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73" r:id="rId4"/>
    <p:sldId id="289" r:id="rId5"/>
    <p:sldId id="282" r:id="rId6"/>
    <p:sldId id="294" r:id="rId7"/>
    <p:sldId id="284" r:id="rId8"/>
    <p:sldId id="299" r:id="rId9"/>
    <p:sldId id="279" r:id="rId10"/>
    <p:sldId id="291" r:id="rId11"/>
    <p:sldId id="292" r:id="rId12"/>
    <p:sldId id="293" r:id="rId13"/>
    <p:sldId id="298" r:id="rId14"/>
    <p:sldId id="296" r:id="rId15"/>
    <p:sldId id="297" r:id="rId16"/>
    <p:sldId id="288" r:id="rId17"/>
    <p:sldId id="300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4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54AA3-6024-4240-81A5-8E14E8089BC0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biscus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020379" cy="1569660"/>
          </a:xfrm>
          <a:prstGeom prst="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algn="ctr"/>
            <a:r>
              <a:rPr lang="bn-BD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48400" y="983379"/>
            <a:ext cx="2438400" cy="3512421"/>
            <a:chOff x="5257800" y="990600"/>
            <a:chExt cx="2438400" cy="3512421"/>
          </a:xfrm>
        </p:grpSpPr>
        <p:sp>
          <p:nvSpPr>
            <p:cNvPr id="3" name="Can 2"/>
            <p:cNvSpPr/>
            <p:nvPr/>
          </p:nvSpPr>
          <p:spPr>
            <a:xfrm>
              <a:off x="5257800" y="1847165"/>
              <a:ext cx="2438400" cy="2331422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an 3"/>
            <p:cNvSpPr/>
            <p:nvPr/>
          </p:nvSpPr>
          <p:spPr>
            <a:xfrm>
              <a:off x="5257800" y="990600"/>
              <a:ext cx="2438400" cy="3187987"/>
            </a:xfrm>
            <a:prstGeom prst="can">
              <a:avLst/>
            </a:prstGeom>
            <a:noFill/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937013" y="3012876"/>
              <a:ext cx="1079974" cy="29695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999018" y="4206064"/>
              <a:ext cx="1079974" cy="2969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কাঁচের পাত্র 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53200" y="2667000"/>
            <a:ext cx="641113" cy="635114"/>
            <a:chOff x="3467100" y="2438400"/>
            <a:chExt cx="533400" cy="470628"/>
          </a:xfrm>
        </p:grpSpPr>
        <p:sp>
          <p:nvSpPr>
            <p:cNvPr id="7" name="Oval 6"/>
            <p:cNvSpPr/>
            <p:nvPr/>
          </p:nvSpPr>
          <p:spPr>
            <a:xfrm>
              <a:off x="3657600" y="2577372"/>
              <a:ext cx="152400" cy="1658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467100" y="2438400"/>
              <a:ext cx="533400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733800" y="2590800"/>
              <a:ext cx="0" cy="318228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8" idx="2"/>
            </p:cNvCxnSpPr>
            <p:nvPr/>
          </p:nvCxnSpPr>
          <p:spPr>
            <a:xfrm flipH="1" flipV="1">
              <a:off x="3467100" y="2667000"/>
              <a:ext cx="193963" cy="16387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8" idx="0"/>
            </p:cNvCxnSpPr>
            <p:nvPr/>
          </p:nvCxnSpPr>
          <p:spPr>
            <a:xfrm flipV="1">
              <a:off x="3733800" y="2438400"/>
              <a:ext cx="0" cy="304800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8" idx="6"/>
            </p:cNvCxnSpPr>
            <p:nvPr/>
          </p:nvCxnSpPr>
          <p:spPr>
            <a:xfrm flipV="1">
              <a:off x="3791907" y="2667000"/>
              <a:ext cx="208593" cy="2532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52400" y="152400"/>
            <a:ext cx="4038600" cy="523220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আণবিক পাল্লা</a:t>
            </a:r>
            <a:r>
              <a:rPr lang="bn-IN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 গোলক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793206"/>
            <a:ext cx="5791200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একই পদার্থের দুটি অণুর মধ্যে সং</a:t>
            </a:r>
            <a:r>
              <a:rPr lang="bn-IN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ক্তি বল সর্বোচ্চ যে দূরত্ব পর্যন্ত </a:t>
            </a:r>
            <a:r>
              <a:rPr lang="bn-IN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ক্রিয়া করে সেই দূরত্বকে</a:t>
            </a:r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আণবিক পাল্লা বলে।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2266979"/>
            <a:ext cx="5624945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আণবিক পাল্লার সমান ব্যাসার্ধ নিয়ে </a:t>
            </a:r>
            <a:r>
              <a:rPr lang="bn-IN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গোলক কল্পনা করা হ</a:t>
            </a:r>
            <a:r>
              <a:rPr lang="bn-IN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লে </a:t>
            </a:r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তাকে প্রভাব গোলক বলে। কেন্দ্রের অণুটি </a:t>
            </a:r>
            <a:r>
              <a:rPr lang="bn-IN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কেবল </a:t>
            </a:r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 প্রভাব গোলকের </a:t>
            </a:r>
            <a:r>
              <a:rPr lang="bn-IN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ভিতরের </a:t>
            </a:r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অণুগুলো দ্বারাই প্রভাবিত হয়।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4734580"/>
            <a:ext cx="562494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তরলের অভ্যন্তরের সকল অনুর জন্য নিট বল শূন্য ।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5370493"/>
            <a:ext cx="838200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কিন্তু তরলের উপরি তলের এবং পাত্রের সাথে স্পর্শকিত অনুর জন্য নিট বল শূন্য নয়।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3182" y="4124980"/>
            <a:ext cx="562494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চিত্রে একটি অনুর জন্য প্রভাব গোলক দেখানো হল। 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6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68714" y="904399"/>
            <a:ext cx="2895600" cy="3512421"/>
            <a:chOff x="5257800" y="990600"/>
            <a:chExt cx="2438400" cy="3512421"/>
          </a:xfrm>
        </p:grpSpPr>
        <p:sp>
          <p:nvSpPr>
            <p:cNvPr id="3" name="Can 2"/>
            <p:cNvSpPr/>
            <p:nvPr/>
          </p:nvSpPr>
          <p:spPr>
            <a:xfrm>
              <a:off x="5257800" y="1807945"/>
              <a:ext cx="2438400" cy="2331422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an 3"/>
            <p:cNvSpPr/>
            <p:nvPr/>
          </p:nvSpPr>
          <p:spPr>
            <a:xfrm>
              <a:off x="5257800" y="990600"/>
              <a:ext cx="2438400" cy="3187987"/>
            </a:xfrm>
            <a:prstGeom prst="can">
              <a:avLst/>
            </a:prstGeom>
            <a:noFill/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937013" y="3012876"/>
              <a:ext cx="1079974" cy="29695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999018" y="4206064"/>
              <a:ext cx="1079974" cy="2969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কাঁচের পাত্র 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122978" y="3076614"/>
            <a:ext cx="716944" cy="635114"/>
            <a:chOff x="2819400" y="4423717"/>
            <a:chExt cx="716944" cy="635114"/>
          </a:xfrm>
        </p:grpSpPr>
        <p:grpSp>
          <p:nvGrpSpPr>
            <p:cNvPr id="35" name="Group 34"/>
            <p:cNvGrpSpPr/>
            <p:nvPr/>
          </p:nvGrpSpPr>
          <p:grpSpPr>
            <a:xfrm>
              <a:off x="2819400" y="4423717"/>
              <a:ext cx="641113" cy="635114"/>
              <a:chOff x="3467100" y="2438400"/>
              <a:chExt cx="533400" cy="470628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3657600" y="2577372"/>
                <a:ext cx="152400" cy="1658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467100" y="2438400"/>
                <a:ext cx="533400" cy="457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3733800" y="2590800"/>
                <a:ext cx="0" cy="318228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endCxn id="37" idx="2"/>
              </p:cNvCxnSpPr>
              <p:nvPr/>
            </p:nvCxnSpPr>
            <p:spPr>
              <a:xfrm flipH="1" flipV="1">
                <a:off x="3467100" y="2667000"/>
                <a:ext cx="193963" cy="16387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endCxn id="37" idx="0"/>
              </p:cNvCxnSpPr>
              <p:nvPr/>
            </p:nvCxnSpPr>
            <p:spPr>
              <a:xfrm flipV="1">
                <a:off x="3733800" y="2438400"/>
                <a:ext cx="0" cy="304800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endCxn id="37" idx="6"/>
              </p:cNvCxnSpPr>
              <p:nvPr/>
            </p:nvCxnSpPr>
            <p:spPr>
              <a:xfrm flipV="1">
                <a:off x="3791907" y="2667000"/>
                <a:ext cx="208593" cy="2532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3124200" y="4659868"/>
              <a:ext cx="412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722031" y="2412886"/>
            <a:ext cx="762000" cy="635114"/>
            <a:chOff x="3733800" y="2663426"/>
            <a:chExt cx="762000" cy="635114"/>
          </a:xfrm>
        </p:grpSpPr>
        <p:grpSp>
          <p:nvGrpSpPr>
            <p:cNvPr id="7" name="Group 6"/>
            <p:cNvGrpSpPr/>
            <p:nvPr/>
          </p:nvGrpSpPr>
          <p:grpSpPr>
            <a:xfrm>
              <a:off x="3733800" y="2663426"/>
              <a:ext cx="641113" cy="635114"/>
              <a:chOff x="3467100" y="2438400"/>
              <a:chExt cx="533400" cy="470628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657600" y="2577372"/>
                <a:ext cx="152400" cy="1658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467100" y="2438400"/>
                <a:ext cx="533400" cy="457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3733800" y="2590800"/>
                <a:ext cx="0" cy="318228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endCxn id="9" idx="2"/>
              </p:cNvCxnSpPr>
              <p:nvPr/>
            </p:nvCxnSpPr>
            <p:spPr>
              <a:xfrm flipH="1" flipV="1">
                <a:off x="3467100" y="2667000"/>
                <a:ext cx="193963" cy="16387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endCxn id="9" idx="0"/>
              </p:cNvCxnSpPr>
              <p:nvPr/>
            </p:nvCxnSpPr>
            <p:spPr>
              <a:xfrm flipV="1">
                <a:off x="3733800" y="2438400"/>
                <a:ext cx="0" cy="304800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endCxn id="9" idx="6"/>
              </p:cNvCxnSpPr>
              <p:nvPr/>
            </p:nvCxnSpPr>
            <p:spPr>
              <a:xfrm flipV="1">
                <a:off x="3791907" y="2667000"/>
                <a:ext cx="208593" cy="2532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4083656" y="2895600"/>
              <a:ext cx="412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895957" y="2007330"/>
            <a:ext cx="712460" cy="656096"/>
            <a:chOff x="7745740" y="4830304"/>
            <a:chExt cx="712460" cy="656096"/>
          </a:xfrm>
        </p:grpSpPr>
        <p:grpSp>
          <p:nvGrpSpPr>
            <p:cNvPr id="21" name="Group 20"/>
            <p:cNvGrpSpPr/>
            <p:nvPr/>
          </p:nvGrpSpPr>
          <p:grpSpPr>
            <a:xfrm>
              <a:off x="7745740" y="4830304"/>
              <a:ext cx="641113" cy="635114"/>
              <a:chOff x="3467100" y="2438400"/>
              <a:chExt cx="533400" cy="470628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3657600" y="2577372"/>
                <a:ext cx="152400" cy="1658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467100" y="2438400"/>
                <a:ext cx="533400" cy="457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3733800" y="2590800"/>
                <a:ext cx="0" cy="318228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23" idx="2"/>
              </p:cNvCxnSpPr>
              <p:nvPr/>
            </p:nvCxnSpPr>
            <p:spPr>
              <a:xfrm flipH="1" flipV="1">
                <a:off x="3467100" y="2667000"/>
                <a:ext cx="193963" cy="16387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endCxn id="23" idx="0"/>
              </p:cNvCxnSpPr>
              <p:nvPr/>
            </p:nvCxnSpPr>
            <p:spPr>
              <a:xfrm flipV="1">
                <a:off x="3733800" y="2438400"/>
                <a:ext cx="0" cy="304800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endCxn id="23" idx="6"/>
              </p:cNvCxnSpPr>
              <p:nvPr/>
            </p:nvCxnSpPr>
            <p:spPr>
              <a:xfrm flipV="1">
                <a:off x="3791907" y="2667000"/>
                <a:ext cx="208593" cy="2532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/>
            <p:cNvSpPr txBox="1"/>
            <p:nvPr/>
          </p:nvSpPr>
          <p:spPr>
            <a:xfrm>
              <a:off x="8046056" y="5117068"/>
              <a:ext cx="412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188631" y="2133600"/>
            <a:ext cx="707326" cy="650808"/>
            <a:chOff x="4876800" y="4759234"/>
            <a:chExt cx="707326" cy="650808"/>
          </a:xfrm>
        </p:grpSpPr>
        <p:grpSp>
          <p:nvGrpSpPr>
            <p:cNvPr id="14" name="Group 13"/>
            <p:cNvGrpSpPr/>
            <p:nvPr/>
          </p:nvGrpSpPr>
          <p:grpSpPr>
            <a:xfrm>
              <a:off x="4876800" y="4759234"/>
              <a:ext cx="641113" cy="635114"/>
              <a:chOff x="3467100" y="2438400"/>
              <a:chExt cx="533400" cy="470628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3657600" y="2577372"/>
                <a:ext cx="152400" cy="1658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467100" y="2438400"/>
                <a:ext cx="533400" cy="457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3733800" y="2590800"/>
                <a:ext cx="0" cy="318228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endCxn id="16" idx="2"/>
              </p:cNvCxnSpPr>
              <p:nvPr/>
            </p:nvCxnSpPr>
            <p:spPr>
              <a:xfrm flipH="1" flipV="1">
                <a:off x="3467100" y="2667000"/>
                <a:ext cx="193963" cy="16387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endCxn id="16" idx="0"/>
              </p:cNvCxnSpPr>
              <p:nvPr/>
            </p:nvCxnSpPr>
            <p:spPr>
              <a:xfrm flipV="1">
                <a:off x="3733800" y="2438400"/>
                <a:ext cx="0" cy="304800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endCxn id="16" idx="6"/>
              </p:cNvCxnSpPr>
              <p:nvPr/>
            </p:nvCxnSpPr>
            <p:spPr>
              <a:xfrm flipV="1">
                <a:off x="3791907" y="2667000"/>
                <a:ext cx="208593" cy="2532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>
              <a:off x="5171982" y="5040710"/>
              <a:ext cx="412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461487" y="1965024"/>
            <a:ext cx="3581400" cy="658140"/>
            <a:chOff x="762000" y="1601750"/>
            <a:chExt cx="3581400" cy="658140"/>
          </a:xfrm>
        </p:grpSpPr>
        <p:grpSp>
          <p:nvGrpSpPr>
            <p:cNvPr id="73" name="Group 72"/>
            <p:cNvGrpSpPr/>
            <p:nvPr/>
          </p:nvGrpSpPr>
          <p:grpSpPr>
            <a:xfrm>
              <a:off x="762000" y="1728641"/>
              <a:ext cx="3581400" cy="386845"/>
              <a:chOff x="762000" y="1728641"/>
              <a:chExt cx="3581400" cy="386845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762000" y="1746154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</a:t>
                </a:r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962400" y="1728641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</p:grpSp>
        <p:sp>
          <p:nvSpPr>
            <p:cNvPr id="71" name="Oval 70"/>
            <p:cNvSpPr/>
            <p:nvPr/>
          </p:nvSpPr>
          <p:spPr>
            <a:xfrm flipV="1">
              <a:off x="1030354" y="1601750"/>
              <a:ext cx="2908911" cy="65814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461487" y="1676400"/>
            <a:ext cx="3390900" cy="658140"/>
            <a:chOff x="762000" y="1601750"/>
            <a:chExt cx="3390900" cy="658140"/>
          </a:xfrm>
        </p:grpSpPr>
        <p:grpSp>
          <p:nvGrpSpPr>
            <p:cNvPr id="77" name="Group 76"/>
            <p:cNvGrpSpPr/>
            <p:nvPr/>
          </p:nvGrpSpPr>
          <p:grpSpPr>
            <a:xfrm>
              <a:off x="762000" y="1746153"/>
              <a:ext cx="3390900" cy="369333"/>
              <a:chOff x="762000" y="1746153"/>
              <a:chExt cx="3390900" cy="369333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762000" y="1746154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962400" y="1746153"/>
                <a:ext cx="190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Q</a:t>
                </a:r>
                <a:endParaRPr lang="en-US" dirty="0"/>
              </a:p>
            </p:txBody>
          </p:sp>
        </p:grpSp>
        <p:sp>
          <p:nvSpPr>
            <p:cNvPr id="78" name="Oval 77"/>
            <p:cNvSpPr/>
            <p:nvPr/>
          </p:nvSpPr>
          <p:spPr>
            <a:xfrm flipV="1">
              <a:off x="1030354" y="1601750"/>
              <a:ext cx="2908911" cy="65814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304800" y="196513"/>
            <a:ext cx="38862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পৃষ্ঠটানের আণবিক তত্ত্ব</a:t>
            </a:r>
            <a:endParaRPr lang="en-US" sz="4000" dirty="0"/>
          </a:p>
        </p:txBody>
      </p:sp>
      <p:sp>
        <p:nvSpPr>
          <p:cNvPr id="58" name="Rectangle 57"/>
          <p:cNvSpPr/>
          <p:nvPr/>
        </p:nvSpPr>
        <p:spPr>
          <a:xfrm>
            <a:off x="266699" y="5074128"/>
            <a:ext cx="8348795" cy="1402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ল্যাপ্লাস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তত্ত্বের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পৃষ্ঠটানের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33254" y="4986717"/>
            <a:ext cx="8477346" cy="1642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তরলের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A, B, C, D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8870" y="5125357"/>
            <a:ext cx="8616226" cy="1351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 ও B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তরলের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গোলকের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সমানভাবে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আকৃষ্ঠ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অনুদ্বয়ের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লব্ধি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সংসক্তি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73182" y="4932985"/>
            <a:ext cx="8853653" cy="1620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অনুটির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নিম্নমুখী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04800" y="5145694"/>
            <a:ext cx="8510056" cy="1440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অনুটির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কের বেশির ভাগ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প্রবলভাবে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নিম্নমুখী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52400" y="5102452"/>
            <a:ext cx="8626621" cy="1526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যেসকল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কের কেন্দ্র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EF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এবং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PQ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অংশের মধ্যে থাকবে সেসকল অনু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নিম্নমুখী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77961" y="4995468"/>
            <a:ext cx="8383926" cy="1481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নিম্নমুখী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থেকেই</a:t>
            </a:r>
            <a:r>
              <a:rPr lang="bn-BD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পৃষ্ঠটানের</a:t>
            </a:r>
            <a:r>
              <a:rPr lang="bn-IN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সৃষ্টি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8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8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990600" y="228600"/>
            <a:ext cx="2528455" cy="533400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পৃষ্ঠশক্তি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00" y="1676400"/>
            <a:ext cx="6019800" cy="1181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তরলের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মক্তপৃষ্ঠের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পৃষ্ঠটানের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বিরুদ্ধে কিছু কাজ করতে হয়।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200" y="838200"/>
            <a:ext cx="7924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ইতিমধ্যে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জেনেছি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পৃষ্ঠটানের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সংকোচিত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4255" y="2971800"/>
            <a:ext cx="5983689" cy="137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তরলের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মক্তপৃষ্ঠের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সম্পন্ন কাজের পরিমাণ তথা মুক্ততলের একক ক্ষেত্রফলে সঞ্চিত বিভব শক্তিকেই তরলের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 বলে।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4300" y="4504916"/>
                <a:ext cx="6713220" cy="94794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কোন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তরলের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মুক্তপৃষ্ঠের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পরিমাণ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বৃদ্ধির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সম্পন্ন কাজের পরিমাণ</a:t>
                </a:r>
                <a:r>
                  <a:rPr lang="en-US" sz="2800" dirty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𝑊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4504916"/>
                <a:ext cx="6713220" cy="947942"/>
              </a:xfrm>
              <a:prstGeom prst="rect">
                <a:avLst/>
              </a:prstGeom>
              <a:blipFill rotWithShape="1">
                <a:blip r:embed="rId2"/>
                <a:stretch>
                  <a:fillRect t="-5161" r="-727" b="-193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524000" y="5562600"/>
                <a:ext cx="3581400" cy="10461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পৃষ্ঠ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শক্তি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∆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562600"/>
                <a:ext cx="3581400" cy="10461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9" t="4700" r="37638" b="8121"/>
          <a:stretch/>
        </p:blipFill>
        <p:spPr>
          <a:xfrm>
            <a:off x="6827520" y="2072640"/>
            <a:ext cx="2011680" cy="31089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83489" y="2967335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934200" y="2667000"/>
            <a:ext cx="1828800" cy="495300"/>
            <a:chOff x="6477000" y="2667000"/>
            <a:chExt cx="1828800" cy="4953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7647707" y="2667000"/>
              <a:ext cx="0" cy="381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477000" y="2704965"/>
              <a:ext cx="1828800" cy="5715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7952507" y="2667000"/>
              <a:ext cx="0" cy="381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6693222" y="2762115"/>
              <a:ext cx="0" cy="381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038107" y="2743200"/>
              <a:ext cx="0" cy="381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7419107" y="2762115"/>
              <a:ext cx="0" cy="381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7800107" y="2781300"/>
              <a:ext cx="0" cy="381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8104907" y="2762115"/>
              <a:ext cx="0" cy="381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6885707" y="2667000"/>
              <a:ext cx="0" cy="381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7190507" y="2667000"/>
              <a:ext cx="0" cy="381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6553200" y="2667000"/>
              <a:ext cx="0" cy="381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8257307" y="2667000"/>
              <a:ext cx="0" cy="381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303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repeatCount="indefinite" accel="48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0.04723 L -3.33333E-6 4.44444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2" grpId="0" animBg="1"/>
      <p:bldP spid="39" grpId="0" animBg="1"/>
      <p:bldP spid="44" grpId="0" animBg="1"/>
      <p:bldP spid="54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2667000" cy="533400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 কর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600200"/>
            <a:ext cx="59436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ফোঁটা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2895600"/>
            <a:ext cx="77724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পৃষ্ঠটানের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তাপমাত্রার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15669"/>
            <a:ext cx="7186583" cy="64633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পৃষ্ঠটান ও পৃষ্ঠশক্তির মধ্যে সম্পর্ক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172200" y="2528455"/>
            <a:ext cx="1905000" cy="1357745"/>
            <a:chOff x="3810000" y="2757055"/>
            <a:chExt cx="1905000" cy="1357745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3810000" y="3352800"/>
              <a:ext cx="1905000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810000" y="3546764"/>
              <a:ext cx="1905000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810000" y="3733800"/>
              <a:ext cx="1905000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3810000" y="3948545"/>
              <a:ext cx="1905000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810000" y="4114800"/>
              <a:ext cx="1905000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810000" y="3190009"/>
              <a:ext cx="1905000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810000" y="2971800"/>
              <a:ext cx="1905000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3810000" y="2757055"/>
              <a:ext cx="1905000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400800" y="2133600"/>
            <a:ext cx="1524000" cy="381000"/>
            <a:chOff x="5257800" y="4724400"/>
            <a:chExt cx="1524000" cy="38100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6054436" y="47244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638800" y="47244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257800" y="47244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781800" y="47244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477000" y="47244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67400" y="2362200"/>
            <a:ext cx="2514600" cy="369332"/>
            <a:chOff x="3505200" y="2590800"/>
            <a:chExt cx="2514600" cy="369332"/>
          </a:xfrm>
        </p:grpSpPr>
        <p:sp>
          <p:nvSpPr>
            <p:cNvPr id="32" name="TextBox 31"/>
            <p:cNvSpPr txBox="1"/>
            <p:nvPr/>
          </p:nvSpPr>
          <p:spPr>
            <a:xfrm>
              <a:off x="3505200" y="2590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15000" y="2590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67400" y="1219200"/>
            <a:ext cx="2514600" cy="3036332"/>
            <a:chOff x="3505200" y="1447800"/>
            <a:chExt cx="2514600" cy="3036332"/>
          </a:xfrm>
        </p:grpSpPr>
        <p:grpSp>
          <p:nvGrpSpPr>
            <p:cNvPr id="35" name="Group 34"/>
            <p:cNvGrpSpPr/>
            <p:nvPr/>
          </p:nvGrpSpPr>
          <p:grpSpPr>
            <a:xfrm>
              <a:off x="3810000" y="1447800"/>
              <a:ext cx="1905000" cy="2819400"/>
              <a:chOff x="3810000" y="1447800"/>
              <a:chExt cx="1905000" cy="28194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3810000" y="1447800"/>
                <a:ext cx="0" cy="2819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715000" y="1447800"/>
                <a:ext cx="0" cy="2819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3810000" y="4267200"/>
                <a:ext cx="19050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3810000" y="2318266"/>
                <a:ext cx="1905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3505200" y="2133600"/>
              <a:ext cx="2514600" cy="2350532"/>
              <a:chOff x="3505200" y="2133600"/>
              <a:chExt cx="2514600" cy="2350532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5715000" y="21336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505200" y="21336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715000" y="40825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505200" y="41148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</p:grpSp>
      <p:sp>
        <p:nvSpPr>
          <p:cNvPr id="46" name="Rectangle 45"/>
          <p:cNvSpPr/>
          <p:nvPr/>
        </p:nvSpPr>
        <p:spPr>
          <a:xfrm>
            <a:off x="76200" y="838200"/>
            <a:ext cx="5791200" cy="103035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ABCD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ফ্রেম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BC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ব্যতিত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শক্তভাবে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আটকানো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200" y="1905000"/>
            <a:ext cx="5791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এটিকে সাবান পানিতে ডুবিয়ে আনলে, পৃষ্ঠটানের জন্য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BC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বাহুটি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দূরত্ব সরে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EF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অবস্থানে যাবে।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200" y="2819400"/>
            <a:ext cx="5791200" cy="902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BC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বাহুটি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76200" y="3810000"/>
                <a:ext cx="5791200" cy="74076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BC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বাহুর দৈর্ঘ্য</a:t>
                </a:r>
                <a:r>
                  <a:rPr lang="en-US" sz="2800" dirty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𝑙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তরলের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পৃষ্ঠটান</a:t>
                </a:r>
                <a:r>
                  <a:rPr lang="en-US" sz="2800" dirty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𝑇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এবং মোট বল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𝐹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810000"/>
                <a:ext cx="5791200" cy="740766"/>
              </a:xfrm>
              <a:prstGeom prst="rect">
                <a:avLst/>
              </a:prstGeom>
              <a:blipFill rotWithShape="1">
                <a:blip r:embed="rId2"/>
                <a:stretch>
                  <a:fillRect t="-22951" r="-1053" b="-377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133600" y="4572000"/>
                <a:ext cx="3733800" cy="762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𝐹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𝑙</m:t>
                        </m:r>
                      </m:den>
                    </m:f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𝐹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𝑙𝑇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572000"/>
                <a:ext cx="3733800" cy="762000"/>
              </a:xfrm>
              <a:prstGeom prst="rect">
                <a:avLst/>
              </a:prstGeom>
              <a:blipFill rotWithShape="1">
                <a:blip r:embed="rId3"/>
                <a:stretch>
                  <a:fillRect b="-96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27709" y="5437909"/>
            <a:ext cx="9040091" cy="13438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EF </a:t>
            </a:r>
            <a:r>
              <a:rPr lang="bn-IN" sz="2800" b="0" dirty="0" smtClean="0">
                <a:solidFill>
                  <a:schemeClr val="tx1"/>
                </a:solidFill>
                <a:cs typeface="NikoshBAN" pitchFamily="2" charset="0"/>
              </a:rPr>
              <a:t>বাহুকে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দূরত্ব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সরিয়ে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BC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অবস্থানে রাখতে কৃতকাজ,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76200" y="5410200"/>
                <a:ext cx="9040091" cy="134389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𝑊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 </m:t>
                    </m:r>
                  </m:oMath>
                </a14:m>
                <a:r>
                  <a:rPr lang="bn-IN" sz="2800" b="0" dirty="0" smtClean="0">
                    <a:solidFill>
                      <a:schemeClr val="tx1"/>
                    </a:solidFill>
                    <a:cs typeface="NikoshBAN" pitchFamily="2" charset="0"/>
                  </a:rPr>
                  <a:t>  </a:t>
                </a:r>
                <a:r>
                  <a:rPr lang="en-US" sz="2800" b="0" dirty="0" smtClean="0">
                    <a:solidFill>
                      <a:schemeClr val="tx1"/>
                    </a:solidFill>
                    <a:cs typeface="NikoshBAN" pitchFamily="2" charset="0"/>
                  </a:rPr>
                  <a:t>বল×</a:t>
                </a:r>
                <a:r>
                  <a:rPr lang="bn-IN" sz="2800" b="0" dirty="0" smtClean="0">
                    <a:solidFill>
                      <a:schemeClr val="tx1"/>
                    </a:solidFill>
                    <a:cs typeface="NikoshBAN" pitchFamily="2" charset="0"/>
                  </a:rPr>
                  <a:t>সরণ</a:t>
                </a:r>
              </a:p>
              <a:p>
                <a:pPr algn="ctr"/>
                <a:r>
                  <a:rPr lang="bn-IN" sz="2800" b="0" dirty="0" smtClean="0">
                    <a:solidFill>
                      <a:schemeClr val="tx1"/>
                    </a:solidFill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𝑊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𝐹𝑏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𝑙𝑇𝑏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410200"/>
                <a:ext cx="9040091" cy="13438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7709" y="5410200"/>
                <a:ext cx="9040091" cy="134389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800" b="0" dirty="0" smtClean="0">
                    <a:solidFill>
                      <a:schemeClr val="tx1"/>
                    </a:solidFill>
                    <a:cs typeface="NikoshBAN" pitchFamily="2" charset="0"/>
                  </a:rPr>
                  <a:t>এই কাজের ফলে ক্ষেত্রফল বৃদ্ধি, </a:t>
                </a:r>
                <a14:m>
                  <m:oMath xmlns:m="http://schemas.openxmlformats.org/officeDocument/2006/math">
                    <m:r>
                      <a:rPr lang="bn-IN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𝑙𝑏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9" y="5410200"/>
                <a:ext cx="9040091" cy="13438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200" y="5410200"/>
                <a:ext cx="9040091" cy="134389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0" dirty="0" smtClean="0">
                    <a:solidFill>
                      <a:schemeClr val="tx1"/>
                    </a:solidFill>
                    <a:cs typeface="NikoshBAN" pitchFamily="2" charset="0"/>
                  </a:rPr>
                  <a:t>একক </a:t>
                </a:r>
                <a:r>
                  <a:rPr lang="bn-IN" sz="2800" b="0" dirty="0" smtClean="0">
                    <a:solidFill>
                      <a:schemeClr val="tx1"/>
                    </a:solidFill>
                    <a:cs typeface="NikoshBAN" pitchFamily="2" charset="0"/>
                  </a:rPr>
                  <a:t>ক্ষেত্রফল বৃদ্ধি</a:t>
                </a:r>
                <a:r>
                  <a:rPr lang="en-US" sz="2800" b="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তে</a:t>
                </a:r>
                <a:r>
                  <a:rPr lang="en-US" sz="2800" b="0" dirty="0" smtClean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:r>
                  <a:rPr lang="en-US" sz="2800" b="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প্রয়োজনীয়</a:t>
                </a:r>
                <a:r>
                  <a:rPr lang="en-US" sz="2800" b="0" dirty="0" smtClean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:r>
                  <a:rPr lang="en-US" sz="2800" b="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কাজ</a:t>
                </a:r>
                <a:r>
                  <a:rPr lang="en-US" sz="2800" b="0" dirty="0" smtClean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:r>
                  <a:rPr lang="en-US" sz="2800" b="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বা</a:t>
                </a:r>
                <a:r>
                  <a:rPr lang="en-US" sz="2800" b="0" dirty="0" smtClean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:r>
                  <a:rPr lang="en-US" sz="2800" b="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পৃষ্ঠশক্তি</a:t>
                </a:r>
                <a:r>
                  <a:rPr lang="bn-IN" sz="2800" b="0" dirty="0" smtClean="0">
                    <a:solidFill>
                      <a:schemeClr val="tx1"/>
                    </a:solidFill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∆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𝐴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𝑙𝑇𝑏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𝑙𝑏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𝑇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410200"/>
                <a:ext cx="9040091" cy="13438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76200" y="5410200"/>
                <a:ext cx="9040091" cy="134389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2800" b="0" dirty="0" smtClean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:r>
                  <a:rPr lang="en-US" sz="2800" b="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কোন</a:t>
                </a:r>
                <a:r>
                  <a:rPr lang="en-US" sz="2800" b="0" dirty="0" smtClean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:r>
                  <a:rPr lang="en-US" sz="2800" b="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তরলের</a:t>
                </a:r>
                <a:r>
                  <a:rPr lang="en-US" sz="2800" dirty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:r>
                  <a:rPr lang="en-US" sz="2800" b="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পৃষ্ঠশক্তি</a:t>
                </a:r>
                <a:r>
                  <a:rPr lang="en-US" sz="2800" b="0" dirty="0" smtClean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:r>
                  <a:rPr lang="en-US" sz="2800" b="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সংখ্যা</a:t>
                </a:r>
                <a:r>
                  <a:rPr lang="en-US" sz="2800" dirty="0" err="1">
                    <a:solidFill>
                      <a:schemeClr val="tx1"/>
                    </a:solidFill>
                    <a:cs typeface="NikoshBAN" pitchFamily="2" charset="0"/>
                  </a:rPr>
                  <a:t>গ</a:t>
                </a:r>
                <a:r>
                  <a:rPr lang="en-US" sz="280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তভাবে</a:t>
                </a:r>
                <a:r>
                  <a:rPr lang="en-US" sz="2800" dirty="0" smtClean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এর</a:t>
                </a:r>
                <a:r>
                  <a:rPr lang="bn-IN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পৃষ্ঠটানের সমান। 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410200"/>
                <a:ext cx="9040091" cy="134389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06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0.03889 L -3.33333E-6 0.0444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6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2667000" cy="533400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126" y="1371600"/>
                <a:ext cx="9040092" cy="1905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২। একটি সাবান বুদবুদের ব্যাসার্ধ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01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𝑚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থেকে বাড়িয়ে</a:t>
                </a:r>
                <a:r>
                  <a:rPr lang="en-US" sz="4000" dirty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𝑚</m:t>
                    </m:r>
                  </m:oMath>
                </a14:m>
                <a:r>
                  <a:rPr lang="bn-IN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করা হল। এই প্রক্রিয়ায় সম্পাদিত কাজ নির্ণয় কর।</a:t>
                </a:r>
                <a:r>
                  <a:rPr lang="en-US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সাবান পানির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পৃষ্ঠটান</a:t>
                </a:r>
                <a:r>
                  <a:rPr lang="en-US" sz="4000" dirty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6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𝑁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bn-IN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।  </a:t>
                </a:r>
                <a:endPara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6" y="1371600"/>
                <a:ext cx="9040092" cy="1905000"/>
              </a:xfrm>
              <a:prstGeom prst="rect">
                <a:avLst/>
              </a:prstGeom>
              <a:blipFill rotWithShape="1">
                <a:blip r:embed="rId2"/>
                <a:stretch>
                  <a:fillRect l="-2428" t="-7029" r="-3169" b="-14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96982" y="4267200"/>
            <a:ext cx="8589818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পৃষ্ঠটান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পৃষ্ঠশক্তির মাত্রা ও একক একই হবে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5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3235" y="1752600"/>
            <a:ext cx="3927766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পৃষ্ঠটান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ও পৃষ্ঠশক্তি ব্যাখ্যা কর।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2" y="2667000"/>
            <a:ext cx="5576452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তেল ও পানির মধ্যে কোনটির পৃষ্ঠটান বেশি হবে?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1" y="457200"/>
            <a:ext cx="1981200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3581400"/>
            <a:ext cx="5576454" cy="762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অনুর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আনবিক পাল্লা ও প্রভাব গোলক বলতে কী বুঝ? 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1672" y="4481945"/>
            <a:ext cx="5583381" cy="762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উত্তাল সমুদ্রকে তেল ঢেলে কীভাবে শান্ত করা যায়? 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5410200"/>
            <a:ext cx="4267200" cy="762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পৃষ্ঠটান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ও পৃষ্ঠশক্তির মধ্যে সম্পর্ক কী? 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2286000"/>
                <a:ext cx="9067800" cy="16764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১।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𝑚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𝑚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পানির গোলককে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লক্ষ ছোট ছোট পানির বিন্দুতে স্প্রে করা হলো। ব্যয়িত শক্তির পরিমাণ নির্ণয়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bn-IN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পানির </a:t>
                </a:r>
                <a:r>
                  <a:rPr lang="en-US" sz="40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পৃষ্ঠটান</a:t>
                </a:r>
                <a:r>
                  <a:rPr lang="bn-IN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72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𝑁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bn-IN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।  </a:t>
                </a:r>
                <a:endPara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86000"/>
                <a:ext cx="9067800" cy="1676400"/>
              </a:xfrm>
              <a:prstGeom prst="rect">
                <a:avLst/>
              </a:prstGeom>
              <a:blipFill rotWithShape="1">
                <a:blip r:embed="rId2"/>
                <a:stretch>
                  <a:fillRect l="-2352" t="-13091" r="-3562" b="-2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33400" y="228600"/>
            <a:ext cx="2667000" cy="533400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6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5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0"/>
            <a:ext cx="7696200" cy="186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/>
            <a:r>
              <a:rPr lang="bn-BD" sz="11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15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28600" y="3352800"/>
            <a:ext cx="3886200" cy="3276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আলকাছ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আশুগঞ্জ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alkasmia1984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@gmail.com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Mob.-01720323114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24401" y="3352800"/>
            <a:ext cx="4114799" cy="3200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৭ম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858206" y="4837994"/>
            <a:ext cx="3124200" cy="14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523344" y="1214438"/>
            <a:ext cx="2191656" cy="690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85800" y="62557"/>
            <a:ext cx="2590798" cy="3290243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_tfmf_zz2jopvxiuzti3b0z4kirjaz_701a4480-2907-4ecd-bb41-1c7ba8b56c14_0___selec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" y="990600"/>
            <a:ext cx="4336473" cy="3886200"/>
          </a:xfrm>
          <a:prstGeom prst="rect">
            <a:avLst/>
          </a:prstGeom>
        </p:spPr>
      </p:pic>
      <p:pic>
        <p:nvPicPr>
          <p:cNvPr id="6" name="Picture 5" descr="Surface_tension_-_Japanese_1_Yen_alminium_coin_on_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025749"/>
            <a:ext cx="4800600" cy="38510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7" y="13854"/>
            <a:ext cx="4336473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 লক্ষ্য কর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089" y="5257800"/>
            <a:ext cx="7864621" cy="1156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তোমরা </a:t>
            </a:r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 পোঁকামাকড়  পানিতে ভাসতে দেখেছ- 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1891" y="5181600"/>
            <a:ext cx="7864621" cy="1156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তোমরা </a:t>
            </a:r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সূঁই,মুদ্রা  </a:t>
            </a:r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পানিতে ভাসতে দেখেছ- 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5181600"/>
            <a:ext cx="7864621" cy="1156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এগুলো কীভাবে পানিতে ভাসে? 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066800"/>
            <a:ext cx="4800600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43434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27" y="13854"/>
            <a:ext cx="4336473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 লক্ষ্য কর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779" y="5548991"/>
            <a:ext cx="7864621" cy="1156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ফোঁটা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মেঝেতে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6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0"/>
            <a:ext cx="80010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পৃষ্ঠটান ও</a:t>
            </a:r>
            <a:r>
              <a:rPr lang="en-US" sz="9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পৃষ্ঠশক্তি</a:t>
            </a:r>
            <a:endParaRPr lang="en-US" sz="9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381000"/>
            <a:ext cx="5867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 শিরোনাম</a:t>
            </a: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63234" y="1752600"/>
            <a:ext cx="4689765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পৃষ্ঠটান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ও পৃষ্ঠশক্তি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8601" y="2667000"/>
            <a:ext cx="6705599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অনুর ক্ষেত্রে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সংসক্তি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বল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আসঞ্জন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;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457200"/>
            <a:ext cx="4724399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6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3581400"/>
            <a:ext cx="6705600" cy="762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অনুর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আনবিক পাল্লা ও প্রভাব গোলক সম্পর্কে জানতে পারবে; 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1673" y="4481945"/>
            <a:ext cx="4572000" cy="762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পৃষ্ঠটানের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আনবিক তত্ত্ব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বর্ণনা করতে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5410200"/>
            <a:ext cx="5576454" cy="762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পৃষ্ঠটান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ও পৃষ্ঠশক্তির মধ্যে সম্পর্ক স্থাপন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269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11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57071"/>
            <a:ext cx="88392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 তরল পৃষ্ঠের ওপর যদি একটি রেখা কল্পনা করা হয় তবে ঐ রেখার প্রতি একক দৈর্ঘ্যে রেখার সাথে লম্বভাবে এবং পৃষ্ঠের স্পর্শকরুপে রেখার উভয় পাশে যে বল ক্রিয়া করে তাকে ঐ তরলের পৃষ্ঠটান বলে।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" y="2362200"/>
                <a:ext cx="4800600" cy="83099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ধরি,</a:t>
                </a:r>
                <a:r>
                  <a:rPr lang="bn-BD" sz="2400" dirty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তরল পৃষ্ঠের ওপর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𝑙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দৈর্ঘ্যের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কল্পিত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রেখার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উভয়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পাশে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স্পর্শক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রূপে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F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বল ক্রিয়া ক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রে।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                   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362200"/>
                <a:ext cx="4800600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2033" t="-5147" r="-45997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liquid-free-surfac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363" y="2057400"/>
            <a:ext cx="4186237" cy="3162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" y="3429000"/>
                <a:ext cx="3515591" cy="61683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তাহলে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পৃষ্ঠটান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𝑇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𝐹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𝑙</m:t>
                        </m:r>
                      </m:den>
                    </m:f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429000"/>
                <a:ext cx="3515591" cy="616836"/>
              </a:xfrm>
              <a:prstGeom prst="rect">
                <a:avLst/>
              </a:prstGeom>
              <a:blipFill rotWithShape="1">
                <a:blip r:embed="rId4"/>
                <a:stretch>
                  <a:fillRect l="-2778" b="-1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00" y="4343400"/>
                <a:ext cx="4191001" cy="46166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পানির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পৃষ্ঠটান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72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𝑁𝑚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343400"/>
                <a:ext cx="4191001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329" t="-9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6201" y="5253335"/>
            <a:ext cx="50292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পৃষ্ঠটান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তলকে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সংকোচিত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চেষ্ঠা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1" y="76200"/>
            <a:ext cx="1714499" cy="7078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পৃষ্ঠটান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25182-m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828587"/>
            <a:ext cx="3810000" cy="3067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09" y="1752600"/>
            <a:ext cx="5077691" cy="167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 করঃ 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জেমস ক্লিপটি কীভাবে পানিতে ভেসে আছে?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200" y="4191000"/>
                <a:ext cx="9067800" cy="16764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bn-IN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পানির উপরিতল থেকে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05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𝑚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লম্বা একটি অনুভূমিক তারকে সর্বাধিক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7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30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𝑁</m:t>
                    </m:r>
                  </m:oMath>
                </a14:m>
                <a:r>
                  <a:rPr lang="bn-IN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বলে টেনে উঠানো যায়। পানির</a:t>
                </a:r>
                <a:r>
                  <a:rPr lang="bn-IN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পৃষ্ঠটান</a:t>
                </a:r>
                <a:r>
                  <a:rPr lang="bn-IN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কত? </a:t>
                </a:r>
                <a:endPara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191000"/>
                <a:ext cx="9067800" cy="1676400"/>
              </a:xfrm>
              <a:prstGeom prst="rect">
                <a:avLst/>
              </a:prstGeom>
              <a:blipFill rotWithShape="1">
                <a:blip r:embed="rId3"/>
                <a:stretch>
                  <a:fillRect l="-2421" t="-13091" r="-2421" b="-22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33400" y="228600"/>
            <a:ext cx="2667000" cy="533400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7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109" y="1186979"/>
            <a:ext cx="2286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সংশক্তি বল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981824"/>
            <a:ext cx="57150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একই পদার্থের বিভিন্ন অণুর মধ্যে পারস্পরিক আকর্ষণ বলকে সংশক্তি বল বলে।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343400"/>
            <a:ext cx="20574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আসঞ্জন বল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54025"/>
            <a:ext cx="91440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পদার্থের অণুর মধ্যে পারস্পরিক আকর্ষণ বলকে আসঞ্জন বল বলে।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248400" y="983379"/>
            <a:ext cx="2438400" cy="3512421"/>
            <a:chOff x="5257800" y="990600"/>
            <a:chExt cx="2438400" cy="3512421"/>
          </a:xfrm>
        </p:grpSpPr>
        <p:sp>
          <p:nvSpPr>
            <p:cNvPr id="3" name="Can 2"/>
            <p:cNvSpPr/>
            <p:nvPr/>
          </p:nvSpPr>
          <p:spPr>
            <a:xfrm>
              <a:off x="5257800" y="1847165"/>
              <a:ext cx="2438400" cy="2331422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n 7"/>
            <p:cNvSpPr/>
            <p:nvPr/>
          </p:nvSpPr>
          <p:spPr>
            <a:xfrm>
              <a:off x="5257800" y="990600"/>
              <a:ext cx="2438400" cy="3187987"/>
            </a:xfrm>
            <a:prstGeom prst="can">
              <a:avLst/>
            </a:prstGeom>
            <a:noFill/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937013" y="3012876"/>
              <a:ext cx="1079974" cy="29695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999018" y="4206064"/>
              <a:ext cx="1079974" cy="2969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কাঁচের পাত্র 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95745" y="344269"/>
            <a:ext cx="4890656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পৃষ্ঠটান সম্পর্কিত কয়েকটি বিষয় 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3124200"/>
            <a:ext cx="57150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যেমন, পানির</a:t>
            </a:r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বিভিন্ন অণুর মধ্যে পারস্পরিক আকর্ষণ বল সংশক্তি বল</a:t>
            </a:r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6927" y="5816025"/>
            <a:ext cx="91440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যেমন, পানি ও কাঁচ </a:t>
            </a:r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অণুর মধ্যে পারস্পরিক আকর্ষণ বল আসঞ্জন বল।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917</Words>
  <Application>Microsoft Office PowerPoint</Application>
  <PresentationFormat>On-screen Show (4:3)</PresentationFormat>
  <Paragraphs>113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FENI-3900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WAHID</dc:creator>
  <cp:lastModifiedBy>Windows User</cp:lastModifiedBy>
  <cp:revision>558</cp:revision>
  <dcterms:created xsi:type="dcterms:W3CDTF">2015-05-14T03:00:23Z</dcterms:created>
  <dcterms:modified xsi:type="dcterms:W3CDTF">2019-11-03T18:48:46Z</dcterms:modified>
</cp:coreProperties>
</file>