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A5A07-2653-419D-B7EC-1099D7CF2850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FFF04-E6FA-4BAF-8468-CB68BB6FD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2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FFF04-E6FA-4BAF-8468-CB68BB6FD7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8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Moazzem English\Flower\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31660"/>
            <a:ext cx="2514600" cy="421990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2" y="392024"/>
            <a:ext cx="9067800" cy="156966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00B050"/>
                </a:solidFill>
              </a:rPr>
              <a:t>Welcome</a:t>
            </a:r>
            <a:endParaRPr lang="en-US" sz="96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F:\Moazzem English\Flower\a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00300"/>
            <a:ext cx="2914650" cy="41512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Moazzem English\Flower\a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3" y="2400300"/>
            <a:ext cx="2895743" cy="41806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1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49859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</a:rPr>
              <a:t>When Shilpi heard about those risks, she invited her husband, Rashid, to discuss</a:t>
            </a:r>
            <a:br>
              <a:rPr lang="en-US" sz="2000" b="1" i="1" dirty="0">
                <a:solidFill>
                  <a:srgbClr val="002060"/>
                </a:solidFill>
              </a:rPr>
            </a:br>
            <a:r>
              <a:rPr lang="en-US" sz="2000" b="1" i="1" dirty="0">
                <a:solidFill>
                  <a:srgbClr val="002060"/>
                </a:solidFill>
              </a:rPr>
              <a:t>pregnancy with a </a:t>
            </a:r>
            <a:r>
              <a:rPr lang="en-US" sz="2000" b="1" i="1" dirty="0" err="1">
                <a:solidFill>
                  <a:srgbClr val="002060"/>
                </a:solidFill>
              </a:rPr>
              <a:t>counsellor</a:t>
            </a:r>
            <a:r>
              <a:rPr lang="en-US" sz="2000" b="1" i="1" dirty="0">
                <a:solidFill>
                  <a:srgbClr val="002060"/>
                </a:solidFill>
              </a:rPr>
              <a:t>. After hearing about the risks, Rashid agreed to delay</a:t>
            </a:r>
            <a:br>
              <a:rPr lang="en-US" sz="2000" b="1" i="1" dirty="0">
                <a:solidFill>
                  <a:srgbClr val="002060"/>
                </a:solidFill>
              </a:rPr>
            </a:br>
            <a:r>
              <a:rPr lang="en-US" sz="2000" b="1" i="1" dirty="0">
                <a:solidFill>
                  <a:srgbClr val="002060"/>
                </a:solidFill>
              </a:rPr>
              <a:t>having children for five years despite pressures from his parents and </a:t>
            </a:r>
            <a:r>
              <a:rPr lang="en-US" sz="2000" b="1" i="1" dirty="0" err="1">
                <a:solidFill>
                  <a:srgbClr val="002060"/>
                </a:solidFill>
              </a:rPr>
              <a:t>neighbours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to produce </a:t>
            </a:r>
            <a:r>
              <a:rPr lang="en-US" sz="2000" b="1" i="1" dirty="0">
                <a:solidFill>
                  <a:srgbClr val="002060"/>
                </a:solidFill>
              </a:rPr>
              <a:t>an offspring. Together, the couple met with a female health care </a:t>
            </a:r>
            <a:r>
              <a:rPr lang="en-US" sz="2000" b="1" i="1" dirty="0" smtClean="0">
                <a:solidFill>
                  <a:srgbClr val="002060"/>
                </a:solidFill>
              </a:rPr>
              <a:t>provider, who </a:t>
            </a:r>
            <a:r>
              <a:rPr lang="en-US" sz="2000" b="1" i="1" dirty="0">
                <a:solidFill>
                  <a:srgbClr val="002060"/>
                </a:solidFill>
              </a:rPr>
              <a:t>informed them about the various family planning options available.</a:t>
            </a:r>
            <a:br>
              <a:rPr lang="en-US" sz="2000" b="1" i="1" dirty="0">
                <a:solidFill>
                  <a:srgbClr val="002060"/>
                </a:solidFill>
              </a:rPr>
            </a:br>
            <a:r>
              <a:rPr lang="en-US" sz="2000" b="1" i="1" dirty="0" err="1" smtClean="0">
                <a:solidFill>
                  <a:srgbClr val="002060"/>
                </a:solidFill>
              </a:rPr>
              <a:t>Shilpi’s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>
                <a:solidFill>
                  <a:srgbClr val="002060"/>
                </a:solidFill>
              </a:rPr>
              <a:t>mother-in-law and </a:t>
            </a:r>
            <a:r>
              <a:rPr lang="en-US" sz="2000" b="1" i="1" dirty="0" err="1">
                <a:solidFill>
                  <a:srgbClr val="002060"/>
                </a:solidFill>
              </a:rPr>
              <a:t>neighbours</a:t>
            </a:r>
            <a:r>
              <a:rPr lang="en-US" sz="2000" b="1" i="1" dirty="0">
                <a:solidFill>
                  <a:srgbClr val="002060"/>
                </a:solidFill>
              </a:rPr>
              <a:t> continued to pressurize the newlyweds. </a:t>
            </a:r>
            <a:r>
              <a:rPr lang="en-US" sz="2000" b="1" i="1" dirty="0" smtClean="0">
                <a:solidFill>
                  <a:srgbClr val="002060"/>
                </a:solidFill>
              </a:rPr>
              <a:t>Deeply rooted </a:t>
            </a:r>
            <a:r>
              <a:rPr lang="en-US" sz="2000" b="1" i="1" dirty="0">
                <a:solidFill>
                  <a:srgbClr val="002060"/>
                </a:solidFill>
              </a:rPr>
              <a:t>cultural practices and traditions caused a rift between Shilpi and Rashid </a:t>
            </a:r>
            <a:r>
              <a:rPr lang="en-US" sz="2000" b="1" i="1" dirty="0" smtClean="0">
                <a:solidFill>
                  <a:srgbClr val="002060"/>
                </a:solidFill>
              </a:rPr>
              <a:t>and their </a:t>
            </a:r>
            <a:r>
              <a:rPr lang="en-US" sz="2000" b="1" i="1" dirty="0">
                <a:solidFill>
                  <a:srgbClr val="002060"/>
                </a:solidFill>
              </a:rPr>
              <a:t>extended family, some of whose members insulted and criticized the </a:t>
            </a:r>
            <a:r>
              <a:rPr lang="en-US" sz="2000" b="1" i="1" dirty="0" smtClean="0">
                <a:solidFill>
                  <a:srgbClr val="002060"/>
                </a:solidFill>
              </a:rPr>
              <a:t>couple. Unable </a:t>
            </a:r>
            <a:r>
              <a:rPr lang="en-US" sz="2000" b="1" i="1" dirty="0">
                <a:solidFill>
                  <a:srgbClr val="002060"/>
                </a:solidFill>
              </a:rPr>
              <a:t>to convince their close relatives of the risks, Shilpi and Rashid returned to </a:t>
            </a:r>
            <a:r>
              <a:rPr lang="en-US" sz="2000" b="1" i="1" dirty="0" smtClean="0">
                <a:solidFill>
                  <a:srgbClr val="002060"/>
                </a:solidFill>
              </a:rPr>
              <a:t>the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counsellor</a:t>
            </a:r>
            <a:r>
              <a:rPr lang="en-US" sz="2000" b="1" i="1" dirty="0">
                <a:solidFill>
                  <a:srgbClr val="002060"/>
                </a:solidFill>
              </a:rPr>
              <a:t>. They took the help of a parent peer who has been trained to speak to </a:t>
            </a:r>
            <a:r>
              <a:rPr lang="en-US" sz="2000" b="1" i="1" dirty="0" smtClean="0">
                <a:solidFill>
                  <a:srgbClr val="002060"/>
                </a:solidFill>
              </a:rPr>
              <a:t>other</a:t>
            </a:r>
            <a:r>
              <a:rPr lang="en-US" sz="20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parents </a:t>
            </a:r>
            <a:r>
              <a:rPr lang="en-US" sz="2000" b="1" i="1" dirty="0">
                <a:solidFill>
                  <a:srgbClr val="002060"/>
                </a:solidFill>
              </a:rPr>
              <a:t>about adolescent issues.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Shilpi’s</a:t>
            </a: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  <a:r>
              <a:rPr lang="en-US" sz="2000" b="1" i="1" dirty="0">
                <a:solidFill>
                  <a:srgbClr val="002060"/>
                </a:solidFill>
              </a:rPr>
              <a:t>mother-in-law and </a:t>
            </a:r>
            <a:r>
              <a:rPr lang="en-US" sz="2000" b="1" i="1" dirty="0" err="1">
                <a:solidFill>
                  <a:srgbClr val="002060"/>
                </a:solidFill>
              </a:rPr>
              <a:t>neighbours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eventually came </a:t>
            </a:r>
            <a:r>
              <a:rPr lang="en-US" sz="2000" b="1" i="1" dirty="0">
                <a:solidFill>
                  <a:srgbClr val="002060"/>
                </a:solidFill>
              </a:rPr>
              <a:t>to understand the harmful effects of early pregnancy on mother and </a:t>
            </a:r>
            <a:r>
              <a:rPr lang="en-US" sz="2000" b="1" i="1" dirty="0" smtClean="0">
                <a:solidFill>
                  <a:srgbClr val="002060"/>
                </a:solidFill>
              </a:rPr>
              <a:t>child. Today</a:t>
            </a:r>
            <a:r>
              <a:rPr lang="en-US" sz="2000" b="1" i="1" dirty="0">
                <a:solidFill>
                  <a:srgbClr val="002060"/>
                </a:solidFill>
              </a:rPr>
              <a:t>, the village no longer pressurizes the couple; their parents and </a:t>
            </a:r>
            <a:r>
              <a:rPr lang="en-US" sz="2000" b="1" i="1" dirty="0" err="1">
                <a:solidFill>
                  <a:srgbClr val="002060"/>
                </a:solidFill>
              </a:rPr>
              <a:t>neighbours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now support </a:t>
            </a:r>
            <a:r>
              <a:rPr lang="en-US" sz="2000" b="1" i="1" dirty="0">
                <a:solidFill>
                  <a:srgbClr val="002060"/>
                </a:solidFill>
              </a:rPr>
              <a:t>them and speak out against early marriage and pregnancy.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5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855"/>
            <a:ext cx="9144000" cy="1049518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Word—Meaning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Discussion-------conversation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Supported--------------proved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Relative----------comparative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Reproductive------reproduce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Empowerment-give power to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Increase-----------------growth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Potentially----------possibility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Serious--------------important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Counselor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-------------adviser</a:t>
            </a: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Exclusion------------omission</a:t>
            </a:r>
          </a:p>
          <a:p>
            <a:pPr algn="ctr"/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</a:endParaRPr>
          </a:p>
          <a:p>
            <a:pPr algn="ctr"/>
            <a:endParaRPr lang="en-US" sz="4400" dirty="0" smtClean="0">
              <a:solidFill>
                <a:srgbClr val="002060"/>
              </a:solidFill>
            </a:endParaRPr>
          </a:p>
          <a:p>
            <a:pPr algn="ctr"/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8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Life history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Shilpi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080972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>
              <a:buAutoNum type="arabicPeriod"/>
            </a:pPr>
            <a:r>
              <a:rPr lang="en-US" sz="7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a  miserable girl.</a:t>
            </a:r>
          </a:p>
          <a:p>
            <a:pPr>
              <a:buAutoNum type="arabicPeriod"/>
            </a:pP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She was married in 15 years old with Rashid in 2008.</a:t>
            </a:r>
          </a:p>
          <a:p>
            <a:pPr>
              <a:buAutoNum type="arabicPeriod"/>
            </a:pP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her wedding, </a:t>
            </a:r>
            <a:r>
              <a:rPr lang="en-US" sz="7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joined a local empowerment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group.</a:t>
            </a:r>
          </a:p>
          <a:p>
            <a:pPr>
              <a:buAutoNum type="arabicPeriod"/>
            </a:pP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group's activities include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discussions on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how to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effectively change behaviour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reproductive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well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one-on-one </a:t>
            </a:r>
            <a:r>
              <a:rPr lang="en-US" sz="7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counselling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also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offers peer-to-peer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life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skills training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that help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adolescents say no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early marriage.</a:t>
            </a:r>
          </a:p>
          <a:p>
            <a:pPr>
              <a:buAutoNum type="arabicPeriod"/>
            </a:pP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came to understand the potentially harmful effects of early marriage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pregnancy.</a:t>
            </a:r>
          </a:p>
          <a:p>
            <a:pPr>
              <a:buAutoNum type="arabicPeriod"/>
            </a:pP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heard about those risks, she invited her husband, Rashid, to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 pregnancy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a </a:t>
            </a:r>
            <a:r>
              <a:rPr lang="en-US" sz="7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counsellor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AutoNum type="arabicPeriod"/>
            </a:pPr>
            <a:r>
              <a:rPr lang="en-US" sz="7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Shilpi’s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mother-in-law and </a:t>
            </a:r>
            <a:r>
              <a:rPr lang="en-US" sz="74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neighbours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eventually came to understand </a:t>
            </a:r>
            <a:r>
              <a:rPr lang="en-US" sz="7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harmful effects of early pregnancy on mother and child </a:t>
            </a:r>
            <a:r>
              <a:rPr lang="en-US" sz="7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6172200" cy="76944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12420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MCQ------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1.Shilpi was married –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Roshid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/Rashid/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Rashidul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Raihan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2.The word ‘supported’ means—neglected/confused/proved/connected.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3.The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eleboration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of the word ‘NGO’—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overnment Organization/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Non Government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Govern Organization.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4.How many groups of the empowerment—20,000/10,000/40,000/30,000.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These NGOs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work through –-Canada’s /America/France/ Japan.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0"/>
            <a:ext cx="5791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43000"/>
            <a:ext cx="9067800" cy="55707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1.Who is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is a  miserable girl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2.When did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marrige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marrided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at the age of 15.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Whom did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was married?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was married with Rashid.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4.Where did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join?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Shilpi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joined a local empowerment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group.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5.What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is a standard practice for many families living in rural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Bangladesh?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Marrying off daughters at an early age  is a standard practice for many families living in rural Bangladesh.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6.What does the empowerment group offer?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empowerment group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offers peer-to-peer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support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and life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skills training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that help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adolescents say no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early marriage.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7.What will happen if the girls get married at an early age?</a:t>
            </a:r>
          </a:p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Girls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who get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pregnant are at risk of serious health complications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9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GHS\Desktop\m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144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962400"/>
            <a:ext cx="922020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Home Work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105400"/>
            <a:ext cx="90678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a summary  above the passage not more than 70 words.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1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129"/>
            <a:ext cx="9144000" cy="57338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76200"/>
            <a:ext cx="9144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 all</a:t>
            </a:r>
            <a:endParaRPr lang="en-US" sz="7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0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8686800" cy="914400"/>
          </a:xfr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>
                <a:latin typeface="Algerian" pitchFamily="82" charset="0"/>
              </a:rPr>
              <a:t>Introduction : Teacher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67747" y="1713070"/>
            <a:ext cx="3786809" cy="1033272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MD.ABDUR  ROUF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-53594" y="2985247"/>
            <a:ext cx="5118263" cy="23128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latin typeface="Bernard MT Condensed" pitchFamily="18" charset="0"/>
              </a:rPr>
              <a:t>Lecturer(English)                       KHALNA ISLAIA FAZIL MADRASHAH          PATNITOLA,NAOGAON.          MOB:01767650169          </a:t>
            </a:r>
            <a:r>
              <a:rPr lang="en-US" altLang="ko-KR" sz="2800" dirty="0" smtClean="0">
                <a:latin typeface="Bernard MT Condensed" pitchFamily="18" charset="0"/>
              </a:rPr>
              <a:t> </a:t>
            </a:r>
            <a:endParaRPr lang="en-US" sz="2800" dirty="0" smtClean="0"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4088" y="3339548"/>
            <a:ext cx="1470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557" y="1905000"/>
            <a:ext cx="2360543" cy="3147391"/>
          </a:xfrm>
          <a:prstGeom prst="rect">
            <a:avLst/>
          </a:prstGeom>
          <a:solidFill>
            <a:schemeClr val="accent2"/>
          </a:solidFill>
          <a:extLst/>
        </p:spPr>
      </p:pic>
    </p:spTree>
    <p:extLst>
      <p:ext uri="{BB962C8B-B14F-4D97-AF65-F5344CB8AC3E}">
        <p14:creationId xmlns:p14="http://schemas.microsoft.com/office/powerpoint/2010/main" val="2901176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7010400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rnard MT Condensed" pitchFamily="18" charset="0"/>
              </a:rPr>
              <a:t>Introduction of the lesson</a:t>
            </a:r>
            <a:endParaRPr lang="en-US" sz="4400" dirty="0"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418" y="2819400"/>
            <a:ext cx="9067800" cy="181588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itchFamily="34" charset="0"/>
              </a:rPr>
              <a:t>English For Today</a:t>
            </a:r>
          </a:p>
          <a:p>
            <a:pPr algn="ctr"/>
            <a:r>
              <a:rPr lang="en-US" sz="2800" dirty="0" smtClean="0">
                <a:latin typeface="Arial Black" pitchFamily="34" charset="0"/>
              </a:rPr>
              <a:t>Class: xi-Xii</a:t>
            </a:r>
          </a:p>
          <a:p>
            <a:pPr algn="ctr"/>
            <a:r>
              <a:rPr lang="en-US" sz="2800" dirty="0" smtClean="0">
                <a:latin typeface="Arial Black" pitchFamily="34" charset="0"/>
              </a:rPr>
              <a:t>Unit: five ,Lesson:4</a:t>
            </a:r>
          </a:p>
          <a:p>
            <a:pPr algn="ctr"/>
            <a:endParaRPr lang="en-US" sz="2800" dirty="0" smtClean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" y="2819398"/>
            <a:ext cx="2286000" cy="224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6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CGHS\Desktop\m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0" t="5486" r="47475"/>
          <a:stretch/>
        </p:blipFill>
        <p:spPr bwMode="auto">
          <a:xfrm>
            <a:off x="2362200" y="838200"/>
            <a:ext cx="331601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5791200"/>
            <a:ext cx="8763000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The picture of a miserable  woman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CGHS\Desktop\m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14375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61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4676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Bernard MT Condensed" pitchFamily="18" charset="0"/>
              </a:rPr>
              <a:t>Announcement of the lesson</a:t>
            </a:r>
            <a:endParaRPr lang="en-US" sz="4400" dirty="0">
              <a:latin typeface="Bernard MT Condense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895600"/>
            <a:ext cx="70866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Bernard MT Condensed" pitchFamily="18" charset="0"/>
              </a:rPr>
              <a:t>The story of shilpi</a:t>
            </a:r>
            <a:endParaRPr lang="en-US" sz="60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2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55626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</a:rPr>
              <a:t>Learning Outcomes </a:t>
            </a:r>
            <a:endParaRPr lang="en-US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973" y="2330668"/>
            <a:ext cx="8153400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</a:rPr>
              <a:t>By the end of lesson the student will be able to……….</a:t>
            </a:r>
          </a:p>
          <a:p>
            <a:pPr marL="400050" indent="-400050">
              <a:buAutoNum type="romanLcParenBoth"/>
            </a:pPr>
            <a:r>
              <a:rPr lang="en-US" sz="2800" b="1" i="1" dirty="0" smtClean="0">
                <a:solidFill>
                  <a:srgbClr val="0070C0"/>
                </a:solidFill>
              </a:rPr>
              <a:t>reading, writing, speaking and listening skill</a:t>
            </a:r>
          </a:p>
          <a:p>
            <a:pPr marL="400050" indent="-400050">
              <a:buAutoNum type="romanLcParenBoth"/>
            </a:pPr>
            <a:r>
              <a:rPr lang="en-US" sz="2800" b="1" i="1" dirty="0" smtClean="0">
                <a:solidFill>
                  <a:srgbClr val="0070C0"/>
                </a:solidFill>
              </a:rPr>
              <a:t>Describe word meaning with synonym and antonym</a:t>
            </a:r>
          </a:p>
          <a:p>
            <a:pPr marL="400050" indent="-400050">
              <a:buAutoNum type="romanLcParenBoth"/>
            </a:pPr>
            <a:r>
              <a:rPr lang="en-US" sz="2800" b="1" i="1" dirty="0" smtClean="0">
                <a:solidFill>
                  <a:srgbClr val="0070C0"/>
                </a:solidFill>
              </a:rPr>
              <a:t>Ask and answer questions</a:t>
            </a:r>
          </a:p>
          <a:p>
            <a:pPr marL="400050" indent="-400050">
              <a:buAutoNum type="romanLcParenBoth"/>
            </a:pPr>
            <a:r>
              <a:rPr lang="en-US" sz="2800" b="1" i="1" dirty="0" smtClean="0">
                <a:solidFill>
                  <a:srgbClr val="0070C0"/>
                </a:solidFill>
              </a:rPr>
              <a:t>Tell about the miserable story of ‘shilpi’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5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GHS\Desktop\m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6" t="28338" r="2727"/>
          <a:stretch/>
        </p:blipFill>
        <p:spPr bwMode="auto">
          <a:xfrm>
            <a:off x="2590800" y="0"/>
            <a:ext cx="222293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2133600"/>
            <a:ext cx="9144000" cy="31700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</a:rPr>
              <a:t>Shilpi was only 15 years old when she married Rashid in 2008. Marrying off </a:t>
            </a:r>
            <a:r>
              <a:rPr lang="en-US" sz="2000" b="1" i="1" dirty="0" smtClean="0">
                <a:solidFill>
                  <a:srgbClr val="002060"/>
                </a:solidFill>
              </a:rPr>
              <a:t>daughters at </a:t>
            </a:r>
            <a:r>
              <a:rPr lang="en-US" sz="2000" b="1" i="1" dirty="0">
                <a:solidFill>
                  <a:srgbClr val="002060"/>
                </a:solidFill>
              </a:rPr>
              <a:t>an early age is a standard practice for many families living in rural </a:t>
            </a:r>
            <a:r>
              <a:rPr lang="en-US" sz="2000" b="1" i="1" dirty="0" smtClean="0">
                <a:solidFill>
                  <a:srgbClr val="002060"/>
                </a:solidFill>
              </a:rPr>
              <a:t>Bangladesh. After </a:t>
            </a:r>
            <a:r>
              <a:rPr lang="en-US" sz="2000" b="1" i="1" dirty="0">
                <a:solidFill>
                  <a:srgbClr val="002060"/>
                </a:solidFill>
              </a:rPr>
              <a:t>her wedding, Shilpi joined a local empowerment group that provides </a:t>
            </a:r>
            <a:r>
              <a:rPr lang="en-US" sz="2000" b="1" i="1" dirty="0" smtClean="0">
                <a:solidFill>
                  <a:srgbClr val="002060"/>
                </a:solidFill>
              </a:rPr>
              <a:t>adolescent girls </a:t>
            </a:r>
            <a:r>
              <a:rPr lang="en-US" sz="2000" b="1" i="1" dirty="0">
                <a:solidFill>
                  <a:srgbClr val="002060"/>
                </a:solidFill>
              </a:rPr>
              <a:t>with the tools needed to gradually change cultural practices, particularly </a:t>
            </a:r>
            <a:r>
              <a:rPr lang="en-US" sz="2000" b="1" i="1" dirty="0" smtClean="0">
                <a:solidFill>
                  <a:srgbClr val="002060"/>
                </a:solidFill>
              </a:rPr>
              <a:t>those pertaining </a:t>
            </a:r>
            <a:r>
              <a:rPr lang="en-US" sz="2000" b="1" i="1" dirty="0">
                <a:solidFill>
                  <a:srgbClr val="002060"/>
                </a:solidFill>
              </a:rPr>
              <a:t>to early marriage and pregnancy. The group's activities include </a:t>
            </a:r>
            <a:r>
              <a:rPr lang="en-US" sz="2000" b="1" i="1" dirty="0" smtClean="0">
                <a:solidFill>
                  <a:srgbClr val="002060"/>
                </a:solidFill>
              </a:rPr>
              <a:t>discussions on </a:t>
            </a:r>
            <a:r>
              <a:rPr lang="en-US" sz="2000" b="1" i="1" dirty="0">
                <a:solidFill>
                  <a:srgbClr val="002060"/>
                </a:solidFill>
              </a:rPr>
              <a:t>how to </a:t>
            </a:r>
            <a:r>
              <a:rPr lang="en-US" sz="2000" b="1" i="1" dirty="0" smtClean="0">
                <a:solidFill>
                  <a:srgbClr val="002060"/>
                </a:solidFill>
              </a:rPr>
              <a:t>most effectively change behaviour </a:t>
            </a:r>
            <a:r>
              <a:rPr lang="en-US" sz="2000" b="1" i="1" dirty="0">
                <a:solidFill>
                  <a:srgbClr val="002060"/>
                </a:solidFill>
              </a:rPr>
              <a:t>related </a:t>
            </a:r>
            <a:r>
              <a:rPr lang="en-US" sz="2000" b="1" i="1" dirty="0" smtClean="0">
                <a:solidFill>
                  <a:srgbClr val="002060"/>
                </a:solidFill>
              </a:rPr>
              <a:t>to reproductive </a:t>
            </a:r>
            <a:r>
              <a:rPr lang="en-US" sz="2000" b="1" i="1" dirty="0">
                <a:solidFill>
                  <a:srgbClr val="002060"/>
                </a:solidFill>
              </a:rPr>
              <a:t>health </a:t>
            </a:r>
            <a:r>
              <a:rPr lang="en-US" sz="2000" b="1" i="1" dirty="0" smtClean="0">
                <a:solidFill>
                  <a:srgbClr val="002060"/>
                </a:solidFill>
              </a:rPr>
              <a:t>as well </a:t>
            </a:r>
            <a:r>
              <a:rPr lang="en-US" sz="2000" b="1" i="1" dirty="0">
                <a:solidFill>
                  <a:srgbClr val="002060"/>
                </a:solidFill>
              </a:rPr>
              <a:t>as </a:t>
            </a:r>
            <a:r>
              <a:rPr lang="en-US" sz="2000" b="1" i="1" dirty="0" smtClean="0">
                <a:solidFill>
                  <a:srgbClr val="002060"/>
                </a:solidFill>
              </a:rPr>
              <a:t>one-on-one counseling. </a:t>
            </a:r>
            <a:r>
              <a:rPr lang="en-US" sz="2000" b="1" i="1" dirty="0">
                <a:solidFill>
                  <a:srgbClr val="002060"/>
                </a:solidFill>
              </a:rPr>
              <a:t>It also </a:t>
            </a:r>
            <a:r>
              <a:rPr lang="en-US" sz="2000" b="1" i="1" dirty="0" smtClean="0">
                <a:solidFill>
                  <a:srgbClr val="002060"/>
                </a:solidFill>
              </a:rPr>
              <a:t>offers peer-to-peer </a:t>
            </a:r>
            <a:r>
              <a:rPr lang="en-US" sz="2000" b="1" i="1" dirty="0">
                <a:solidFill>
                  <a:srgbClr val="002060"/>
                </a:solidFill>
              </a:rPr>
              <a:t>support </a:t>
            </a:r>
            <a:r>
              <a:rPr lang="en-US" sz="2000" b="1" i="1" dirty="0" smtClean="0">
                <a:solidFill>
                  <a:srgbClr val="002060"/>
                </a:solidFill>
              </a:rPr>
              <a:t>and life </a:t>
            </a:r>
            <a:r>
              <a:rPr lang="en-US" sz="2000" b="1" i="1" dirty="0">
                <a:solidFill>
                  <a:srgbClr val="002060"/>
                </a:solidFill>
              </a:rPr>
              <a:t>skills training </a:t>
            </a:r>
            <a:r>
              <a:rPr lang="en-US" sz="2000" b="1" i="1" dirty="0" smtClean="0">
                <a:solidFill>
                  <a:srgbClr val="002060"/>
                </a:solidFill>
              </a:rPr>
              <a:t>that</a:t>
            </a:r>
            <a:r>
              <a:rPr lang="en-US" sz="2000" b="1" i="1" dirty="0">
                <a:solidFill>
                  <a:srgbClr val="002060"/>
                </a:solidFill>
              </a:rPr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help </a:t>
            </a:r>
            <a:r>
              <a:rPr lang="en-US" sz="2000" b="1" i="1" dirty="0">
                <a:solidFill>
                  <a:srgbClr val="002060"/>
                </a:solidFill>
              </a:rPr>
              <a:t>adolescents say no </a:t>
            </a:r>
            <a:r>
              <a:rPr lang="en-US" sz="2000" b="1" i="1" dirty="0" smtClean="0">
                <a:solidFill>
                  <a:srgbClr val="002060"/>
                </a:solidFill>
              </a:rPr>
              <a:t>to early marriage 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endParaRPr 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6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" y="2819118"/>
            <a:ext cx="9033163" cy="34163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The empowerment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group is one of more than 10,000 groups supported by some local Non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Government Organizations (NGOs) working all over Bangladesh. These NGOs work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through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Canada ‘s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Adolescent Reproductive Health Project which also aims to increase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access to quality health services for adolescents. During one of the group sessions,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Shilpi came to understand the potentially harmful effects of early marriage and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pregnancy. While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maternal mortality in Bangladesh has declined by nearly 40 percent since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2001, the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rate remains high with 194 maternal deaths per 100,000, live births in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2010-dropping from 322 in 2001 with a projected decrease to 143 by 2015. Girls who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get pregnant are at risk of serious health complications. These include dangerous</a:t>
            </a:r>
            <a:br>
              <a:rPr lang="en-US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60 English For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Today hemorrhage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and fistula, a painful internal injury caused by obstructed childbirth 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that commonly </a:t>
            </a:r>
            <a:r>
              <a:rPr lang="en-US" b="1" i="1" dirty="0">
                <a:solidFill>
                  <a:schemeClr val="accent6">
                    <a:lumMod val="50000"/>
                  </a:schemeClr>
                </a:solidFill>
              </a:rPr>
              <a:t>leads to serious maternal morbidities and social exclusion.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4" name="Picture 2" descr="C:\Users\CGHS\Desktop\m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669"/>
            <a:ext cx="4800600" cy="257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GHS\Desktop\m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-40855"/>
            <a:ext cx="386505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73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395</TotalTime>
  <Words>527</Words>
  <Application>Microsoft Office PowerPoint</Application>
  <PresentationFormat>On-screen Show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Angles</vt:lpstr>
      <vt:lpstr>PowerPoint Presentation</vt:lpstr>
      <vt:lpstr>Introduction : Teacher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Life history of Shilpi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Moazzem Hossain</dc:creator>
  <cp:lastModifiedBy>pc</cp:lastModifiedBy>
  <cp:revision>72</cp:revision>
  <dcterms:created xsi:type="dcterms:W3CDTF">2006-08-16T00:00:00Z</dcterms:created>
  <dcterms:modified xsi:type="dcterms:W3CDTF">2019-08-27T14:12:25Z</dcterms:modified>
</cp:coreProperties>
</file>