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9" r:id="rId3"/>
    <p:sldMasterId id="2147483668" r:id="rId4"/>
    <p:sldMasterId id="2147483667" r:id="rId5"/>
    <p:sldMasterId id="2147483666" r:id="rId6"/>
    <p:sldMasterId id="2147483665" r:id="rId7"/>
    <p:sldMasterId id="2147483664" r:id="rId8"/>
    <p:sldMasterId id="2147483663" r:id="rId9"/>
    <p:sldMasterId id="2147483662" r:id="rId10"/>
    <p:sldMasterId id="2147483661" r:id="rId11"/>
    <p:sldMasterId id="2147483660" r:id="rId12"/>
    <p:sldMasterId id="2147483659" r:id="rId13"/>
    <p:sldMasterId id="2147483658" r:id="rId14"/>
    <p:sldMasterId id="2147483657" r:id="rId15"/>
    <p:sldMasterId id="2147483656" r:id="rId16"/>
    <p:sldMasterId id="2147483655" r:id="rId17"/>
    <p:sldMasterId id="2147483654" r:id="rId18"/>
    <p:sldMasterId id="2147483653" r:id="rId19"/>
    <p:sldMasterId id="2147483652" r:id="rId20"/>
    <p:sldMasterId id="2147483651" r:id="rId21"/>
    <p:sldMasterId id="2147483649" r:id="rId22"/>
  </p:sldMasterIdLst>
  <p:sldIdLst>
    <p:sldId id="256" r:id="rId23"/>
    <p:sldId id="281" r:id="rId24"/>
    <p:sldId id="257" r:id="rId25"/>
    <p:sldId id="274" r:id="rId26"/>
    <p:sldId id="273" r:id="rId27"/>
    <p:sldId id="275" r:id="rId28"/>
    <p:sldId id="277" r:id="rId29"/>
    <p:sldId id="278" r:id="rId30"/>
    <p:sldId id="276" r:id="rId31"/>
    <p:sldId id="272" r:id="rId32"/>
    <p:sldId id="271" r:id="rId33"/>
    <p:sldId id="270" r:id="rId34"/>
    <p:sldId id="269" r:id="rId35"/>
    <p:sldId id="268" r:id="rId36"/>
    <p:sldId id="279" r:id="rId37"/>
    <p:sldId id="267" r:id="rId38"/>
    <p:sldId id="266" r:id="rId39"/>
    <p:sldId id="280" r:id="rId40"/>
    <p:sldId id="263" r:id="rId41"/>
    <p:sldId id="264" r:id="rId42"/>
    <p:sldId id="265" r:id="rId43"/>
    <p:sldId id="25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ca" initials="H" lastIdx="1" clrIdx="0">
    <p:extLst>
      <p:ext uri="{19B8F6BF-5375-455C-9EA6-DF929625EA0E}">
        <p15:presenceInfo xmlns:p15="http://schemas.microsoft.com/office/powerpoint/2012/main" xmlns="" userId="H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44" y="-90"/>
      </p:cViewPr>
      <p:guideLst>
        <p:guide orient="horz" pos="2160"/>
        <p:guide pos="384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theme" Target="theme/theme1.xml"/><Relationship Id="rId8" Type="http://schemas.openxmlformats.org/officeDocument/2006/relationships/slideMaster" Target="slideMasters/slideMaster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24T15:26:26.529" idx="1">
    <p:pos x="10" y="10"/>
    <p:text/>
    <p:extLst>
      <p:ext uri="{C676402C-5697-4E1C-873F-D02D1690AC5C}">
        <p15:threadingInfo xmlns:p15="http://schemas.microsoft.com/office/powerpoint/2012/main" xmlns="" timeZoneBias="-3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716112-D222-4737-8599-AC37CFA1040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41A997D-4263-49D4-986A-3AC653B3AF2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66926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4"/>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70962341"/>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2874063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43095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783823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538149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7094831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300149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113973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006955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552767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716893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531245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3065379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033425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886418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810743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340265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68035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442742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023722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684629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xmlns="" id="{621D010F-0C3C-4326-99E9-D083B9FA09DE}"/>
              </a:ext>
            </a:extLst>
          </p:cNvPr>
          <p:cNvSpPr/>
          <p:nvPr userDrawn="1"/>
        </p:nvSpPr>
        <p:spPr>
          <a:xfrm>
            <a:off x="0" y="0"/>
            <a:ext cx="12192000" cy="6858000"/>
          </a:xfrm>
          <a:prstGeom prst="frame">
            <a:avLst>
              <a:gd name="adj1" fmla="val 3474"/>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xmlns="" id="{25691AEC-7C73-4D12-A112-53D4BF293CCB}"/>
              </a:ext>
            </a:extLst>
          </p:cNvPr>
          <p:cNvSpPr/>
          <p:nvPr userDrawn="1"/>
        </p:nvSpPr>
        <p:spPr>
          <a:xfrm>
            <a:off x="0" y="16862"/>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xmlns="" id="{6C4CB135-D485-4F53-B2A3-F9DF953F7F04}"/>
              </a:ext>
            </a:extLst>
          </p:cNvPr>
          <p:cNvSpPr/>
          <p:nvPr userDrawn="1"/>
        </p:nvSpPr>
        <p:spPr>
          <a:xfrm rot="16200000">
            <a:off x="-77818" y="5678103"/>
            <a:ext cx="1252025" cy="1069145"/>
          </a:xfrm>
          <a:prstGeom prst="halfFrame">
            <a:avLst>
              <a:gd name="adj1" fmla="val 22807"/>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a:extLst>
              <a:ext uri="{FF2B5EF4-FFF2-40B4-BE49-F238E27FC236}">
                <a16:creationId xmlns:a16="http://schemas.microsoft.com/office/drawing/2014/main" xmlns="" id="{D21D1647-38DF-4C42-87D9-9E9A8A4757B9}"/>
              </a:ext>
            </a:extLst>
          </p:cNvPr>
          <p:cNvSpPr/>
          <p:nvPr userDrawn="1"/>
        </p:nvSpPr>
        <p:spPr>
          <a:xfrm rot="5400000">
            <a:off x="11031415" y="105508"/>
            <a:ext cx="1252025" cy="1069145"/>
          </a:xfrm>
          <a:prstGeom prst="halfFrame">
            <a:avLst>
              <a:gd name="adj1" fmla="val 20175"/>
              <a:gd name="adj2" fmla="val 20175"/>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a:extLst>
              <a:ext uri="{FF2B5EF4-FFF2-40B4-BE49-F238E27FC236}">
                <a16:creationId xmlns:a16="http://schemas.microsoft.com/office/drawing/2014/main" xmlns="" id="{10D12BD8-65DF-4D21-87AC-C8BDE6ACAB64}"/>
              </a:ext>
            </a:extLst>
          </p:cNvPr>
          <p:cNvSpPr/>
          <p:nvPr userDrawn="1"/>
        </p:nvSpPr>
        <p:spPr>
          <a:xfrm rot="10800000">
            <a:off x="10939975" y="5783611"/>
            <a:ext cx="1252025" cy="1069145"/>
          </a:xfrm>
          <a:prstGeom prst="halfFrame">
            <a:avLst>
              <a:gd name="adj1" fmla="val 20175"/>
              <a:gd name="adj2" fmla="val 21491"/>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xmlns="" id="{66DEDB44-FEC6-485F-A2B3-66052FBC4AC2}"/>
              </a:ext>
            </a:extLst>
          </p:cNvPr>
          <p:cNvSpPr txBox="1"/>
          <p:nvPr userDrawn="1"/>
        </p:nvSpPr>
        <p:spPr>
          <a:xfrm>
            <a:off x="4062995" y="6581896"/>
            <a:ext cx="3896751" cy="369332"/>
          </a:xfrm>
          <a:prstGeom prst="rect">
            <a:avLst/>
          </a:prstGeom>
          <a:noFill/>
        </p:spPr>
        <p:txBody>
          <a:bodyPr wrap="square" rtlCol="0">
            <a:spAutoFit/>
          </a:bodyPr>
          <a:lstStyle/>
          <a:p>
            <a:r>
              <a:rPr lang="bn-IN" dirty="0">
                <a:latin typeface="NikoshBAN" panose="02000000000000000000" pitchFamily="2" charset="0"/>
                <a:cs typeface="NikoshBAN" panose="02000000000000000000" pitchFamily="2" charset="0"/>
              </a:rPr>
              <a:t>মোঃ তারিকুল ইসলাম খান,নাসিরনগর,ব্রাহ্মনবাড়ীয়া।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1980381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E72EB1E-5A0F-4E88-ACB1-EFABD2017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90" y="267286"/>
            <a:ext cx="11553678" cy="6231988"/>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xmlns="" id="{EB6DC007-D6D5-4054-961A-FB36E1436AA0}"/>
              </a:ext>
            </a:extLst>
          </p:cNvPr>
          <p:cNvSpPr txBox="1"/>
          <p:nvPr/>
        </p:nvSpPr>
        <p:spPr>
          <a:xfrm>
            <a:off x="310662" y="5052724"/>
            <a:ext cx="11590606" cy="1446550"/>
          </a:xfrm>
          <a:prstGeom prst="rect">
            <a:avLst/>
          </a:prstGeom>
          <a:solidFill>
            <a:srgbClr val="00B0F0">
              <a:alpha val="60000"/>
            </a:srgbClr>
          </a:solidFill>
        </p:spPr>
        <p:txBody>
          <a:bodyPr wrap="square" rtlCol="0">
            <a:spAutoFit/>
          </a:bodyPr>
          <a:lstStyle/>
          <a:p>
            <a:pPr algn="ctr"/>
            <a:r>
              <a:rPr lang="bn-IN" sz="8800" dirty="0">
                <a:solidFill>
                  <a:srgbClr val="11F758"/>
                </a:solidFill>
                <a:latin typeface="NikoshBAN" panose="02000000000000000000" pitchFamily="2" charset="0"/>
                <a:cs typeface="NikoshBAN" panose="02000000000000000000" pitchFamily="2" charset="0"/>
              </a:rPr>
              <a:t>আজকের পাঠে সবাইকে শুভেচ্ছা</a:t>
            </a:r>
            <a:endParaRPr lang="en-US" sz="8800" dirty="0">
              <a:solidFill>
                <a:srgbClr val="11F758"/>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765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p:val>
                                            <p:fltVal val="0.5"/>
                                          </p:val>
                                        </p:tav>
                                        <p:tav tm="100000">
                                          <p:val>
                                            <p:strVal val="#ppt_x"/>
                                          </p:val>
                                        </p:tav>
                                      </p:tavLst>
                                    </p:anim>
                                    <p:anim calcmode="lin" valueType="num">
                                      <p:cBhvr>
                                        <p:cTn id="10" dur="20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07815AD-3150-4AE2-8E10-6A5167C64325}"/>
              </a:ext>
            </a:extLst>
          </p:cNvPr>
          <p:cNvSpPr txBox="1"/>
          <p:nvPr/>
        </p:nvSpPr>
        <p:spPr>
          <a:xfrm>
            <a:off x="555676" y="4632406"/>
            <a:ext cx="4930723"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কোনো কোনো অটিষ্টিক শিশু অন্য শিশুদের মতোই লেখাপড়া করতে পারে।</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DC9133FB-D5FA-4D9E-9F37-1FA11BB83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34" y="365761"/>
            <a:ext cx="5577838" cy="39108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xmlns="" id="{B3C42FA5-1B2C-4140-B926-75708CC54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259" y="2475914"/>
            <a:ext cx="5486399" cy="391081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a:extLst>
              <a:ext uri="{FF2B5EF4-FFF2-40B4-BE49-F238E27FC236}">
                <a16:creationId xmlns:a16="http://schemas.microsoft.com/office/drawing/2014/main" xmlns="" id="{ED8CA485-1F65-47B8-BB83-FF78CCA82D11}"/>
              </a:ext>
            </a:extLst>
          </p:cNvPr>
          <p:cNvSpPr txBox="1"/>
          <p:nvPr/>
        </p:nvSpPr>
        <p:spPr>
          <a:xfrm>
            <a:off x="7512148" y="801858"/>
            <a:ext cx="358726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অটিষ্টিক শিশুর বৈশিষ্ট্য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7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446DDF-6D4A-4D59-88DD-46E42A47F4CC}"/>
              </a:ext>
            </a:extLst>
          </p:cNvPr>
          <p:cNvSpPr txBox="1"/>
          <p:nvPr/>
        </p:nvSpPr>
        <p:spPr>
          <a:xfrm>
            <a:off x="759655" y="4375052"/>
            <a:ext cx="5064370"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সকল কাজ বা বিষয় একই নিয়মে করতে চায়।দৈনিক কাজের রুটিন বদল হলে খুবই উত্তেজিত হয়।</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CB52BE19-B78C-474B-89CF-A62CCF1F9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70" y="432582"/>
            <a:ext cx="5818895" cy="3632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DB1F2B74-353D-4FD0-82E6-0CFF38B587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300" y="2539877"/>
            <a:ext cx="5544828" cy="3670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xmlns="" id="{DCD27905-86BA-4DAB-B2D4-0EADAE3CB87F}"/>
              </a:ext>
            </a:extLst>
          </p:cNvPr>
          <p:cNvSpPr txBox="1"/>
          <p:nvPr/>
        </p:nvSpPr>
        <p:spPr>
          <a:xfrm>
            <a:off x="7512148" y="801858"/>
            <a:ext cx="358726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অটিষ্টিক শিশুর বৈশিষ্ট্য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15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B88149E-334E-4FDC-9463-82C43277D8BC}"/>
              </a:ext>
            </a:extLst>
          </p:cNvPr>
          <p:cNvSpPr txBox="1"/>
          <p:nvPr/>
        </p:nvSpPr>
        <p:spPr>
          <a:xfrm>
            <a:off x="697816" y="4626485"/>
            <a:ext cx="5092505" cy="175432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তারা আলো,শব্দ,গতি।স্পর্শ,ঘ্রাণ বা স্বাদের ক্ষেত্রে অতি সংবেদনশীল থাকে।</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8DBD5B53-8D6B-400C-901F-CE9630FC6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624" y="439249"/>
            <a:ext cx="5778890" cy="37529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a:extLst>
              <a:ext uri="{FF2B5EF4-FFF2-40B4-BE49-F238E27FC236}">
                <a16:creationId xmlns:a16="http://schemas.microsoft.com/office/drawing/2014/main" xmlns="" id="{060EBF8B-3027-49FA-856B-AD8C8B448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84" y="2318441"/>
            <a:ext cx="5749384" cy="40623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xmlns="" id="{97CD2C6E-07FF-440A-A7D6-492D256004E6}"/>
              </a:ext>
            </a:extLst>
          </p:cNvPr>
          <p:cNvSpPr txBox="1"/>
          <p:nvPr/>
        </p:nvSpPr>
        <p:spPr>
          <a:xfrm>
            <a:off x="7512148" y="801858"/>
            <a:ext cx="358726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অটিষ্টিক শিশুর বৈশিষ্ট্য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22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9AEC8B9-6B53-4ED1-90DC-CBC700D06AD5}"/>
              </a:ext>
            </a:extLst>
          </p:cNvPr>
          <p:cNvSpPr txBox="1"/>
          <p:nvPr/>
        </p:nvSpPr>
        <p:spPr>
          <a:xfrm>
            <a:off x="548639" y="4557933"/>
            <a:ext cx="5120641"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latin typeface="NikoshBAN" panose="02000000000000000000" pitchFamily="2" charset="0"/>
                <a:cs typeface="NikoshBAN" panose="02000000000000000000" pitchFamily="2" charset="0"/>
              </a:rPr>
              <a:t>কোনো কোনো অটিষ্টিক শিশু চমৎকার প্রতিভার অধিকারী হয়। যেমন- ছবি আঁকা, গান গাওয়া ।</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A595AF49-0EA8-4597-A2CF-0BD699282E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07" y="412052"/>
            <a:ext cx="5688504" cy="3794188"/>
          </a:xfrm>
          <a:prstGeom prst="roundRect">
            <a:avLst>
              <a:gd name="adj" fmla="val 16667"/>
            </a:avLst>
          </a:prstGeom>
          <a:ln w="57150">
            <a:solidFill>
              <a:srgbClr val="7030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xmlns="" id="{8026E577-53E6-49A5-84CF-BB634D2F2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785" y="2433711"/>
            <a:ext cx="5619383" cy="3989303"/>
          </a:xfrm>
          <a:prstGeom prst="roundRect">
            <a:avLst>
              <a:gd name="adj" fmla="val 16667"/>
            </a:avLst>
          </a:prstGeom>
          <a:ln w="57150">
            <a:solidFill>
              <a:srgbClr val="7030A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xmlns="" id="{5879C9D6-24CF-40CB-BABA-709EF5EF6EC5}"/>
              </a:ext>
            </a:extLst>
          </p:cNvPr>
          <p:cNvSpPr txBox="1"/>
          <p:nvPr/>
        </p:nvSpPr>
        <p:spPr>
          <a:xfrm>
            <a:off x="7512148" y="801858"/>
            <a:ext cx="358726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অটিষ্টিক শিশুর বৈশিষ্ট্য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017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6DEFC7-EDAC-4A9F-8A33-BB3BD9B19AE8}"/>
              </a:ext>
            </a:extLst>
          </p:cNvPr>
          <p:cNvSpPr txBox="1"/>
          <p:nvPr/>
        </p:nvSpPr>
        <p:spPr>
          <a:xfrm>
            <a:off x="469289" y="4346915"/>
            <a:ext cx="5162844"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তারা হয়তো কোনো খেলনা নিয়ে না খেলে বরং শক্ত ক</a:t>
            </a:r>
            <a:r>
              <a:rPr lang="bn-BD" sz="3200" dirty="0">
                <a:latin typeface="NikoshBAN" panose="02000000000000000000" pitchFamily="2" charset="0"/>
                <a:cs typeface="NikoshBAN" panose="02000000000000000000" pitchFamily="2" charset="0"/>
              </a:rPr>
              <a:t>রে</a:t>
            </a:r>
            <a:r>
              <a:rPr lang="bn-IN" sz="3200" dirty="0">
                <a:latin typeface="NikoshBAN" panose="02000000000000000000" pitchFamily="2" charset="0"/>
                <a:cs typeface="NikoshBAN" panose="02000000000000000000" pitchFamily="2" charset="0"/>
              </a:rPr>
              <a:t> ধরে বসে থাকে।গন্ধ নেয় বা ঘন্টার পর ঘন্টা সেগুলোর দিকে তাকিয়ে থাকে।</a:t>
            </a:r>
            <a:endParaRPr lang="en-US" sz="3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C8C1B3CB-8B8F-404F-AFC1-7D2354656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89" y="365759"/>
            <a:ext cx="5439142" cy="3742005"/>
          </a:xfrm>
          <a:prstGeom prst="roundRect">
            <a:avLst>
              <a:gd name="adj" fmla="val 4167"/>
            </a:avLst>
          </a:prstGeom>
          <a:solidFill>
            <a:srgbClr val="FFFFFF"/>
          </a:solidFill>
          <a:ln w="76200" cap="sq">
            <a:solidFill>
              <a:srgbClr val="92D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a:extLst>
              <a:ext uri="{FF2B5EF4-FFF2-40B4-BE49-F238E27FC236}">
                <a16:creationId xmlns:a16="http://schemas.microsoft.com/office/drawing/2014/main" xmlns="" id="{C4E3D6B8-3943-4EA8-9D6E-A10AF576B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919" y="2405574"/>
            <a:ext cx="5710603" cy="3882683"/>
          </a:xfrm>
          <a:prstGeom prst="roundRect">
            <a:avLst>
              <a:gd name="adj" fmla="val 4167"/>
            </a:avLst>
          </a:prstGeom>
          <a:solidFill>
            <a:srgbClr val="FFFFFF"/>
          </a:solidFill>
          <a:ln w="76200" cap="sq">
            <a:solidFill>
              <a:srgbClr val="92D05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Box 4">
            <a:extLst>
              <a:ext uri="{FF2B5EF4-FFF2-40B4-BE49-F238E27FC236}">
                <a16:creationId xmlns:a16="http://schemas.microsoft.com/office/drawing/2014/main" xmlns="" id="{D07831EA-4D83-4184-8660-8924F5A17669}"/>
              </a:ext>
            </a:extLst>
          </p:cNvPr>
          <p:cNvSpPr txBox="1"/>
          <p:nvPr/>
        </p:nvSpPr>
        <p:spPr>
          <a:xfrm>
            <a:off x="7512148" y="801858"/>
            <a:ext cx="358726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অটিষ্টিক শিশুর বৈশিষ্ট্য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517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0209D06-6BB4-4DC6-8426-88BD83F48636}"/>
              </a:ext>
            </a:extLst>
          </p:cNvPr>
          <p:cNvSpPr txBox="1"/>
          <p:nvPr/>
        </p:nvSpPr>
        <p:spPr>
          <a:xfrm>
            <a:off x="4389121" y="520504"/>
            <a:ext cx="2743200"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দলীয় কাজ</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286DD6F5-01E8-42A2-9FCD-68B06D8B69AF}"/>
              </a:ext>
            </a:extLst>
          </p:cNvPr>
          <p:cNvSpPr txBox="1"/>
          <p:nvPr/>
        </p:nvSpPr>
        <p:spPr>
          <a:xfrm>
            <a:off x="1237958" y="4797082"/>
            <a:ext cx="9692640" cy="1754326"/>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অটিষ্টিক শিশুদের আচরণের যেকোনো একটি বৈশিষ্ট বেছে নাও।তোমাদের ক্লাসের কোনো শিক্ষার্থীর আচরণ যদি এমন হয়,তবে তার সাথে কেমন আচরণ করবে?</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5E139579-F333-4B6A-8E0C-D4A234313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622" y="1391918"/>
            <a:ext cx="5340875" cy="3180081"/>
          </a:xfrm>
          <a:prstGeom prst="rect">
            <a:avLst/>
          </a:prstGeom>
        </p:spPr>
      </p:pic>
    </p:spTree>
    <p:extLst>
      <p:ext uri="{BB962C8B-B14F-4D97-AF65-F5344CB8AC3E}">
        <p14:creationId xmlns:p14="http://schemas.microsoft.com/office/powerpoint/2010/main" val="89289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EF84C62-324B-4DBD-AC10-8A691CBD2A47}"/>
              </a:ext>
            </a:extLst>
          </p:cNvPr>
          <p:cNvSpPr txBox="1"/>
          <p:nvPr/>
        </p:nvSpPr>
        <p:spPr>
          <a:xfrm>
            <a:off x="717452" y="4712678"/>
            <a:ext cx="5050301"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কোনো একটি বিশেষ জিনিসের প্রতি প্রবল আর্কষণ থাকে এবং সেটি সবসময় সাথে রাখে।</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87C28EA2-AA80-4FD8-A0C3-857EDB708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98" y="486435"/>
            <a:ext cx="5772590" cy="3973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4EF13B58-9EBA-472A-8EB7-E3045544AFA5}"/>
              </a:ext>
            </a:extLst>
          </p:cNvPr>
          <p:cNvPicPr>
            <a:picLocks noChangeAspect="1"/>
          </p:cNvPicPr>
          <p:nvPr/>
        </p:nvPicPr>
        <p:blipFill rotWithShape="1">
          <a:blip r:embed="rId3">
            <a:extLst>
              <a:ext uri="{28A0092B-C50C-407E-A947-70E740481C1C}">
                <a14:useLocalDpi xmlns:a14="http://schemas.microsoft.com/office/drawing/2010/main" val="0"/>
              </a:ext>
            </a:extLst>
          </a:blip>
          <a:srcRect l="8584" r="7600"/>
          <a:stretch/>
        </p:blipFill>
        <p:spPr>
          <a:xfrm>
            <a:off x="6358596" y="2264897"/>
            <a:ext cx="5416062" cy="3995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xmlns="" id="{463FDD0E-CCDD-45D4-AB4A-9C0CBA457696}"/>
              </a:ext>
            </a:extLst>
          </p:cNvPr>
          <p:cNvSpPr txBox="1"/>
          <p:nvPr/>
        </p:nvSpPr>
        <p:spPr>
          <a:xfrm>
            <a:off x="7512148" y="801858"/>
            <a:ext cx="358726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অটিষ্টিক শিশুর বৈশিষ্ট্য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61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2/3*#ppt_w"/>
                                          </p:val>
                                        </p:tav>
                                        <p:tav tm="100000">
                                          <p:val>
                                            <p:strVal val="#ppt_w"/>
                                          </p:val>
                                        </p:tav>
                                      </p:tavLst>
                                    </p:anim>
                                    <p:anim calcmode="lin" valueType="num">
                                      <p:cBhvr>
                                        <p:cTn id="8" dur="500" fill="hold"/>
                                        <p:tgtEl>
                                          <p:spTgt spid="4"/>
                                        </p:tgtEl>
                                        <p:attrNameLst>
                                          <p:attrName>ppt_h</p:attrName>
                                        </p:attrNameLst>
                                      </p:cBhvr>
                                      <p:tavLst>
                                        <p:tav tm="0">
                                          <p:val>
                                            <p:strVal val="2/3*#ppt_h"/>
                                          </p:val>
                                        </p:tav>
                                        <p:tav tm="100000">
                                          <p:val>
                                            <p:strVal val="#ppt_h"/>
                                          </p:val>
                                        </p:tav>
                                      </p:tavLst>
                                    </p:anim>
                                  </p:childTnLst>
                                </p:cTn>
                              </p:par>
                              <p:par>
                                <p:cTn id="9" presetID="23" presetClass="entr" presetSubtype="27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2/3*#ppt_w"/>
                                          </p:val>
                                        </p:tav>
                                        <p:tav tm="100000">
                                          <p:val>
                                            <p:strVal val="#ppt_w"/>
                                          </p:val>
                                        </p:tav>
                                      </p:tavLst>
                                    </p:anim>
                                    <p:anim calcmode="lin" valueType="num">
                                      <p:cBhvr>
                                        <p:cTn id="12"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6E6AA-454E-4FAC-8AC8-9A5C9DD11C8A}"/>
              </a:ext>
            </a:extLst>
          </p:cNvPr>
          <p:cNvSpPr txBox="1"/>
          <p:nvPr/>
        </p:nvSpPr>
        <p:spPr>
          <a:xfrm>
            <a:off x="633047" y="4979963"/>
            <a:ext cx="4206239"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অটিষ্টিক শিশু শারীরিকভাবে সম্পূর্ণ সুস্থ।</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72382839-2CE6-4B3B-B16A-7690FB54E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22" y="511088"/>
            <a:ext cx="5781822" cy="3901515"/>
          </a:xfrm>
          <a:prstGeom prst="rect">
            <a:avLst/>
          </a:prstGeom>
          <a:ln w="127000" cap="sq">
            <a:solidFill>
              <a:srgbClr val="FF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xmlns="" id="{D677C88F-2489-427B-8710-4E948DEF620F}"/>
              </a:ext>
            </a:extLst>
          </p:cNvPr>
          <p:cNvPicPr>
            <a:picLocks noChangeAspect="1"/>
          </p:cNvPicPr>
          <p:nvPr/>
        </p:nvPicPr>
        <p:blipFill rotWithShape="1">
          <a:blip r:embed="rId3">
            <a:extLst>
              <a:ext uri="{28A0092B-C50C-407E-A947-70E740481C1C}">
                <a14:useLocalDpi xmlns:a14="http://schemas.microsoft.com/office/drawing/2010/main" val="0"/>
              </a:ext>
            </a:extLst>
          </a:blip>
          <a:srcRect l="25600"/>
          <a:stretch/>
        </p:blipFill>
        <p:spPr>
          <a:xfrm>
            <a:off x="6358597" y="2461846"/>
            <a:ext cx="5472333" cy="3991089"/>
          </a:xfrm>
          <a:prstGeom prst="rect">
            <a:avLst/>
          </a:prstGeom>
          <a:ln w="127000" cap="sq">
            <a:solidFill>
              <a:srgbClr val="FF0000"/>
            </a:solidFill>
            <a:miter lim="800000"/>
          </a:ln>
          <a:effectLst>
            <a:outerShdw blurRad="57150" dist="50800" dir="2700000" algn="tl" rotWithShape="0">
              <a:srgbClr val="000000">
                <a:alpha val="40000"/>
              </a:srgbClr>
            </a:outerShdw>
          </a:effectLst>
        </p:spPr>
      </p:pic>
      <p:sp>
        <p:nvSpPr>
          <p:cNvPr id="5" name="TextBox 4">
            <a:extLst>
              <a:ext uri="{FF2B5EF4-FFF2-40B4-BE49-F238E27FC236}">
                <a16:creationId xmlns:a16="http://schemas.microsoft.com/office/drawing/2014/main" xmlns="" id="{0A040C14-B793-458D-9ED8-02D41C50E178}"/>
              </a:ext>
            </a:extLst>
          </p:cNvPr>
          <p:cNvSpPr txBox="1"/>
          <p:nvPr/>
        </p:nvSpPr>
        <p:spPr>
          <a:xfrm>
            <a:off x="7512148" y="801858"/>
            <a:ext cx="358726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3600" dirty="0">
                <a:latin typeface="NikoshBAN" panose="02000000000000000000" pitchFamily="2" charset="0"/>
                <a:cs typeface="NikoshBAN" panose="02000000000000000000" pitchFamily="2" charset="0"/>
              </a:rPr>
              <a:t>অটিষ্টিক শিশুর বৈশিষ্ট্য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272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526A800-4B75-428B-8AFD-3C4501D44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1167618"/>
            <a:ext cx="5162844" cy="3754315"/>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xmlns="" id="{6A6EFF15-1D98-4896-B44A-9FA3EDEE5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78" y="1167618"/>
            <a:ext cx="6283569" cy="3754315"/>
          </a:xfrm>
          <a:prstGeom prst="rect">
            <a:avLst/>
          </a:prstGeom>
          <a:ln w="88900" cap="sq" cmpd="thickThin">
            <a:solidFill>
              <a:srgbClr val="00000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xmlns="" id="{359293B0-09A8-47B4-AEEA-A5AA74125A3B}"/>
              </a:ext>
            </a:extLst>
          </p:cNvPr>
          <p:cNvSpPr txBox="1"/>
          <p:nvPr/>
        </p:nvSpPr>
        <p:spPr>
          <a:xfrm>
            <a:off x="998806" y="393895"/>
            <a:ext cx="9298744" cy="584775"/>
          </a:xfrm>
          <a:prstGeom prst="rect">
            <a:avLst/>
          </a:prstGeom>
          <a:noFill/>
        </p:spPr>
        <p:txBody>
          <a:bodyPr wrap="square" rtlCol="0">
            <a:spAutoFit/>
          </a:bodyPr>
          <a:lstStyle/>
          <a:p>
            <a:pPr algn="ctr"/>
            <a:r>
              <a:rPr lang="bn-IN" sz="3200" dirty="0">
                <a:latin typeface="NikoshBAN" panose="02000000000000000000" pitchFamily="2" charset="0"/>
                <a:cs typeface="NikoshBAN" panose="02000000000000000000" pitchFamily="2" charset="0"/>
              </a:rPr>
              <a:t>শ্রেণিকক্ষে অটিষ্টিক শিশুদের সাথে আমাদের কীরুপ আচরণ করা উচিত?</a:t>
            </a:r>
            <a:endParaRPr lang="en-US" sz="32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xmlns="" id="{AA5B9519-239A-4EAD-9750-AC099A5AEE9C}"/>
              </a:ext>
            </a:extLst>
          </p:cNvPr>
          <p:cNvSpPr txBox="1"/>
          <p:nvPr/>
        </p:nvSpPr>
        <p:spPr>
          <a:xfrm>
            <a:off x="314178" y="4954377"/>
            <a:ext cx="11615226" cy="1569660"/>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আমদের উচিত সবার সাথে মিলেমিশে থাকা।আমরা এমন আচরণ করব না যাতে তারা কষ্ট পায় বা উত্তেজিত হয়। আমাদের একথা মনে রাখতে হবে তারা আমাদের সহপাঠী বন্ধু।তাদেরও আছে আমাদের মত সমান সুযোগ সুবিধা পাওয়ার অধিকার।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6609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p:val>
                                            <p:fltVal val="0.5"/>
                                          </p:val>
                                        </p:tav>
                                        <p:tav tm="100000">
                                          <p:val>
                                            <p:strVal val="#ppt_x"/>
                                          </p:val>
                                        </p:tav>
                                      </p:tavLst>
                                    </p:anim>
                                    <p:anim calcmode="lin" valueType="num">
                                      <p:cBhvr>
                                        <p:cTn id="16" dur="1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1+#ppt_w/2"/>
                                          </p:val>
                                        </p:tav>
                                        <p:tav tm="100000">
                                          <p:val>
                                            <p:strVal val="#ppt_x"/>
                                          </p:val>
                                        </p:tav>
                                      </p:tavLst>
                                    </p:anim>
                                    <p:anim calcmode="lin" valueType="num">
                                      <p:cBhvr additive="base">
                                        <p:cTn id="2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9EB17A7-24FE-49C9-886F-C843F345F56F}"/>
              </a:ext>
            </a:extLst>
          </p:cNvPr>
          <p:cNvSpPr txBox="1"/>
          <p:nvPr/>
        </p:nvSpPr>
        <p:spPr>
          <a:xfrm>
            <a:off x="4673600" y="655290"/>
            <a:ext cx="2362200" cy="584775"/>
          </a:xfrm>
          <a:prstGeom prst="rect">
            <a:avLst/>
          </a:prstGeom>
          <a:solidFill>
            <a:srgbClr val="00FFFF"/>
          </a:solidFill>
          <a:effectLst>
            <a:glow rad="139700">
              <a:schemeClr val="accent2">
                <a:satMod val="175000"/>
                <a:alpha val="40000"/>
              </a:schemeClr>
            </a:glow>
          </a:effectLst>
        </p:spPr>
        <p:txBody>
          <a:bodyPr wrap="square" rtlCol="0">
            <a:spAutoFit/>
          </a:bodyPr>
          <a:lstStyle/>
          <a:p>
            <a:pPr algn="ctr"/>
            <a:r>
              <a:rPr lang="en-US" sz="3200" dirty="0" err="1">
                <a:latin typeface="NikoshBAN" pitchFamily="2" charset="0"/>
                <a:cs typeface="NikoshBAN" pitchFamily="2" charset="0"/>
              </a:rPr>
              <a:t>পাঠ্যবই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সংযোগ</a:t>
            </a:r>
            <a:endParaRPr lang="en-US" sz="3200" dirty="0">
              <a:latin typeface="NikoshBAN" pitchFamily="2" charset="0"/>
              <a:cs typeface="NikoshBAN" pitchFamily="2" charset="0"/>
            </a:endParaRPr>
          </a:p>
        </p:txBody>
      </p:sp>
      <p:sp>
        <p:nvSpPr>
          <p:cNvPr id="3" name="TextBox 2">
            <a:extLst>
              <a:ext uri="{FF2B5EF4-FFF2-40B4-BE49-F238E27FC236}">
                <a16:creationId xmlns:a16="http://schemas.microsoft.com/office/drawing/2014/main" xmlns="" id="{ABA802C8-8B8D-4999-B9BA-997BAAEDD03D}"/>
              </a:ext>
            </a:extLst>
          </p:cNvPr>
          <p:cNvSpPr txBox="1"/>
          <p:nvPr/>
        </p:nvSpPr>
        <p:spPr>
          <a:xfrm>
            <a:off x="232229" y="5536293"/>
            <a:ext cx="11640457" cy="646331"/>
          </a:xfrm>
          <a:prstGeom prst="rect">
            <a:avLst/>
          </a:prstGeom>
          <a:solidFill>
            <a:srgbClr val="66FFFF"/>
          </a:solidFill>
          <a:effectLst>
            <a:glow rad="139700">
              <a:schemeClr val="accent2">
                <a:satMod val="175000"/>
                <a:alpha val="40000"/>
              </a:schemeClr>
            </a:glow>
          </a:effectLst>
        </p:spPr>
        <p:txBody>
          <a:bodyPr wrap="square" rtlCol="0">
            <a:spAutoFit/>
          </a:bodyPr>
          <a:lstStyle/>
          <a:p>
            <a:pPr algn="ctr"/>
            <a:r>
              <a:rPr lang="en-US" sz="3600" dirty="0" err="1">
                <a:latin typeface="NikoshBAN" pitchFamily="2" charset="0"/>
                <a:cs typeface="NikoshBAN" pitchFamily="2" charset="0"/>
              </a:rPr>
              <a:t>তোমার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বাংলাদেশ</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বিশ্বপরিচয়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বইয়ের</a:t>
            </a:r>
            <a:r>
              <a:rPr lang="en-US" sz="3600" dirty="0">
                <a:latin typeface="NikoshBAN" pitchFamily="2" charset="0"/>
                <a:cs typeface="NikoshBAN" pitchFamily="2" charset="0"/>
              </a:rPr>
              <a:t> </a:t>
            </a:r>
            <a:r>
              <a:rPr lang="bn-IN" sz="3600" dirty="0">
                <a:latin typeface="NikoshBAN" pitchFamily="2" charset="0"/>
                <a:cs typeface="NikoshBAN" pitchFamily="2" charset="0"/>
              </a:rPr>
              <a:t>৫৮</a:t>
            </a:r>
            <a:r>
              <a:rPr lang="en-US" sz="3600" dirty="0" err="1">
                <a:latin typeface="NikoshBAN" pitchFamily="2" charset="0"/>
                <a:cs typeface="NikoshBAN" pitchFamily="2" charset="0"/>
              </a:rPr>
              <a:t>পৃষ্ঠা</a:t>
            </a:r>
            <a:r>
              <a:rPr lang="en-US" sz="3600" dirty="0">
                <a:latin typeface="NikoshBAN" pitchFamily="2" charset="0"/>
                <a:cs typeface="NikoshBAN" pitchFamily="2" charset="0"/>
              </a:rPr>
              <a:t> </a:t>
            </a:r>
            <a:r>
              <a:rPr lang="bn-IN" sz="3600" dirty="0">
                <a:latin typeface="NikoshBAN" pitchFamily="2" charset="0"/>
                <a:cs typeface="NikoshBAN" pitchFamily="2" charset="0"/>
              </a:rPr>
              <a:t>খু</a:t>
            </a:r>
            <a:r>
              <a:rPr lang="en-US" sz="3600" dirty="0" err="1">
                <a:latin typeface="NikoshBAN" pitchFamily="2" charset="0"/>
                <a:cs typeface="NikoshBAN" pitchFamily="2" charset="0"/>
              </a:rPr>
              <a:t>লে</a:t>
            </a:r>
            <a:r>
              <a:rPr lang="en-US" sz="3600" dirty="0">
                <a:latin typeface="NikoshBAN" pitchFamily="2" charset="0"/>
                <a:cs typeface="NikoshBAN" pitchFamily="2" charset="0"/>
              </a:rPr>
              <a:t> </a:t>
            </a:r>
            <a:r>
              <a:rPr lang="en-US" sz="3600" dirty="0" err="1">
                <a:latin typeface="NikoshBAN" pitchFamily="2" charset="0"/>
                <a:cs typeface="NikoshBAN" pitchFamily="2" charset="0"/>
              </a:rPr>
              <a:t>মনযোগ</a:t>
            </a:r>
            <a:r>
              <a:rPr lang="en-US" sz="3600" dirty="0">
                <a:latin typeface="NikoshBAN" pitchFamily="2" charset="0"/>
                <a:cs typeface="NikoshBAN" pitchFamily="2" charset="0"/>
              </a:rPr>
              <a:t> </a:t>
            </a:r>
            <a:r>
              <a:rPr lang="en-US" sz="3600" dirty="0" err="1">
                <a:latin typeface="NikoshBAN" pitchFamily="2" charset="0"/>
                <a:cs typeface="NikoshBAN" pitchFamily="2" charset="0"/>
              </a:rPr>
              <a:t>সহকারে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পড়</a:t>
            </a:r>
            <a:r>
              <a:rPr lang="en-US" sz="3600" dirty="0">
                <a:latin typeface="NikoshBAN" pitchFamily="2" charset="0"/>
                <a:cs typeface="NikoshBAN" pitchFamily="2" charset="0"/>
              </a:rPr>
              <a:t>।</a:t>
            </a:r>
          </a:p>
        </p:txBody>
      </p:sp>
      <p:pic>
        <p:nvPicPr>
          <p:cNvPr id="4" name="Picture 3" descr="20161124_132903.jpg">
            <a:extLst>
              <a:ext uri="{FF2B5EF4-FFF2-40B4-BE49-F238E27FC236}">
                <a16:creationId xmlns:a16="http://schemas.microsoft.com/office/drawing/2014/main" xmlns="" id="{F6BD9BC2-B498-4703-889C-98F6AE1F0112}"/>
              </a:ext>
            </a:extLst>
          </p:cNvPr>
          <p:cNvPicPr>
            <a:picLocks noChangeAspect="1"/>
          </p:cNvPicPr>
          <p:nvPr/>
        </p:nvPicPr>
        <p:blipFill>
          <a:blip r:embed="rId2" cstate="print">
            <a:lum bright="10000"/>
          </a:blip>
          <a:stretch>
            <a:fillRect/>
          </a:stretch>
        </p:blipFill>
        <p:spPr>
          <a:xfrm>
            <a:off x="2094280" y="1573684"/>
            <a:ext cx="7239001" cy="3628990"/>
          </a:xfrm>
          <a:prstGeom prst="rect">
            <a:avLst/>
          </a:prstGeom>
          <a:ln w="88900" cap="sq" cmpd="thickThin">
            <a:solidFill>
              <a:srgbClr val="7030A0"/>
            </a:solidFill>
            <a:prstDash val="solid"/>
            <a:miter lim="800000"/>
          </a:ln>
          <a:effectLst>
            <a:innerShdw blurRad="76200">
              <a:srgbClr val="000000"/>
            </a:innerShdw>
          </a:effectLst>
        </p:spPr>
      </p:pic>
    </p:spTree>
    <p:extLst>
      <p:ext uri="{BB962C8B-B14F-4D97-AF65-F5344CB8AC3E}">
        <p14:creationId xmlns:p14="http://schemas.microsoft.com/office/powerpoint/2010/main" val="307712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ECD398-91DA-4E46-A270-EF0A8D3735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95891" y="723894"/>
            <a:ext cx="2678529" cy="200889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BEA9FF4C-EB2D-4E08-AEE1-E160DC775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7478689" y="723894"/>
            <a:ext cx="2678529" cy="2008897"/>
          </a:xfrm>
          <a:prstGeom prst="rect">
            <a:avLst/>
          </a:prstGeom>
          <a:noFill/>
          <a:ln>
            <a:noFill/>
          </a:ln>
        </p:spPr>
      </p:pic>
      <p:sp>
        <p:nvSpPr>
          <p:cNvPr id="7" name="Rectangle 6">
            <a:extLst>
              <a:ext uri="{FF2B5EF4-FFF2-40B4-BE49-F238E27FC236}">
                <a16:creationId xmlns:a16="http://schemas.microsoft.com/office/drawing/2014/main" xmlns="" id="{482FC97E-71A5-44C9-84C7-C3180ABF8F55}"/>
              </a:ext>
            </a:extLst>
          </p:cNvPr>
          <p:cNvSpPr/>
          <p:nvPr/>
        </p:nvSpPr>
        <p:spPr>
          <a:xfrm rot="5400000">
            <a:off x="5993811" y="-2399562"/>
            <a:ext cx="229862" cy="1188446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A4DDA55F-2AD9-4B65-9160-98D162268D04}"/>
              </a:ext>
            </a:extLst>
          </p:cNvPr>
          <p:cNvSpPr/>
          <p:nvPr/>
        </p:nvSpPr>
        <p:spPr>
          <a:xfrm>
            <a:off x="4833604" y="3721157"/>
            <a:ext cx="2404826" cy="584775"/>
          </a:xfrm>
          <a:prstGeom prst="rect">
            <a:avLst/>
          </a:prstGeom>
          <a:solidFill>
            <a:schemeClr val="accent1">
              <a:alpha val="50000"/>
            </a:schemeClr>
          </a:solidFill>
          <a:effectLst>
            <a:outerShdw blurRad="50800" dist="38100" algn="l" rotWithShape="0">
              <a:prstClr val="black">
                <a:alpha val="40000"/>
              </a:prstClr>
            </a:outerShdw>
          </a:effectLst>
          <a:scene3d>
            <a:camera prst="orthographicFront"/>
            <a:lightRig rig="threePt" dir="t"/>
          </a:scene3d>
          <a:sp3d>
            <a:bevelT/>
          </a:sp3d>
        </p:spPr>
        <p:txBody>
          <a:bodyPr wrap="none">
            <a:spAutoFit/>
          </a:bodyPr>
          <a:lstStyle/>
          <a:p>
            <a:pPr>
              <a:defRPr/>
            </a:pPr>
            <a:r>
              <a:rPr lang="bn-IN" sz="3200" b="1" dirty="0">
                <a:solidFill>
                  <a:srgbClr val="FFFF00"/>
                </a:solidFill>
                <a:latin typeface="NikoshBAN" pitchFamily="2" charset="0"/>
                <a:cs typeface="NikoshBAN" pitchFamily="2" charset="0"/>
              </a:rPr>
              <a:t>কন্টেন্ট</a:t>
            </a:r>
            <a:r>
              <a:rPr lang="en-US" sz="3200" b="1" dirty="0">
                <a:solidFill>
                  <a:srgbClr val="FFFF00"/>
                </a:solidFill>
                <a:latin typeface="NikoshBAN" pitchFamily="2" charset="0"/>
                <a:cs typeface="NikoshBAN" pitchFamily="2" charset="0"/>
              </a:rPr>
              <a:t> </a:t>
            </a:r>
            <a:r>
              <a:rPr lang="en-US" sz="3200" b="1" dirty="0" err="1">
                <a:solidFill>
                  <a:srgbClr val="FFFF00"/>
                </a:solidFill>
                <a:latin typeface="NikoshBAN" pitchFamily="2" charset="0"/>
                <a:cs typeface="NikoshBAN" pitchFamily="2" charset="0"/>
              </a:rPr>
              <a:t>প্রস্তুতকারী</a:t>
            </a:r>
            <a:endParaRPr lang="en-US" sz="3200" b="1" dirty="0">
              <a:solidFill>
                <a:srgbClr val="FFFF00"/>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xmlns="" id="{E8F91307-5D7F-40AA-80E2-DD423B38FC52}"/>
              </a:ext>
            </a:extLst>
          </p:cNvPr>
          <p:cNvSpPr txBox="1"/>
          <p:nvPr/>
        </p:nvSpPr>
        <p:spPr>
          <a:xfrm>
            <a:off x="609871" y="4175519"/>
            <a:ext cx="4766309" cy="2677656"/>
          </a:xfrm>
          <a:prstGeom prst="rect">
            <a:avLst/>
          </a:prstGeom>
          <a:solidFill>
            <a:schemeClr val="accent6">
              <a:lumMod val="60000"/>
              <a:lumOff val="40000"/>
            </a:schemeClr>
          </a:solidFill>
          <a:scene3d>
            <a:camera prst="orthographicFront"/>
            <a:lightRig rig="threePt" dir="t"/>
          </a:scene3d>
          <a:sp3d>
            <a:bevelT/>
          </a:sp3d>
        </p:spPr>
        <p:txBody>
          <a:bodyPr wrap="square" rtlCol="0">
            <a:spAutoFit/>
          </a:bodyPr>
          <a:lstStyle/>
          <a:p>
            <a:pPr algn="ctr"/>
            <a:endParaRPr lang="en-US" sz="2800" dirty="0">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সাজু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গুপ্ত</a:t>
            </a:r>
            <a:endParaRPr lang="en-US" sz="2800" dirty="0" smtClean="0">
              <a:latin typeface="NikoshBAN" panose="02000000000000000000" pitchFamily="2" charset="0"/>
              <a:cs typeface="NikoshBAN" panose="02000000000000000000" pitchFamily="2" charset="0"/>
            </a:endParaRPr>
          </a:p>
          <a:p>
            <a:pPr algn="ctr"/>
            <a:r>
              <a:rPr lang="bn-IN" sz="2800" dirty="0" smtClean="0">
                <a:latin typeface="NikoshBAN" panose="02000000000000000000" pitchFamily="2" charset="0"/>
                <a:cs typeface="NikoshBAN" panose="02000000000000000000" pitchFamily="2" charset="0"/>
              </a:rPr>
              <a:t>সহকারী শিক্ষক</a:t>
            </a:r>
            <a:endParaRPr lang="en-US" sz="2800" dirty="0" smtClean="0">
              <a:latin typeface="NikoshBAN" panose="02000000000000000000" pitchFamily="2" charset="0"/>
              <a:cs typeface="NikoshBAN" panose="02000000000000000000" pitchFamily="2" charset="0"/>
            </a:endParaRPr>
          </a:p>
          <a:p>
            <a:pPr algn="ctr"/>
            <a:r>
              <a:rPr lang="en-US" sz="2800" dirty="0" err="1" smtClean="0">
                <a:latin typeface="NikoshBAN" panose="02000000000000000000" pitchFamily="2" charset="0"/>
                <a:cs typeface="NikoshBAN" panose="02000000000000000000" pitchFamily="2" charset="0"/>
              </a:rPr>
              <a:t>ফুলবাড়ি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সরকারী প্রাথমিক বিদ্যালয়</a:t>
            </a:r>
          </a:p>
          <a:p>
            <a:pPr algn="ctr"/>
            <a:r>
              <a:rPr lang="en-US" sz="2800" dirty="0" err="1" smtClean="0">
                <a:latin typeface="NikoshBAN" panose="02000000000000000000" pitchFamily="2" charset="0"/>
                <a:cs typeface="NikoshBAN" panose="02000000000000000000" pitchFamily="2" charset="0"/>
              </a:rPr>
              <a:t>ফুলবাড়ি</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দিনাজপুর</a:t>
            </a:r>
            <a:endParaRPr lang="bn-IN" sz="2800" dirty="0">
              <a:latin typeface="NikoshBAN" panose="02000000000000000000" pitchFamily="2" charset="0"/>
              <a:cs typeface="NikoshBAN" panose="02000000000000000000" pitchFamily="2" charset="0"/>
            </a:endParaRPr>
          </a:p>
          <a:p>
            <a:pPr algn="ctr"/>
            <a:endParaRPr lang="en-US" sz="2800"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xmlns="" id="{A4EC9060-B4E9-4A8B-9237-37E3E9232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16" y="647080"/>
            <a:ext cx="1753439" cy="1505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xmlns="" id="{4AFA3C34-B59A-4F5F-883D-84CADAE1F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799" y="810853"/>
            <a:ext cx="1753439" cy="15056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a:extLst>
              <a:ext uri="{FF2B5EF4-FFF2-40B4-BE49-F238E27FC236}">
                <a16:creationId xmlns:a16="http://schemas.microsoft.com/office/drawing/2014/main" xmlns="" id="{BE8C7A1C-0412-402A-923D-16CF287C406C}"/>
              </a:ext>
            </a:extLst>
          </p:cNvPr>
          <p:cNvSpPr txBox="1"/>
          <p:nvPr/>
        </p:nvSpPr>
        <p:spPr>
          <a:xfrm>
            <a:off x="7003927" y="4882124"/>
            <a:ext cx="4745051" cy="1938992"/>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bn-IN" sz="4000" dirty="0">
                <a:latin typeface="NikoshBAN" panose="02000000000000000000" pitchFamily="2" charset="0"/>
                <a:cs typeface="NikoshBAN" panose="02000000000000000000" pitchFamily="2" charset="0"/>
              </a:rPr>
              <a:t>শ্রেণিঃ পঞ্চম</a:t>
            </a:r>
          </a:p>
          <a:p>
            <a:pPr algn="ctr"/>
            <a:r>
              <a:rPr lang="bn-IN" sz="4000" dirty="0">
                <a:latin typeface="NikoshBAN" panose="02000000000000000000" pitchFamily="2" charset="0"/>
                <a:cs typeface="NikoshBAN" panose="02000000000000000000" pitchFamily="2" charset="0"/>
              </a:rPr>
              <a:t>বিষয়ঃবাংলাদেশওবিশ্বপরিচয়</a:t>
            </a:r>
          </a:p>
          <a:p>
            <a:pPr algn="ctr"/>
            <a:r>
              <a:rPr lang="bn-IN" sz="4000" dirty="0">
                <a:latin typeface="NikoshBAN" panose="02000000000000000000" pitchFamily="2" charset="0"/>
                <a:cs typeface="NikoshBAN" panose="02000000000000000000" pitchFamily="2" charset="0"/>
              </a:rPr>
              <a:t>অধ্যায়ঃ৭</a:t>
            </a:r>
            <a:endParaRPr lang="en-US" sz="4000" dirty="0">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xmlns="" id="{6413AEF8-AF54-42D9-B16B-E52E558F8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679" y="5558549"/>
            <a:ext cx="1492335" cy="12814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1731025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FB18598-3581-44DC-AC08-9507A3F14672}"/>
              </a:ext>
            </a:extLst>
          </p:cNvPr>
          <p:cNvSpPr txBox="1"/>
          <p:nvPr/>
        </p:nvSpPr>
        <p:spPr>
          <a:xfrm>
            <a:off x="422032" y="393896"/>
            <a:ext cx="195541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3600" dirty="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xmlns="" id="{66681F2E-E20D-46E9-A4E9-DBF4C676A41D}"/>
              </a:ext>
            </a:extLst>
          </p:cNvPr>
          <p:cNvSpPr txBox="1"/>
          <p:nvPr/>
        </p:nvSpPr>
        <p:spPr>
          <a:xfrm>
            <a:off x="422032" y="2799471"/>
            <a:ext cx="11226017" cy="35394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200" dirty="0">
                <a:latin typeface="NikoshBAN" panose="02000000000000000000" pitchFamily="2" charset="0"/>
                <a:cs typeface="NikoshBAN" panose="02000000000000000000" pitchFamily="2" charset="0"/>
              </a:rPr>
              <a:t>১। প্রতিটি শিশুই একে অপরের থেকে-----------------------------।</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২। অটিষ্টিক শিশু---------------------------------- সম্পূর্ণ সুস্থ।</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৩। কোনো একটি জিনিসের প্রতি প্রবল----------------------------- থকে।</a:t>
            </a:r>
          </a:p>
          <a:p>
            <a:endParaRPr lang="bn-IN" sz="3200" dirty="0">
              <a:latin typeface="NikoshBAN" panose="02000000000000000000" pitchFamily="2" charset="0"/>
              <a:cs typeface="NikoshBAN" panose="02000000000000000000" pitchFamily="2" charset="0"/>
            </a:endParaRPr>
          </a:p>
          <a:p>
            <a:r>
              <a:rPr lang="bn-IN" sz="3200" dirty="0">
                <a:latin typeface="NikoshBAN" panose="02000000000000000000" pitchFamily="2" charset="0"/>
                <a:cs typeface="NikoshBAN" panose="02000000000000000000" pitchFamily="2" charset="0"/>
              </a:rPr>
              <a:t>৪। কোনো কোনো অটিষ্টিক শিশু চমৎকার------------------------- অধিকারী হয়।</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E9872B47-AEA4-4F2D-986C-56D521770EA3}"/>
              </a:ext>
            </a:extLst>
          </p:cNvPr>
          <p:cNvSpPr txBox="1"/>
          <p:nvPr/>
        </p:nvSpPr>
        <p:spPr>
          <a:xfrm>
            <a:off x="5866229" y="2594456"/>
            <a:ext cx="184286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আলাদা</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FADC288E-4A85-4D51-A171-C975B8035044}"/>
              </a:ext>
            </a:extLst>
          </p:cNvPr>
          <p:cNvSpPr txBox="1"/>
          <p:nvPr/>
        </p:nvSpPr>
        <p:spPr>
          <a:xfrm>
            <a:off x="3587262" y="3465509"/>
            <a:ext cx="1871003"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শারীরিকভাবে</a:t>
            </a:r>
            <a:endParaRPr lang="en-US"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71155CCD-B6CE-4477-8553-A620C854F35F}"/>
              </a:ext>
            </a:extLst>
          </p:cNvPr>
          <p:cNvSpPr txBox="1"/>
          <p:nvPr/>
        </p:nvSpPr>
        <p:spPr>
          <a:xfrm>
            <a:off x="6035040" y="4442256"/>
            <a:ext cx="2053883"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আর্কষণ</a:t>
            </a:r>
            <a:endParaRPr lang="en-US" sz="32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xmlns="" id="{14F6123A-4D82-4418-8307-DE9E3776A19C}"/>
              </a:ext>
            </a:extLst>
          </p:cNvPr>
          <p:cNvSpPr txBox="1"/>
          <p:nvPr/>
        </p:nvSpPr>
        <p:spPr>
          <a:xfrm>
            <a:off x="6527409" y="5390578"/>
            <a:ext cx="1448973"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প্রতিভার</a:t>
            </a:r>
            <a:endParaRPr lang="en-US"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7D52E1DA-F1BF-4D9D-A8DB-1B33DECA80EE}"/>
              </a:ext>
            </a:extLst>
          </p:cNvPr>
          <p:cNvSpPr txBox="1"/>
          <p:nvPr/>
        </p:nvSpPr>
        <p:spPr>
          <a:xfrm>
            <a:off x="3587262" y="424673"/>
            <a:ext cx="3165231"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শূন্যস্থান পূরণ কর</a:t>
            </a:r>
            <a:endParaRPr lang="en-US" sz="32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29277F68-255E-4E0D-96A0-DCEF1A2B94C4}"/>
              </a:ext>
            </a:extLst>
          </p:cNvPr>
          <p:cNvSpPr txBox="1"/>
          <p:nvPr/>
        </p:nvSpPr>
        <p:spPr>
          <a:xfrm>
            <a:off x="7709097" y="455452"/>
            <a:ext cx="393895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bn-IN" sz="3200" dirty="0">
                <a:latin typeface="NikoshBAN" panose="02000000000000000000" pitchFamily="2" charset="0"/>
                <a:cs typeface="NikoshBAN" panose="02000000000000000000" pitchFamily="2" charset="0"/>
              </a:rPr>
              <a:t>এসো উত্তরগুলো মিলিয়ে নেই</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94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ppt_w</p:attrName>
                                        </p:attrNameLst>
                                      </p:cBhvr>
                                      <p:tavLst>
                                        <p:tav tm="0">
                                          <p:val>
                                            <p:fltVal val="0"/>
                                          </p:val>
                                        </p:tav>
                                        <p:tav tm="100000">
                                          <p:val>
                                            <p:strVal val="#ppt_w"/>
                                          </p:val>
                                        </p:tav>
                                      </p:tavLst>
                                    </p:anim>
                                    <p:anim calcmode="lin" valueType="num">
                                      <p:cBhvr>
                                        <p:cTn id="31" dur="2000" fill="hold"/>
                                        <p:tgtEl>
                                          <p:spTgt spid="5"/>
                                        </p:tgtEl>
                                        <p:attrNameLst>
                                          <p:attrName>ppt_h</p:attrName>
                                        </p:attrNameLst>
                                      </p:cBhvr>
                                      <p:tavLst>
                                        <p:tav tm="0">
                                          <p:val>
                                            <p:fltVal val="0"/>
                                          </p:val>
                                        </p:tav>
                                        <p:tav tm="100000">
                                          <p:val>
                                            <p:strVal val="#ppt_h"/>
                                          </p:val>
                                        </p:tav>
                                      </p:tavLst>
                                    </p:anim>
                                    <p:animEffect transition="in" filter="fade">
                                      <p:cBhvr>
                                        <p:cTn id="32" dur="2000"/>
                                        <p:tgtEl>
                                          <p:spTgt spid="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0" fill="hold"/>
                                        <p:tgtEl>
                                          <p:spTgt spid="6"/>
                                        </p:tgtEl>
                                        <p:attrNameLst>
                                          <p:attrName>ppt_w</p:attrName>
                                        </p:attrNameLst>
                                      </p:cBhvr>
                                      <p:tavLst>
                                        <p:tav tm="0">
                                          <p:val>
                                            <p:fltVal val="0"/>
                                          </p:val>
                                        </p:tav>
                                        <p:tav tm="100000">
                                          <p:val>
                                            <p:strVal val="#ppt_w"/>
                                          </p:val>
                                        </p:tav>
                                      </p:tavLst>
                                    </p:anim>
                                    <p:anim calcmode="lin" valueType="num">
                                      <p:cBhvr>
                                        <p:cTn id="36" dur="2000" fill="hold"/>
                                        <p:tgtEl>
                                          <p:spTgt spid="6"/>
                                        </p:tgtEl>
                                        <p:attrNameLst>
                                          <p:attrName>ppt_h</p:attrName>
                                        </p:attrNameLst>
                                      </p:cBhvr>
                                      <p:tavLst>
                                        <p:tav tm="0">
                                          <p:val>
                                            <p:fltVal val="0"/>
                                          </p:val>
                                        </p:tav>
                                        <p:tav tm="100000">
                                          <p:val>
                                            <p:strVal val="#ppt_h"/>
                                          </p:val>
                                        </p:tav>
                                      </p:tavLst>
                                    </p:anim>
                                    <p:animEffect transition="in" filter="fade">
                                      <p:cBhvr>
                                        <p:cTn id="37" dur="2000"/>
                                        <p:tgtEl>
                                          <p:spTgt spid="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2000" fill="hold"/>
                                        <p:tgtEl>
                                          <p:spTgt spid="7"/>
                                        </p:tgtEl>
                                        <p:attrNameLst>
                                          <p:attrName>ppt_w</p:attrName>
                                        </p:attrNameLst>
                                      </p:cBhvr>
                                      <p:tavLst>
                                        <p:tav tm="0">
                                          <p:val>
                                            <p:fltVal val="0"/>
                                          </p:val>
                                        </p:tav>
                                        <p:tav tm="100000">
                                          <p:val>
                                            <p:strVal val="#ppt_w"/>
                                          </p:val>
                                        </p:tav>
                                      </p:tavLst>
                                    </p:anim>
                                    <p:anim calcmode="lin" valueType="num">
                                      <p:cBhvr>
                                        <p:cTn id="41" dur="2000" fill="hold"/>
                                        <p:tgtEl>
                                          <p:spTgt spid="7"/>
                                        </p:tgtEl>
                                        <p:attrNameLst>
                                          <p:attrName>ppt_h</p:attrName>
                                        </p:attrNameLst>
                                      </p:cBhvr>
                                      <p:tavLst>
                                        <p:tav tm="0">
                                          <p:val>
                                            <p:fltVal val="0"/>
                                          </p:val>
                                        </p:tav>
                                        <p:tav tm="100000">
                                          <p:val>
                                            <p:strVal val="#ppt_h"/>
                                          </p:val>
                                        </p:tav>
                                      </p:tavLst>
                                    </p:anim>
                                    <p:animEffect transition="in" filter="fade">
                                      <p:cBhvr>
                                        <p:cTn id="42" dur="2000"/>
                                        <p:tgtEl>
                                          <p:spTgt spid="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2000" fill="hold"/>
                                        <p:tgtEl>
                                          <p:spTgt spid="8"/>
                                        </p:tgtEl>
                                        <p:attrNameLst>
                                          <p:attrName>ppt_w</p:attrName>
                                        </p:attrNameLst>
                                      </p:cBhvr>
                                      <p:tavLst>
                                        <p:tav tm="0">
                                          <p:val>
                                            <p:fltVal val="0"/>
                                          </p:val>
                                        </p:tav>
                                        <p:tav tm="100000">
                                          <p:val>
                                            <p:strVal val="#ppt_w"/>
                                          </p:val>
                                        </p:tav>
                                      </p:tavLst>
                                    </p:anim>
                                    <p:anim calcmode="lin" valueType="num">
                                      <p:cBhvr>
                                        <p:cTn id="46" dur="2000" fill="hold"/>
                                        <p:tgtEl>
                                          <p:spTgt spid="8"/>
                                        </p:tgtEl>
                                        <p:attrNameLst>
                                          <p:attrName>ppt_h</p:attrName>
                                        </p:attrNameLst>
                                      </p:cBhvr>
                                      <p:tavLst>
                                        <p:tav tm="0">
                                          <p:val>
                                            <p:fltVal val="0"/>
                                          </p:val>
                                        </p:tav>
                                        <p:tav tm="100000">
                                          <p:val>
                                            <p:strVal val="#ppt_h"/>
                                          </p:val>
                                        </p:tav>
                                      </p:tavLst>
                                    </p:anim>
                                    <p:animEffect transition="in" filter="fade">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8F1CFC-46CD-43FD-A71A-3AA3BBD2EC86}"/>
              </a:ext>
            </a:extLst>
          </p:cNvPr>
          <p:cNvSpPr txBox="1"/>
          <p:nvPr/>
        </p:nvSpPr>
        <p:spPr>
          <a:xfrm>
            <a:off x="4290646" y="464234"/>
            <a:ext cx="3094892"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বাড়ির কাজ</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8A65F950-FBC3-45E1-B52C-271109908968}"/>
              </a:ext>
            </a:extLst>
          </p:cNvPr>
          <p:cNvSpPr txBox="1"/>
          <p:nvPr/>
        </p:nvSpPr>
        <p:spPr>
          <a:xfrm>
            <a:off x="1547447" y="4754880"/>
            <a:ext cx="9228406" cy="1200329"/>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অটিজম ছাড়া মানুষের আচরণে আর কী তারতম্য থাকতে পারে বলে তুমি মনে কর,সে সম্পর্কে ৫ টি বাক্য লিখে আনবে।</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xmlns="" id="{3964DAE7-026C-48CD-B59F-22ED6DF13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037" y="1873347"/>
            <a:ext cx="3763141" cy="24454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274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4C5147-5668-4D42-825F-8D231663E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311028"/>
            <a:ext cx="11529500" cy="6235944"/>
          </a:xfrm>
          <a:prstGeom prst="rect">
            <a:avLst/>
          </a:prstGeom>
          <a:ln w="88900" cap="sq" cmpd="thickThin">
            <a:solidFill>
              <a:srgbClr val="000000"/>
            </a:solidFill>
            <a:prstDash val="solid"/>
            <a:miter lim="800000"/>
          </a:ln>
          <a:effectLst>
            <a:innerShdw blurRad="76200">
              <a:srgbClr val="000000"/>
            </a:innerShdw>
          </a:effectLst>
        </p:spPr>
      </p:pic>
      <p:sp>
        <p:nvSpPr>
          <p:cNvPr id="4" name="TextBox 4">
            <a:extLst>
              <a:ext uri="{FF2B5EF4-FFF2-40B4-BE49-F238E27FC236}">
                <a16:creationId xmlns:a16="http://schemas.microsoft.com/office/drawing/2014/main" xmlns="" id="{A6A7D4FB-059B-48A3-9801-3A17F4B61E84}"/>
              </a:ext>
            </a:extLst>
          </p:cNvPr>
          <p:cNvSpPr txBox="1"/>
          <p:nvPr/>
        </p:nvSpPr>
        <p:spPr>
          <a:xfrm>
            <a:off x="320040" y="4977312"/>
            <a:ext cx="11529500" cy="1569660"/>
          </a:xfrm>
          <a:prstGeom prst="rect">
            <a:avLst/>
          </a:prstGeom>
          <a:solidFill>
            <a:schemeClr val="accent2">
              <a:lumMod val="20000"/>
              <a:lumOff val="80000"/>
              <a:alpha val="5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9600" dirty="0">
                <a:solidFill>
                  <a:srgbClr val="FF0000"/>
                </a:solidFill>
                <a:latin typeface="NikoshBAN" panose="02000000000000000000" pitchFamily="2" charset="0"/>
                <a:cs typeface="NikoshBAN" panose="02000000000000000000" pitchFamily="2" charset="0"/>
              </a:rPr>
              <a:t>সবাইকে ধন্যবাদ</a:t>
            </a:r>
            <a:endParaRPr lang="en-US" sz="9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9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p:val>
                                            <p:fltVal val="0.5"/>
                                          </p:val>
                                        </p:tav>
                                        <p:tav tm="100000">
                                          <p:val>
                                            <p:strVal val="#ppt_x"/>
                                          </p:val>
                                        </p:tav>
                                      </p:tavLst>
                                    </p:anim>
                                    <p:anim calcmode="lin" valueType="num">
                                      <p:cBhvr>
                                        <p:cTn id="10" dur="2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A1974A0-5C72-4CDA-8BA2-624B60E121AD}"/>
              </a:ext>
            </a:extLst>
          </p:cNvPr>
          <p:cNvPicPr>
            <a:picLocks noChangeAspect="1"/>
          </p:cNvPicPr>
          <p:nvPr/>
        </p:nvPicPr>
        <p:blipFill rotWithShape="1">
          <a:blip r:embed="rId2">
            <a:extLst>
              <a:ext uri="{28A0092B-C50C-407E-A947-70E740481C1C}">
                <a14:useLocalDpi xmlns:a14="http://schemas.microsoft.com/office/drawing/2010/main" val="0"/>
              </a:ext>
            </a:extLst>
          </a:blip>
          <a:srcRect l="29394"/>
          <a:stretch/>
        </p:blipFill>
        <p:spPr>
          <a:xfrm>
            <a:off x="365760" y="376507"/>
            <a:ext cx="4079631" cy="3534312"/>
          </a:xfrm>
          <a:prstGeom prst="rect">
            <a:avLst/>
          </a:prstGeom>
        </p:spPr>
      </p:pic>
      <p:pic>
        <p:nvPicPr>
          <p:cNvPr id="5" name="Picture 4">
            <a:extLst>
              <a:ext uri="{FF2B5EF4-FFF2-40B4-BE49-F238E27FC236}">
                <a16:creationId xmlns:a16="http://schemas.microsoft.com/office/drawing/2014/main" xmlns="" id="{4CA0F64D-69C7-491C-A9DA-FC2AB3E1F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391" y="1859622"/>
            <a:ext cx="3734972" cy="3230195"/>
          </a:xfrm>
          <a:prstGeom prst="rect">
            <a:avLst/>
          </a:prstGeom>
        </p:spPr>
      </p:pic>
      <p:sp>
        <p:nvSpPr>
          <p:cNvPr id="12" name="TextBox 11">
            <a:extLst>
              <a:ext uri="{FF2B5EF4-FFF2-40B4-BE49-F238E27FC236}">
                <a16:creationId xmlns:a16="http://schemas.microsoft.com/office/drawing/2014/main" xmlns="" id="{CD51C090-354D-413E-BA51-B980630D9FB4}"/>
              </a:ext>
            </a:extLst>
          </p:cNvPr>
          <p:cNvSpPr txBox="1"/>
          <p:nvPr/>
        </p:nvSpPr>
        <p:spPr>
          <a:xfrm>
            <a:off x="4413738" y="295207"/>
            <a:ext cx="6991642"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ছবিতে আমরা কী দেখতে পাচ্ছি?</a:t>
            </a:r>
            <a:endParaRPr lang="en-US" sz="36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xmlns="" id="{B8FB9731-BE0D-4803-BAFC-DF2AD7162E0B}"/>
              </a:ext>
            </a:extLst>
          </p:cNvPr>
          <p:cNvSpPr txBox="1"/>
          <p:nvPr/>
        </p:nvSpPr>
        <p:spPr>
          <a:xfrm>
            <a:off x="6197696" y="541985"/>
            <a:ext cx="4030395"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কয়েকজন শিশুর ছবি</a:t>
            </a:r>
            <a:endParaRPr lang="en-US" sz="3600" dirty="0">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xmlns="" id="{2846C88E-F8CF-488E-8C6D-C9092CBD0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363" y="2663969"/>
            <a:ext cx="3720905" cy="3667097"/>
          </a:xfrm>
          <a:prstGeom prst="rect">
            <a:avLst/>
          </a:prstGeom>
        </p:spPr>
      </p:pic>
      <p:sp>
        <p:nvSpPr>
          <p:cNvPr id="16" name="TextBox 15">
            <a:extLst>
              <a:ext uri="{FF2B5EF4-FFF2-40B4-BE49-F238E27FC236}">
                <a16:creationId xmlns:a16="http://schemas.microsoft.com/office/drawing/2014/main" xmlns="" id="{DEA8F1C1-227C-406C-9C4D-D0AF87E8F8B5}"/>
              </a:ext>
            </a:extLst>
          </p:cNvPr>
          <p:cNvSpPr txBox="1"/>
          <p:nvPr/>
        </p:nvSpPr>
        <p:spPr>
          <a:xfrm>
            <a:off x="416756" y="4377157"/>
            <a:ext cx="3766625" cy="1200329"/>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তোমরা কী জান তারা কোন ধরনের শিশু?</a:t>
            </a:r>
            <a:endParaRPr lang="en-US" sz="3600" dirty="0">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xmlns="" id="{3736EA62-6E33-4A16-B638-36D873C76E81}"/>
              </a:ext>
            </a:extLst>
          </p:cNvPr>
          <p:cNvSpPr txBox="1"/>
          <p:nvPr/>
        </p:nvSpPr>
        <p:spPr>
          <a:xfrm>
            <a:off x="4707402" y="401858"/>
            <a:ext cx="7010987"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তাদের আচরণ কী তোমাদের মত না কি ভিন্ন?</a:t>
            </a:r>
            <a:endParaRPr lang="en-US" sz="36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xmlns="" id="{5E94FFAE-9200-4049-8126-182B989A9848}"/>
              </a:ext>
            </a:extLst>
          </p:cNvPr>
          <p:cNvSpPr txBox="1"/>
          <p:nvPr/>
        </p:nvSpPr>
        <p:spPr>
          <a:xfrm>
            <a:off x="6814037" y="401858"/>
            <a:ext cx="4853354" cy="1200329"/>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তাদেরও আছে তোমাদের মত যত্ন ওভালোবাসা পাওয়ার অধিকার। </a:t>
            </a:r>
            <a:endParaRPr lang="en-US" sz="3600" dirty="0">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xmlns="" id="{BE9285B7-157B-4921-B5DA-C1ADF5FCEB18}"/>
              </a:ext>
            </a:extLst>
          </p:cNvPr>
          <p:cNvSpPr txBox="1"/>
          <p:nvPr/>
        </p:nvSpPr>
        <p:spPr>
          <a:xfrm>
            <a:off x="1463041" y="5583374"/>
            <a:ext cx="4572000"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তারা অটিষ্টিক শিশু</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902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000" fill="hold"/>
                                        <p:tgtEl>
                                          <p:spTgt spid="15"/>
                                        </p:tgtEl>
                                        <p:attrNameLst>
                                          <p:attrName>ppt_x</p:attrName>
                                        </p:attrNameLst>
                                      </p:cBhvr>
                                      <p:tavLst>
                                        <p:tav tm="0">
                                          <p:val>
                                            <p:strVal val="0-#ppt_w/2"/>
                                          </p:val>
                                        </p:tav>
                                        <p:tav tm="100000">
                                          <p:val>
                                            <p:strVal val="#ppt_x"/>
                                          </p:val>
                                        </p:tav>
                                      </p:tavLst>
                                    </p:anim>
                                    <p:anim calcmode="lin" valueType="num">
                                      <p:cBhvr additive="base">
                                        <p:cTn id="16"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ppt_x"/>
                                          </p:val>
                                        </p:tav>
                                      </p:tavLst>
                                    </p:anim>
                                    <p:anim calcmode="lin" valueType="num">
                                      <p:cBhvr additive="base">
                                        <p:cTn id="39" dur="500"/>
                                        <p:tgtEl>
                                          <p:spTgt spid="13"/>
                                        </p:tgtEl>
                                        <p:attrNameLst>
                                          <p:attrName>ppt_y</p:attrName>
                                        </p:attrNameLst>
                                      </p:cBhvr>
                                      <p:tavLst>
                                        <p:tav tm="0">
                                          <p:val>
                                            <p:strVal val="ppt_y"/>
                                          </p:val>
                                        </p:tav>
                                        <p:tav tm="100000">
                                          <p:val>
                                            <p:strVal val="1+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17"/>
                                        </p:tgtEl>
                                        <p:attrNameLst>
                                          <p:attrName>ppt_x</p:attrName>
                                        </p:attrNameLst>
                                      </p:cBhvr>
                                      <p:tavLst>
                                        <p:tav tm="0">
                                          <p:val>
                                            <p:strVal val="ppt_x"/>
                                          </p:val>
                                        </p:tav>
                                        <p:tav tm="100000">
                                          <p:val>
                                            <p:strVal val="ppt_x"/>
                                          </p:val>
                                        </p:tav>
                                      </p:tavLst>
                                    </p:anim>
                                    <p:anim calcmode="lin" valueType="num">
                                      <p:cBhvr additive="base">
                                        <p:cTn id="51" dur="500"/>
                                        <p:tgtEl>
                                          <p:spTgt spid="17"/>
                                        </p:tgtEl>
                                        <p:attrNameLst>
                                          <p:attrName>ppt_y</p:attrName>
                                        </p:attrNameLst>
                                      </p:cBhvr>
                                      <p:tavLst>
                                        <p:tav tm="0">
                                          <p:val>
                                            <p:strVal val="ppt_y"/>
                                          </p:val>
                                        </p:tav>
                                        <p:tav tm="100000">
                                          <p:val>
                                            <p:strVal val="1+ppt_h/2"/>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1" nodeType="clickEffect">
                                  <p:stCondLst>
                                    <p:cond delay="0"/>
                                  </p:stCondLst>
                                  <p:childTnLst>
                                    <p:anim calcmode="lin" valueType="num">
                                      <p:cBhvr additive="base">
                                        <p:cTn id="67" dur="500"/>
                                        <p:tgtEl>
                                          <p:spTgt spid="16"/>
                                        </p:tgtEl>
                                        <p:attrNameLst>
                                          <p:attrName>ppt_x</p:attrName>
                                        </p:attrNameLst>
                                      </p:cBhvr>
                                      <p:tavLst>
                                        <p:tav tm="0">
                                          <p:val>
                                            <p:strVal val="ppt_x"/>
                                          </p:val>
                                        </p:tav>
                                        <p:tav tm="100000">
                                          <p:val>
                                            <p:strVal val="ppt_x"/>
                                          </p:val>
                                        </p:tav>
                                      </p:tavLst>
                                    </p:anim>
                                    <p:anim calcmode="lin" valueType="num">
                                      <p:cBhvr additive="base">
                                        <p:cTn id="68" dur="500"/>
                                        <p:tgtEl>
                                          <p:spTgt spid="16"/>
                                        </p:tgtEl>
                                        <p:attrNameLst>
                                          <p:attrName>ppt_y</p:attrName>
                                        </p:attrNameLst>
                                      </p:cBhvr>
                                      <p:tavLst>
                                        <p:tav tm="0">
                                          <p:val>
                                            <p:strVal val="ppt_y"/>
                                          </p:val>
                                        </p:tav>
                                        <p:tav tm="100000">
                                          <p:val>
                                            <p:strVal val="1+ppt_h/2"/>
                                          </p:val>
                                        </p:tav>
                                      </p:tavLst>
                                    </p:anim>
                                    <p:set>
                                      <p:cBhvr>
                                        <p:cTn id="69" dur="1" fill="hold">
                                          <p:stCondLst>
                                            <p:cond delay="499"/>
                                          </p:stCondLst>
                                        </p:cTn>
                                        <p:tgtEl>
                                          <p:spTgt spid="1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20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6" grpId="0"/>
      <p:bldP spid="16" grpId="1"/>
      <p:bldP spid="17" grpId="0"/>
      <p:bldP spid="17" grpId="1"/>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8391445-8A96-42DC-933A-C7088F32F049}"/>
              </a:ext>
            </a:extLst>
          </p:cNvPr>
          <p:cNvSpPr txBox="1"/>
          <p:nvPr/>
        </p:nvSpPr>
        <p:spPr>
          <a:xfrm>
            <a:off x="2855742" y="422030"/>
            <a:ext cx="682283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bn-IN" sz="48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আমাদের আজকের পাঠ</a:t>
            </a:r>
            <a:endParaRPr lang="en-US" sz="48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E8B46533-77AD-494B-A7A8-BE9C3BA62F29}"/>
              </a:ext>
            </a:extLst>
          </p:cNvPr>
          <p:cNvSpPr txBox="1"/>
          <p:nvPr/>
        </p:nvSpPr>
        <p:spPr>
          <a:xfrm>
            <a:off x="1273125" y="4093697"/>
            <a:ext cx="9762978"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অটিষ্টিক শিশুর অধিকার</a:t>
            </a:r>
            <a:endParaRPr lang="en-U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28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5361708-8B76-4372-8F53-D1A91387F3D8}"/>
              </a:ext>
            </a:extLst>
          </p:cNvPr>
          <p:cNvSpPr txBox="1"/>
          <p:nvPr/>
        </p:nvSpPr>
        <p:spPr>
          <a:xfrm>
            <a:off x="4164036" y="422031"/>
            <a:ext cx="2897945" cy="646331"/>
          </a:xfrm>
          <a:prstGeom prst="rect">
            <a:avLst/>
          </a:prstGeom>
          <a:solidFill>
            <a:schemeClr val="accent2"/>
          </a:solid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শিখনফল</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xmlns="" id="{F266FC27-0E2A-466D-8A40-BF51FD727E17}"/>
              </a:ext>
            </a:extLst>
          </p:cNvPr>
          <p:cNvSpPr txBox="1"/>
          <p:nvPr/>
        </p:nvSpPr>
        <p:spPr>
          <a:xfrm>
            <a:off x="745587" y="4473527"/>
            <a:ext cx="1042416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dirty="0">
                <a:latin typeface="NikoshBAN" panose="02000000000000000000" pitchFamily="2" charset="0"/>
                <a:cs typeface="NikoshBAN" panose="02000000000000000000" pitchFamily="2" charset="0"/>
              </a:rPr>
              <a:t>১। </a:t>
            </a:r>
            <a:r>
              <a:rPr lang="as-IN" sz="3600" dirty="0">
                <a:latin typeface="NikoshBAN" panose="02000000000000000000" pitchFamily="2" charset="0"/>
                <a:cs typeface="NikoshBAN" panose="02000000000000000000" pitchFamily="2" charset="0"/>
              </a:rPr>
              <a:t>অ</a:t>
            </a:r>
            <a:r>
              <a:rPr lang="en-US" sz="3600" dirty="0">
                <a:latin typeface="NikoshBAN" panose="02000000000000000000" pitchFamily="2" charset="0"/>
                <a:cs typeface="NikoshBAN" panose="02000000000000000000" pitchFamily="2" charset="0"/>
              </a:rPr>
              <a:t>ট</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জ</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অটিষ্টি</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শিশুদের</a:t>
            </a:r>
            <a:r>
              <a:rPr lang="en-US" sz="3600" dirty="0">
                <a:latin typeface="NikoshBAN" panose="02000000000000000000" pitchFamily="2" charset="0"/>
                <a:cs typeface="NikoshBAN" panose="02000000000000000000" pitchFamily="2" charset="0"/>
              </a:rPr>
              <a:t> ব</a:t>
            </a:r>
            <a:r>
              <a:rPr lang="as-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শিষ্ট</a:t>
            </a:r>
            <a:r>
              <a:rPr lang="bn-IN"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a:t>
            </a:r>
            <a:r>
              <a:rPr lang="as-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ণনা</a:t>
            </a:r>
            <a:r>
              <a:rPr lang="en-US" sz="3600" dirty="0">
                <a:latin typeface="NikoshBAN" panose="02000000000000000000" pitchFamily="2" charset="0"/>
                <a:cs typeface="NikoshBAN" panose="02000000000000000000" pitchFamily="2" charset="0"/>
              </a:rPr>
              <a:t> ক</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ব</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25536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B51F21-40D7-454D-99BA-DA76442AD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13" y="309488"/>
            <a:ext cx="11544887" cy="62601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a:extLst>
              <a:ext uri="{FF2B5EF4-FFF2-40B4-BE49-F238E27FC236}">
                <a16:creationId xmlns:a16="http://schemas.microsoft.com/office/drawing/2014/main" xmlns="" id="{C5C7448C-EC5C-4E60-85B4-513BB1E2B2F2}"/>
              </a:ext>
            </a:extLst>
          </p:cNvPr>
          <p:cNvSpPr txBox="1"/>
          <p:nvPr/>
        </p:nvSpPr>
        <p:spPr>
          <a:xfrm>
            <a:off x="342313" y="4630620"/>
            <a:ext cx="11544887" cy="1938992"/>
          </a:xfrm>
          <a:prstGeom prst="rect">
            <a:avLst/>
          </a:prstGeom>
          <a:solidFill>
            <a:schemeClr val="bg2">
              <a:lumMod val="75000"/>
              <a:alpha val="49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dirty="0">
                <a:latin typeface="NikoshBAN" panose="02000000000000000000" pitchFamily="2" charset="0"/>
                <a:cs typeface="NikoshBAN" panose="02000000000000000000" pitchFamily="2" charset="0"/>
              </a:rPr>
              <a:t>প</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a:t>
            </a:r>
            <a:r>
              <a:rPr lang="bn-IN" sz="4000" dirty="0">
                <a:latin typeface="NikoshBAN" panose="02000000000000000000" pitchFamily="2" charset="0"/>
                <a:cs typeface="NikoshBAN" panose="02000000000000000000" pitchFamily="2" charset="0"/>
              </a:rPr>
              <a:t>টি শিশুই একে অপরের থেকে আলাদা।কেউ চঞ্চল,কেউ শান্ত।কেউ ভিড়ে থাতে ভালোবাসে, কেউ একাএকা।তবে আমাদের সবারই নিজের মতো থাকার অধিকার আছে।</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387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F08CC5-6BED-4583-95CA-0FEA33DADE3C}"/>
              </a:ext>
            </a:extLst>
          </p:cNvPr>
          <p:cNvSpPr txBox="1"/>
          <p:nvPr/>
        </p:nvSpPr>
        <p:spPr>
          <a:xfrm>
            <a:off x="1997613" y="350381"/>
            <a:ext cx="7765366" cy="584775"/>
          </a:xfrm>
          <a:prstGeom prst="rect">
            <a:avLst/>
          </a:prstGeom>
          <a:noFill/>
        </p:spPr>
        <p:txBody>
          <a:bodyPr wrap="square" rtlCol="0">
            <a:spAutoFit/>
          </a:bodyPr>
          <a:lstStyle/>
          <a:p>
            <a:pPr algn="ct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ম</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ল</a:t>
            </a:r>
            <a:r>
              <a:rPr lang="as-IN" sz="3200" dirty="0">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অ</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জম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xmlns="" id="{E17F2267-F147-4D43-B113-36E699765988}"/>
              </a:ext>
            </a:extLst>
          </p:cNvPr>
          <p:cNvSpPr txBox="1"/>
          <p:nvPr/>
        </p:nvSpPr>
        <p:spPr>
          <a:xfrm>
            <a:off x="1308296" y="4671784"/>
            <a:ext cx="10213144"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600" dirty="0">
                <a:latin typeface="NikoshBAN" panose="02000000000000000000" pitchFamily="2" charset="0"/>
                <a:cs typeface="NikoshBAN" panose="02000000000000000000" pitchFamily="2" charset="0"/>
              </a:rPr>
              <a:t>অ</a:t>
            </a:r>
            <a:r>
              <a:rPr lang="as-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জ</a:t>
            </a:r>
            <a:r>
              <a:rPr lang="en-US" sz="3600" dirty="0">
                <a:latin typeface="NikoshBAN" panose="02000000000000000000" pitchFamily="2" charset="0"/>
                <a:cs typeface="NikoshBAN" panose="02000000000000000000" pitchFamily="2" charset="0"/>
              </a:rPr>
              <a:t>ম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নিউরোলজিক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স্নায়ুবিক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সমস্যা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আমাদের</a:t>
            </a:r>
            <a:r>
              <a:rPr lang="en-US" sz="3600" dirty="0">
                <a:latin typeface="NikoshBAN" panose="02000000000000000000" pitchFamily="2" charset="0"/>
                <a:cs typeface="NikoshBAN" panose="02000000000000000000" pitchFamily="2" charset="0"/>
              </a:rPr>
              <a:t> ম</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ব</a:t>
            </a:r>
            <a:r>
              <a:rPr lang="as-IN" sz="3600" dirty="0">
                <a:latin typeface="NikoshBAN" panose="02000000000000000000" pitchFamily="2" charset="0"/>
                <a:cs typeface="NikoshBAN" panose="02000000000000000000" pitchFamily="2" charset="0"/>
              </a:rPr>
              <a:t>ৃ</a:t>
            </a:r>
            <a:r>
              <a:rPr lang="bn-IN" sz="3600" dirty="0">
                <a:latin typeface="NikoshBAN" panose="02000000000000000000" pitchFamily="2" charset="0"/>
                <a:cs typeface="NikoshBAN" panose="02000000000000000000" pitchFamily="2" charset="0"/>
              </a:rPr>
              <a:t>দ্ধি ব্যাহত হয়। এর ফলে রোগী কথা বলতে বা বুঝতে, নতুন জিনিস শিখতে এবং সমাজে চলতে অসীম সমস্যার সম্মুখীন হয়।</a:t>
            </a:r>
            <a:endParaRPr lang="en-US" sz="36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xmlns="" id="{40762FD8-6D6E-4893-B496-A875A5B27BFD}"/>
              </a:ext>
            </a:extLst>
          </p:cNvPr>
          <p:cNvPicPr>
            <a:picLocks noChangeAspect="1"/>
          </p:cNvPicPr>
          <p:nvPr/>
        </p:nvPicPr>
        <p:blipFill rotWithShape="1">
          <a:blip r:embed="rId2">
            <a:extLst>
              <a:ext uri="{28A0092B-C50C-407E-A947-70E740481C1C}">
                <a14:useLocalDpi xmlns:a14="http://schemas.microsoft.com/office/drawing/2010/main" val="0"/>
              </a:ext>
            </a:extLst>
          </a:blip>
          <a:srcRect b="25169"/>
          <a:stretch/>
        </p:blipFill>
        <p:spPr>
          <a:xfrm>
            <a:off x="2303291" y="1377944"/>
            <a:ext cx="7810500" cy="28510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5337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20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7D8D656-F279-4340-9063-00602234EE1F}"/>
              </a:ext>
            </a:extLst>
          </p:cNvPr>
          <p:cNvSpPr txBox="1"/>
          <p:nvPr/>
        </p:nvSpPr>
        <p:spPr>
          <a:xfrm>
            <a:off x="4726746" y="348390"/>
            <a:ext cx="2841674"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একক কাজ</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xmlns="" id="{1DAC386E-3128-47C0-9E9A-98BA0D6EAAF0}"/>
              </a:ext>
            </a:extLst>
          </p:cNvPr>
          <p:cNvSpPr txBox="1"/>
          <p:nvPr/>
        </p:nvSpPr>
        <p:spPr>
          <a:xfrm>
            <a:off x="2141770" y="5233183"/>
            <a:ext cx="8187397" cy="646331"/>
          </a:xfrm>
          <a:prstGeom prst="rect">
            <a:avLst/>
          </a:prstGeom>
          <a:noFill/>
        </p:spPr>
        <p:txBody>
          <a:bodyPr wrap="square" rtlCol="0">
            <a:spAutoFit/>
          </a:bodyPr>
          <a:lstStyle/>
          <a:p>
            <a:pPr algn="ctr"/>
            <a:r>
              <a:rPr lang="bn-IN" sz="3600" dirty="0">
                <a:latin typeface="NikoshBAN" panose="02000000000000000000" pitchFamily="2" charset="0"/>
                <a:cs typeface="NikoshBAN" panose="02000000000000000000" pitchFamily="2" charset="0"/>
              </a:rPr>
              <a:t>১। অটিজম বলতে কী বুঝ?</a:t>
            </a:r>
            <a:endParaRPr lang="en-US" sz="36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90231F35-C388-4523-938D-D30A01A62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746" y="1631853"/>
            <a:ext cx="3017446" cy="245017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018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56A422-835D-43C9-AFBB-5E5C81B1C650}"/>
              </a:ext>
            </a:extLst>
          </p:cNvPr>
          <p:cNvSpPr txBox="1"/>
          <p:nvPr/>
        </p:nvSpPr>
        <p:spPr>
          <a:xfrm>
            <a:off x="1688130" y="453982"/>
            <a:ext cx="8384343" cy="646331"/>
          </a:xfrm>
          <a:prstGeom prst="rect">
            <a:avLst/>
          </a:prstGeom>
          <a:no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তোম</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অ</a:t>
            </a:r>
            <a:r>
              <a:rPr lang="en-US" sz="3600" dirty="0">
                <a:latin typeface="NikoshBAN" panose="02000000000000000000" pitchFamily="2" charset="0"/>
                <a:cs typeface="NikoshBAN" panose="02000000000000000000" pitchFamily="2" charset="0"/>
              </a:rPr>
              <a:t>ট</a:t>
            </a:r>
            <a:r>
              <a:rPr lang="as-IN"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ষ্টিক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শ</a:t>
            </a:r>
            <a:r>
              <a:rPr lang="en-US" sz="3600" dirty="0" err="1">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কাকে</a:t>
            </a:r>
            <a:r>
              <a:rPr lang="en-US" sz="3600" dirty="0">
                <a:latin typeface="NikoshBAN" panose="02000000000000000000" pitchFamily="2" charset="0"/>
                <a:cs typeface="NikoshBAN" panose="02000000000000000000" pitchFamily="2" charset="0"/>
              </a:rPr>
              <a:t> ব</a:t>
            </a:r>
            <a:r>
              <a:rPr lang="as-IN" sz="3600" dirty="0">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xmlns="" id="{801F4C31-54E0-4734-820D-5CCE933AB6C7}"/>
              </a:ext>
            </a:extLst>
          </p:cNvPr>
          <p:cNvSpPr txBox="1"/>
          <p:nvPr/>
        </p:nvSpPr>
        <p:spPr>
          <a:xfrm>
            <a:off x="1814739" y="2045884"/>
            <a:ext cx="8567224" cy="646331"/>
          </a:xfrm>
          <a:prstGeom prst="rect">
            <a:avLst/>
          </a:prstGeom>
          <a:noFill/>
        </p:spPr>
        <p:txBody>
          <a:bodyPr wrap="square" rtlCol="0">
            <a:spAutoFit/>
          </a:bodyPr>
          <a:lstStyle/>
          <a:p>
            <a:pPr algn="ctr"/>
            <a:r>
              <a:rPr lang="en-US" sz="3600" dirty="0">
                <a:latin typeface="NikoshBAN" panose="02000000000000000000" pitchFamily="2" charset="0"/>
                <a:cs typeface="NikoshBAN" panose="02000000000000000000" pitchFamily="2" charset="0"/>
              </a:rPr>
              <a:t>অ</a:t>
            </a:r>
            <a:r>
              <a:rPr lang="as-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জ</a:t>
            </a:r>
            <a:r>
              <a:rPr lang="en-US" sz="3600" dirty="0">
                <a:latin typeface="NikoshBAN" panose="02000000000000000000" pitchFamily="2" charset="0"/>
                <a:cs typeface="NikoshBAN" panose="02000000000000000000" pitchFamily="2" charset="0"/>
              </a:rPr>
              <a:t>ম </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ক </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আ</a:t>
            </a: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 </a:t>
            </a:r>
            <a:r>
              <a:rPr lang="en-US" sz="3600" dirty="0" err="1">
                <a:latin typeface="NikoshBAN" panose="02000000000000000000" pitchFamily="2" charset="0"/>
                <a:cs typeface="NikoshBAN" panose="02000000000000000000" pitchFamily="2" charset="0"/>
              </a:rPr>
              <a:t>শিশুকেই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অটি</a:t>
            </a:r>
            <a:r>
              <a:rPr lang="as-IN"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xmlns="" id="{54D6353E-E304-45F0-8B36-BFF4FF024A10}"/>
              </a:ext>
            </a:extLst>
          </p:cNvPr>
          <p:cNvSpPr txBox="1"/>
          <p:nvPr/>
        </p:nvSpPr>
        <p:spPr>
          <a:xfrm>
            <a:off x="1688130" y="3587262"/>
            <a:ext cx="8693833" cy="646331"/>
          </a:xfrm>
          <a:prstGeom prst="rect">
            <a:avLst/>
          </a:prstGeom>
          <a:noFill/>
        </p:spPr>
        <p:txBody>
          <a:bodyPr wrap="square" rtlCol="0">
            <a:spAutoFit/>
          </a:bodyPr>
          <a:lstStyle/>
          <a:p>
            <a:pPr algn="ctr"/>
            <a:r>
              <a:rPr lang="en-US" sz="3600" dirty="0">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অ</a:t>
            </a:r>
            <a:r>
              <a:rPr lang="en-US" sz="3600" dirty="0" err="1">
                <a:latin typeface="NikoshBAN" panose="02000000000000000000" pitchFamily="2" charset="0"/>
                <a:cs typeface="NikoshBAN" panose="02000000000000000000" pitchFamily="2" charset="0"/>
              </a:rPr>
              <a:t>টিষ্টিক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শ</a:t>
            </a:r>
            <a:r>
              <a:rPr lang="en-US" sz="3600" dirty="0" err="1">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ভ</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চ</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xmlns="" id="{B1C7D911-F55A-44D5-8146-BB8D82E25E1D}"/>
              </a:ext>
            </a:extLst>
          </p:cNvPr>
          <p:cNvSpPr txBox="1"/>
          <p:nvPr/>
        </p:nvSpPr>
        <p:spPr>
          <a:xfrm>
            <a:off x="1969484" y="5128640"/>
            <a:ext cx="8693834" cy="646331"/>
          </a:xfrm>
          <a:prstGeom prst="rect">
            <a:avLst/>
          </a:prstGeom>
          <a:noFill/>
        </p:spPr>
        <p:txBody>
          <a:bodyPr wrap="square" rtlCol="0">
            <a:spAutoFit/>
          </a:bodyPr>
          <a:lstStyle/>
          <a:p>
            <a:pPr algn="ctr"/>
            <a:r>
              <a:rPr lang="en-US" sz="3600" dirty="0">
                <a:latin typeface="NikoshBAN" panose="02000000000000000000" pitchFamily="2" charset="0"/>
                <a:cs typeface="NikoshBAN" panose="02000000000000000000" pitchFamily="2" charset="0"/>
              </a:rPr>
              <a:t>ক</a:t>
            </a:r>
            <a:r>
              <a:rPr lang="as-IN" sz="3600" dirty="0">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গ</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ব</a:t>
            </a:r>
            <a:r>
              <a:rPr lang="en-US" sz="3600" dirty="0" err="1">
                <a:latin typeface="NikoshBAN" panose="02000000000000000000" pitchFamily="2" charset="0"/>
                <a:cs typeface="NikoshBAN" panose="02000000000000000000" pitchFamily="2" charset="0"/>
              </a:rPr>
              <a:t>ৈশি</a:t>
            </a:r>
            <a:r>
              <a:rPr lang="as-IN" sz="3600" dirty="0">
                <a:latin typeface="NikoshBAN" panose="02000000000000000000" pitchFamily="2" charset="0"/>
                <a:cs typeface="NikoshBAN" panose="02000000000000000000" pitchFamily="2" charset="0"/>
              </a:rPr>
              <a:t>ষ</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ট</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ভিত্তিতে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অটিষ্টিক</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শ</a:t>
            </a:r>
            <a:r>
              <a:rPr lang="en-US" sz="3600" dirty="0" err="1">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 চ</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ন</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য়</a:t>
            </a:r>
            <a:r>
              <a:rPr lang="en-US" sz="3600" dirty="0">
                <a:latin typeface="NikoshBAN" panose="02000000000000000000" pitchFamily="2" charset="0"/>
                <a:cs typeface="NikoshBAN" panose="02000000000000000000" pitchFamily="2" charset="0"/>
              </a:rPr>
              <a:t>।</a:t>
            </a:r>
          </a:p>
        </p:txBody>
      </p:sp>
      <p:sp>
        <p:nvSpPr>
          <p:cNvPr id="8" name="Arrow: Down 7">
            <a:extLst>
              <a:ext uri="{FF2B5EF4-FFF2-40B4-BE49-F238E27FC236}">
                <a16:creationId xmlns:a16="http://schemas.microsoft.com/office/drawing/2014/main" xmlns="" id="{F8A45699-168A-4F3E-AF17-0A43458AF154}"/>
              </a:ext>
            </a:extLst>
          </p:cNvPr>
          <p:cNvSpPr/>
          <p:nvPr/>
        </p:nvSpPr>
        <p:spPr>
          <a:xfrm>
            <a:off x="5880301" y="1378634"/>
            <a:ext cx="436100" cy="393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xmlns="" id="{885BAE6D-CF1B-4060-8EBE-0CFE9CD28D50}"/>
              </a:ext>
            </a:extLst>
          </p:cNvPr>
          <p:cNvSpPr/>
          <p:nvPr/>
        </p:nvSpPr>
        <p:spPr>
          <a:xfrm>
            <a:off x="5880301" y="2965570"/>
            <a:ext cx="436100" cy="393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A47FD097-7921-4E5D-8378-3B1A1E982ECF}"/>
              </a:ext>
            </a:extLst>
          </p:cNvPr>
          <p:cNvSpPr/>
          <p:nvPr/>
        </p:nvSpPr>
        <p:spPr>
          <a:xfrm>
            <a:off x="5880301" y="4430541"/>
            <a:ext cx="436100" cy="393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xmlns="" id="{03F799CD-F17F-48E3-9049-FD1289131E6F}"/>
              </a:ext>
            </a:extLst>
          </p:cNvPr>
          <p:cNvSpPr/>
          <p:nvPr/>
        </p:nvSpPr>
        <p:spPr>
          <a:xfrm>
            <a:off x="5929543" y="5846414"/>
            <a:ext cx="436100" cy="393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6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617</Words>
  <Application>Microsoft Office PowerPoint</Application>
  <PresentationFormat>Custom</PresentationFormat>
  <Paragraphs>67</Paragraphs>
  <Slides>22</Slides>
  <Notes>0</Notes>
  <HiddenSlides>0</HiddenSlides>
  <MMClips>0</MMClips>
  <ScaleCrop>false</ScaleCrop>
  <HeadingPairs>
    <vt:vector size="4" baseType="variant">
      <vt:variant>
        <vt:lpstr>Theme</vt:lpstr>
      </vt:variant>
      <vt:variant>
        <vt:i4>22</vt:i4>
      </vt:variant>
      <vt:variant>
        <vt:lpstr>Slide Titles</vt:lpstr>
      </vt:variant>
      <vt:variant>
        <vt:i4>22</vt:i4>
      </vt:variant>
    </vt:vector>
  </HeadingPairs>
  <TitlesOfParts>
    <vt:vector size="44" baseType="lpstr">
      <vt:lpstr>Office Theme</vt:lpstr>
      <vt:lpstr>2_Office Theme</vt:lpstr>
      <vt:lpstr>21_Office Theme</vt:lpstr>
      <vt:lpstr>20_Office Theme</vt:lpstr>
      <vt:lpstr>19_Office Theme</vt:lpstr>
      <vt:lpstr>18_Office Theme</vt:lpstr>
      <vt:lpstr>17_Office Theme</vt:lpstr>
      <vt:lpstr>16_Office Theme</vt:lpstr>
      <vt:lpstr>15_Office Theme</vt:lpstr>
      <vt:lpstr>14_Office Theme</vt:lpstr>
      <vt:lpstr>13_Office Theme</vt:lpstr>
      <vt:lpstr>12_Office Theme</vt:lpstr>
      <vt:lpstr>11_Office Theme</vt:lpstr>
      <vt:lpstr>10_Office Theme</vt:lpstr>
      <vt:lpstr>9_Office Theme</vt:lpstr>
      <vt:lpstr>8_Office Theme</vt:lpstr>
      <vt:lpstr>7_Office Theme</vt:lpstr>
      <vt:lpstr>6_Office Theme</vt:lpstr>
      <vt:lpstr>5_Office Theme</vt:lpstr>
      <vt:lpstr>4_Office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Hca</dc:creator>
  <cp:lastModifiedBy>DPE</cp:lastModifiedBy>
  <cp:revision>88</cp:revision>
  <dcterms:created xsi:type="dcterms:W3CDTF">2017-06-23T18:31:26Z</dcterms:created>
  <dcterms:modified xsi:type="dcterms:W3CDTF">2019-11-04T06:42:59Z</dcterms:modified>
</cp:coreProperties>
</file>