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9" r:id="rId3"/>
    <p:sldId id="256" r:id="rId4"/>
    <p:sldId id="262" r:id="rId5"/>
    <p:sldId id="263" r:id="rId6"/>
    <p:sldId id="264" r:id="rId7"/>
    <p:sldId id="282" r:id="rId8"/>
    <p:sldId id="283" r:id="rId9"/>
    <p:sldId id="267" r:id="rId10"/>
    <p:sldId id="284" r:id="rId11"/>
    <p:sldId id="268" r:id="rId12"/>
    <p:sldId id="269" r:id="rId13"/>
    <p:sldId id="285" r:id="rId14"/>
    <p:sldId id="286" r:id="rId15"/>
    <p:sldId id="289" r:id="rId16"/>
    <p:sldId id="270" r:id="rId17"/>
    <p:sldId id="287" r:id="rId18"/>
    <p:sldId id="288" r:id="rId19"/>
    <p:sldId id="274" r:id="rId20"/>
    <p:sldId id="290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mlhs" initials="g" lastIdx="3" clrIdx="0">
    <p:extLst>
      <p:ext uri="{19B8F6BF-5375-455C-9EA6-DF929625EA0E}">
        <p15:presenceInfo xmlns:p15="http://schemas.microsoft.com/office/powerpoint/2012/main" userId="gmlh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B2C78-2C6E-481B-B51F-5D4946800806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AB60A-5DBC-4BA7-8461-EB883C931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A7FB-0A4A-4504-8CDF-96ED68508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C6B05-1091-4EA5-98BB-924CF7343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075FB-11D8-4A60-B16C-3F32169D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47723-12C7-4496-8331-E21C25C2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22E28-F799-46C2-8736-7BE26EAE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D841-5F89-4C9F-872B-C50F904C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59514-3781-41B0-BD86-8E15F2FE6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96218-4496-4FE4-B5A7-763C6428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AF426-C5EC-4C08-BB75-9A794D0C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3AE14-7ACC-47D6-804C-CBE10FCD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2F3D3-54C1-4AB3-BCD0-E560DA79A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5C472-92C3-48EE-BD01-1F0200E30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C60BC-3469-4698-8EA7-1E646F7C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2C13-0936-4432-BD67-BCCF85DA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2F95C-7B2E-4AF5-8A6B-DC8018A2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A479-BE41-46AD-9D7B-92BA87B3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28B6-69F0-4451-8186-A8DE7A2C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5FD70-1CCF-4632-A2FA-609936C5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3DB7B-AFE6-4742-90DA-56E03B7D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E3EA5-9BD1-4296-BA2D-5F3E7096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F968-CBC1-422F-9189-7ABD9D4E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98A1B-55FD-4D7B-9603-A4B2CB21E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11FFA-41A2-41D4-B0B0-49AF1FB9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296B-FE4D-4F30-97AE-07AAE50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5D17F-9587-42E8-8C12-C2811C97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3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7CD4-BC2F-49E9-BE89-E6BA2089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DCC4-BAF9-48E6-850A-504CDC82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50E50-C820-4E8D-8718-FB70E6EE7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FE9BB-AEE7-4AB6-85DA-11EE0B3A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AD200-747D-4FAD-AEE2-40615937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55727-023E-4CA9-9311-C200B22E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3A31-CB38-49F5-AEF1-4947C879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BB7CF-9B70-4F2E-B095-2EA0DFBF1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3EB4D-CA14-4684-8947-CCEBB4EB9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74E81-D40A-49DE-B688-743F499DE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15093-7D73-42D5-BD21-3D2E4C62A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91912-6725-4CCD-9C93-C2A7F5E8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A9623-CE07-4EFD-8289-FA6B4452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78E77-63AC-4723-A040-06F3AFB2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CB49-A56C-4E6F-AA24-F8FDA61B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06F65-6CCB-4736-AAFC-F01E2D9A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00AE0-EA99-48D9-A458-03AD0D8A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47C76-2153-4B79-9160-C6CEF161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D8677-59C7-4C3C-8863-C6F417DC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714DF-25F7-4BE4-9BEF-D6A40FED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88A0F-98E5-4A1C-8EEA-86782B7A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8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C02E-96B2-4518-961C-DB4A5D5D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E5FED-1D90-47B7-90FC-4CD27A13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CE1A3-6DDF-4489-A3EF-7FBF194CB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EC908-8594-4A2A-BAF5-0B55E2CD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B6D00-B7C5-4E9D-AF99-D6BF8D57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42C80-5617-4DF5-8B74-09BD133C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26A9-AFAC-4227-9474-4DF458E9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D5ECC-720C-44EB-A855-8274F8792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02BC3-8A0E-45B1-ADA8-8D695D50E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534AD-145B-497C-9AFD-DE9E83D1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96C35-87C7-425B-83BF-458378D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A2308-5095-4C0B-923C-ACBDCFB9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8821E-9E6A-41D9-9343-932A7652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76395-91AB-4A5D-9767-BF9BEDF89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EFDED-4926-4902-9D15-5F943DAB5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3DC1-748B-4EFF-A13E-C9CB7ECB7641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68113-FA0B-43F3-A54B-94319BE3E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D047-D83E-495C-88DD-2B4081F89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97FE-635C-44FF-B912-0E187E6E5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275D00F-F1EA-4EF6-ABF9-BFF7EA7BC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37" y="1622322"/>
            <a:ext cx="5845672" cy="4269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DDDFA3-664D-4B19-BE77-163A65D9678C}"/>
              </a:ext>
            </a:extLst>
          </p:cNvPr>
          <p:cNvSpPr/>
          <p:nvPr/>
        </p:nvSpPr>
        <p:spPr>
          <a:xfrm>
            <a:off x="1995948" y="550444"/>
            <a:ext cx="8229600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7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19699C-B6A6-4478-B1DF-915FBDA85928}"/>
              </a:ext>
            </a:extLst>
          </p:cNvPr>
          <p:cNvSpPr/>
          <p:nvPr/>
        </p:nvSpPr>
        <p:spPr>
          <a:xfrm>
            <a:off x="3418449" y="478302"/>
            <a:ext cx="5486400" cy="74558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C0C8BC-D8A4-4576-A96E-19166958E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4" y="2058898"/>
            <a:ext cx="4475018" cy="3233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61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2A0C1AA-2095-4E1B-9BB8-ABCC7A262B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76" y="2005886"/>
            <a:ext cx="5288119" cy="3272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19699C-B6A6-4478-B1DF-915FBDA85928}"/>
              </a:ext>
            </a:extLst>
          </p:cNvPr>
          <p:cNvSpPr/>
          <p:nvPr/>
        </p:nvSpPr>
        <p:spPr>
          <a:xfrm>
            <a:off x="3418449" y="478302"/>
            <a:ext cx="5486400" cy="74558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9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A0A791-9DBB-4EB3-9A85-BA2A868EE0F8}"/>
              </a:ext>
            </a:extLst>
          </p:cNvPr>
          <p:cNvSpPr txBox="1"/>
          <p:nvPr/>
        </p:nvSpPr>
        <p:spPr>
          <a:xfrm>
            <a:off x="3305908" y="675249"/>
            <a:ext cx="5416061" cy="506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89764-FCFF-4650-B049-ABC19B1D8C55}"/>
              </a:ext>
            </a:extLst>
          </p:cNvPr>
          <p:cNvSpPr txBox="1"/>
          <p:nvPr/>
        </p:nvSpPr>
        <p:spPr>
          <a:xfrm>
            <a:off x="3305908" y="475580"/>
            <a:ext cx="582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শব্দার্থগুলোর অর্থ জেনে নেই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0A862-69B3-4AE0-AF86-4836BAC93F5C}"/>
              </a:ext>
            </a:extLst>
          </p:cNvPr>
          <p:cNvSpPr/>
          <p:nvPr/>
        </p:nvSpPr>
        <p:spPr>
          <a:xfrm>
            <a:off x="1738072" y="1555841"/>
            <a:ext cx="108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দিব্যি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49A07-109D-4DAD-9836-D0C179EE4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87" y="1240678"/>
            <a:ext cx="3500701" cy="20550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C94A8C-0F58-442F-91D1-CB0309539694}"/>
              </a:ext>
            </a:extLst>
          </p:cNvPr>
          <p:cNvSpPr/>
          <p:nvPr/>
        </p:nvSpPr>
        <p:spPr>
          <a:xfrm>
            <a:off x="8544837" y="1621856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চমৎকার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76A757-DE86-4624-AA04-3B992F27B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86" y="3784079"/>
            <a:ext cx="3500702" cy="18293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7C1834-0633-419E-A07C-E7F042C3EE4C}"/>
              </a:ext>
            </a:extLst>
          </p:cNvPr>
          <p:cNvSpPr/>
          <p:nvPr/>
        </p:nvSpPr>
        <p:spPr>
          <a:xfrm>
            <a:off x="1876481" y="4344836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সংশয়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97AA6-24BB-41B0-888D-54064D8AF894}"/>
              </a:ext>
            </a:extLst>
          </p:cNvPr>
          <p:cNvSpPr/>
          <p:nvPr/>
        </p:nvSpPr>
        <p:spPr>
          <a:xfrm>
            <a:off x="8785894" y="4375612"/>
            <a:ext cx="1035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সন্দেহ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50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A0A791-9DBB-4EB3-9A85-BA2A868EE0F8}"/>
              </a:ext>
            </a:extLst>
          </p:cNvPr>
          <p:cNvSpPr txBox="1"/>
          <p:nvPr/>
        </p:nvSpPr>
        <p:spPr>
          <a:xfrm>
            <a:off x="3305908" y="675249"/>
            <a:ext cx="5416061" cy="506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97AA6-24BB-41B0-888D-54064D8AF894}"/>
              </a:ext>
            </a:extLst>
          </p:cNvPr>
          <p:cNvSpPr/>
          <p:nvPr/>
        </p:nvSpPr>
        <p:spPr>
          <a:xfrm>
            <a:off x="8745952" y="4584264"/>
            <a:ext cx="2462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তৎক্ষণাত বিদায়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C685AF-94A7-4ACE-B195-7DB1DDC0E263}"/>
              </a:ext>
            </a:extLst>
          </p:cNvPr>
          <p:cNvSpPr/>
          <p:nvPr/>
        </p:nvSpPr>
        <p:spPr>
          <a:xfrm>
            <a:off x="1486179" y="1683411"/>
            <a:ext cx="1819729" cy="5847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বিচুলিগাদা</a:t>
            </a:r>
            <a:endParaRPr lang="en-US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2134CF-6981-4532-815D-B4CB62BE9848}"/>
              </a:ext>
            </a:extLst>
          </p:cNvPr>
          <p:cNvSpPr/>
          <p:nvPr/>
        </p:nvSpPr>
        <p:spPr>
          <a:xfrm>
            <a:off x="8446710" y="1621855"/>
            <a:ext cx="2823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 খড়ের স্তুপ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37EC73-81CF-4C78-B76C-7AD6B2F3CBCF}"/>
              </a:ext>
            </a:extLst>
          </p:cNvPr>
          <p:cNvSpPr/>
          <p:nvPr/>
        </p:nvSpPr>
        <p:spPr>
          <a:xfrm>
            <a:off x="1690581" y="464582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পত্রপাঠ বিদায়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7A15CE-9738-4D5F-8BFC-8A581414E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28" y="1376212"/>
            <a:ext cx="3612312" cy="212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E25F8D-6225-46BB-A3FC-A48332778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28" y="4053689"/>
            <a:ext cx="3932784" cy="212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802EEF-805D-4B8F-9D9E-744E0A99B9A6}"/>
              </a:ext>
            </a:extLst>
          </p:cNvPr>
          <p:cNvSpPr txBox="1"/>
          <p:nvPr/>
        </p:nvSpPr>
        <p:spPr>
          <a:xfrm>
            <a:off x="3305908" y="475580"/>
            <a:ext cx="582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শব্দার্থগুলোর অর্থ জেনে নেই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A0A791-9DBB-4EB3-9A85-BA2A868EE0F8}"/>
              </a:ext>
            </a:extLst>
          </p:cNvPr>
          <p:cNvSpPr txBox="1"/>
          <p:nvPr/>
        </p:nvSpPr>
        <p:spPr>
          <a:xfrm>
            <a:off x="3305908" y="675249"/>
            <a:ext cx="5416061" cy="506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97AA6-24BB-41B0-888D-54064D8AF894}"/>
              </a:ext>
            </a:extLst>
          </p:cNvPr>
          <p:cNvSpPr/>
          <p:nvPr/>
        </p:nvSpPr>
        <p:spPr>
          <a:xfrm>
            <a:off x="8745952" y="4584264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অবহেলিত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C685AF-94A7-4ACE-B195-7DB1DDC0E263}"/>
              </a:ext>
            </a:extLst>
          </p:cNvPr>
          <p:cNvSpPr/>
          <p:nvPr/>
        </p:nvSpPr>
        <p:spPr>
          <a:xfrm>
            <a:off x="1961439" y="1560301"/>
            <a:ext cx="984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গহনা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CD274-BCCE-488A-830B-715200433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5" y="1240678"/>
            <a:ext cx="2700996" cy="1952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2134CF-6981-4532-815D-B4CB62BE9848}"/>
              </a:ext>
            </a:extLst>
          </p:cNvPr>
          <p:cNvSpPr/>
          <p:nvPr/>
        </p:nvSpPr>
        <p:spPr>
          <a:xfrm>
            <a:off x="8496551" y="1627405"/>
            <a:ext cx="1614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অলংকার</a:t>
            </a:r>
            <a:endParaRPr lang="en-US" sz="4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4678AD-51F8-49B1-91B8-6F07F3F14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89" y="3648948"/>
            <a:ext cx="3166697" cy="20996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37EC73-81CF-4C78-B76C-7AD6B2F3CBCF}"/>
              </a:ext>
            </a:extLst>
          </p:cNvPr>
          <p:cNvSpPr/>
          <p:nvPr/>
        </p:nvSpPr>
        <p:spPr>
          <a:xfrm>
            <a:off x="1837915" y="4837277"/>
            <a:ext cx="1114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অনাদৃত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FDE716-357B-44D4-8740-8F33949DDA57}"/>
              </a:ext>
            </a:extLst>
          </p:cNvPr>
          <p:cNvSpPr txBox="1"/>
          <p:nvPr/>
        </p:nvSpPr>
        <p:spPr>
          <a:xfrm>
            <a:off x="3305908" y="475580"/>
            <a:ext cx="582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শব্দার্থগুলোর অর্থ জেনে নেই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19699C-B6A6-4478-B1DF-915FBDA85928}"/>
              </a:ext>
            </a:extLst>
          </p:cNvPr>
          <p:cNvSpPr/>
          <p:nvPr/>
        </p:nvSpPr>
        <p:spPr>
          <a:xfrm>
            <a:off x="3563815" y="927449"/>
            <a:ext cx="5486400" cy="74558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878716-7F1D-4097-AA3F-C48C5C9200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9" r="30833" b="21017"/>
          <a:stretch/>
        </p:blipFill>
        <p:spPr>
          <a:xfrm>
            <a:off x="1397542" y="807675"/>
            <a:ext cx="1181687" cy="1316547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2E6606-B32C-4F2E-A203-78132FE50CF5}"/>
              </a:ext>
            </a:extLst>
          </p:cNvPr>
          <p:cNvSpPr/>
          <p:nvPr/>
        </p:nvSpPr>
        <p:spPr>
          <a:xfrm>
            <a:off x="1560873" y="3318389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SzPct val="111000"/>
              <a:buFont typeface="Wingdings" panose="05000000000000000000" pitchFamily="2" charset="2"/>
              <a:buChar char="q"/>
            </a:pPr>
            <a:r>
              <a:rPr lang="as-IN" sz="5400" dirty="0">
                <a:latin typeface="NikoshBAN" pitchFamily="2" charset="0"/>
                <a:cs typeface="NikoshBAN" pitchFamily="2" charset="0"/>
              </a:rPr>
              <a:t>সংশয়, বিচুলিগাদা, পত্রপাঠ বিদায়, অনাদৃত শব্দ দিয়ে ২টি করে বাক্য লিখ।   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FD2DAC-5388-4B28-9569-B8ACB6D7830D}"/>
              </a:ext>
            </a:extLst>
          </p:cNvPr>
          <p:cNvGrpSpPr/>
          <p:nvPr/>
        </p:nvGrpSpPr>
        <p:grpSpPr>
          <a:xfrm>
            <a:off x="876773" y="2021351"/>
            <a:ext cx="9907238" cy="2815297"/>
            <a:chOff x="876773" y="2021351"/>
            <a:chExt cx="9907238" cy="28152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CCD6C8E-E211-43AA-84E4-45F3A795E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73" y="2021351"/>
              <a:ext cx="5010558" cy="2815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E03F3F-C5B3-4537-90F0-14420A49F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2701" y="2147607"/>
              <a:ext cx="4271310" cy="25627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0DEC95-449C-4229-95AA-DE69E5825FE5}"/>
              </a:ext>
            </a:extLst>
          </p:cNvPr>
          <p:cNvSpPr txBox="1"/>
          <p:nvPr/>
        </p:nvSpPr>
        <p:spPr>
          <a:xfrm>
            <a:off x="4262511" y="914400"/>
            <a:ext cx="3868615" cy="4596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EC5E4-428F-465C-8741-F8C16F99E337}"/>
              </a:ext>
            </a:extLst>
          </p:cNvPr>
          <p:cNvSpPr/>
          <p:nvPr/>
        </p:nvSpPr>
        <p:spPr>
          <a:xfrm>
            <a:off x="4362601" y="5283024"/>
            <a:ext cx="3074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ভীষণ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alt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endParaRPr lang="en-US" alt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0DEC95-449C-4229-95AA-DE69E5825FE5}"/>
              </a:ext>
            </a:extLst>
          </p:cNvPr>
          <p:cNvSpPr txBox="1"/>
          <p:nvPr/>
        </p:nvSpPr>
        <p:spPr>
          <a:xfrm>
            <a:off x="4656406" y="787791"/>
            <a:ext cx="3418449" cy="4775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06FF5-2C17-44E9-9D09-9BCE18DAF058}"/>
              </a:ext>
            </a:extLst>
          </p:cNvPr>
          <p:cNvGrpSpPr/>
          <p:nvPr/>
        </p:nvGrpSpPr>
        <p:grpSpPr>
          <a:xfrm>
            <a:off x="1119964" y="1953651"/>
            <a:ext cx="9952072" cy="2796325"/>
            <a:chOff x="1119964" y="1953651"/>
            <a:chExt cx="9952072" cy="27963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1FE4D0-8076-46EC-96E3-6B9E63EF0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964" y="1973442"/>
              <a:ext cx="4939163" cy="27567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890887-D484-4F05-8D1D-E333CECA6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275" y="1953651"/>
              <a:ext cx="4389761" cy="27963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3156103-DECF-4A0C-8857-137C32E70A28}"/>
              </a:ext>
            </a:extLst>
          </p:cNvPr>
          <p:cNvSpPr txBox="1"/>
          <p:nvPr/>
        </p:nvSpPr>
        <p:spPr>
          <a:xfrm>
            <a:off x="3882683" y="5008098"/>
            <a:ext cx="438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ভাঙ্গনে ঘর বাড়ি বিলীন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0DEC95-449C-4229-95AA-DE69E5825FE5}"/>
              </a:ext>
            </a:extLst>
          </p:cNvPr>
          <p:cNvSpPr txBox="1"/>
          <p:nvPr/>
        </p:nvSpPr>
        <p:spPr>
          <a:xfrm>
            <a:off x="4656406" y="787791"/>
            <a:ext cx="3418449" cy="4775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56103-DECF-4A0C-8857-137C32E70A28}"/>
              </a:ext>
            </a:extLst>
          </p:cNvPr>
          <p:cNvSpPr txBox="1"/>
          <p:nvPr/>
        </p:nvSpPr>
        <p:spPr>
          <a:xfrm>
            <a:off x="3882683" y="5008098"/>
            <a:ext cx="438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বৈশখী ঝড়ে গ্রামের দৃশ্য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223C76-CB1E-4DD5-8498-3DE254C71A27}"/>
              </a:ext>
            </a:extLst>
          </p:cNvPr>
          <p:cNvGrpSpPr/>
          <p:nvPr/>
        </p:nvGrpSpPr>
        <p:grpSpPr>
          <a:xfrm>
            <a:off x="934622" y="1846385"/>
            <a:ext cx="10024110" cy="3068348"/>
            <a:chOff x="934622" y="1846385"/>
            <a:chExt cx="10024110" cy="30683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9B3D98-FEFF-456A-88AC-F17EB85D7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47"/>
            <a:stretch/>
          </p:blipFill>
          <p:spPr>
            <a:xfrm>
              <a:off x="934622" y="1846385"/>
              <a:ext cx="4950880" cy="30650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B4CBDB-8DCB-41AE-80FB-F07092E60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09"/>
            <a:stretch/>
          </p:blipFill>
          <p:spPr>
            <a:xfrm>
              <a:off x="6249587" y="1846385"/>
              <a:ext cx="4709145" cy="30683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689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6FAC15-B1D6-45CF-A9A8-8EA9CEECDDC8}"/>
              </a:ext>
            </a:extLst>
          </p:cNvPr>
          <p:cNvSpPr/>
          <p:nvPr/>
        </p:nvSpPr>
        <p:spPr>
          <a:xfrm>
            <a:off x="4212633" y="1263370"/>
            <a:ext cx="5331656" cy="7737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CD55D2-1F6C-400F-B284-C3FD0C161A22}"/>
              </a:ext>
            </a:extLst>
          </p:cNvPr>
          <p:cNvSpPr/>
          <p:nvPr/>
        </p:nvSpPr>
        <p:spPr>
          <a:xfrm>
            <a:off x="1784326" y="3429000"/>
            <a:ext cx="8639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ঝড়ের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৫টি বাক্য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916D51-3C2D-482F-898D-537706DB3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0" y="453114"/>
            <a:ext cx="2838450" cy="2394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31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FBA779-30B7-47F2-BD3E-614A918874B2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6EDA03-8762-4669-BEDD-0FD461564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B2474D-223E-4374-93E1-16F5A8CC633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E0B698-BFDA-4677-83CD-629AA4F9A60C}"/>
              </a:ext>
            </a:extLst>
          </p:cNvPr>
          <p:cNvSpPr txBox="1"/>
          <p:nvPr/>
        </p:nvSpPr>
        <p:spPr>
          <a:xfrm>
            <a:off x="1017639" y="1135626"/>
            <a:ext cx="4321277" cy="51090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as-IN" dirty="0"/>
          </a:p>
          <a:p>
            <a:endParaRPr lang="as-IN" dirty="0"/>
          </a:p>
          <a:p>
            <a:endParaRPr lang="as-IN" dirty="0"/>
          </a:p>
          <a:p>
            <a:endParaRPr lang="as-IN" dirty="0"/>
          </a:p>
          <a:p>
            <a:endParaRPr lang="as-IN" dirty="0"/>
          </a:p>
          <a:p>
            <a:endParaRPr lang="as-IN" dirty="0"/>
          </a:p>
          <a:p>
            <a:endParaRPr lang="as-IN" dirty="0"/>
          </a:p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মহি উদ্দিন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400" dirty="0">
                <a:cs typeface="NikoshBAN" panose="02000000000000000000" pitchFamily="2" charset="0"/>
              </a:rPr>
              <a:t>4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জেলা এম্বাসেডর </a:t>
            </a:r>
          </a:p>
          <a:p>
            <a:pPr algn="ctr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 বহুমুখী উচ্চ বিদ্যালয়</a:t>
            </a:r>
          </a:p>
          <a:p>
            <a:pPr algn="ctr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  <a:p>
            <a:pPr algn="ctr"/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নং-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/>
              <a:t>moheuddin.onlinenet@gmail.com  </a:t>
            </a:r>
          </a:p>
          <a:p>
            <a:pPr algn="ctr"/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নং-০১৭১২৬২৫৩১৩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F7A64-C54E-44FF-8FA6-4431B2D6DF2D}"/>
              </a:ext>
            </a:extLst>
          </p:cNvPr>
          <p:cNvSpPr txBox="1"/>
          <p:nvPr/>
        </p:nvSpPr>
        <p:spPr>
          <a:xfrm>
            <a:off x="7359438" y="1198476"/>
            <a:ext cx="3420244" cy="4641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বিষয়: বাংলা প্রথম পত্র</a:t>
            </a: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পড়ে পাওয়া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4F4B4D58-2317-47F7-A994-29D3B1F8C485}"/>
              </a:ext>
            </a:extLst>
          </p:cNvPr>
          <p:cNvSpPr/>
          <p:nvPr/>
        </p:nvSpPr>
        <p:spPr>
          <a:xfrm rot="16200000">
            <a:off x="3214367" y="3320785"/>
            <a:ext cx="6248400" cy="559848"/>
          </a:xfrm>
          <a:prstGeom prst="mathMin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en-US"/>
          </a:p>
        </p:txBody>
      </p:sp>
      <p:sp>
        <p:nvSpPr>
          <p:cNvPr id="10" name="Curved Down Ribbon 2">
            <a:extLst>
              <a:ext uri="{FF2B5EF4-FFF2-40B4-BE49-F238E27FC236}">
                <a16:creationId xmlns:a16="http://schemas.microsoft.com/office/drawing/2014/main" id="{543E08D1-1E61-418B-AAA8-AE6740D5DEA0}"/>
              </a:ext>
            </a:extLst>
          </p:cNvPr>
          <p:cNvSpPr/>
          <p:nvPr/>
        </p:nvSpPr>
        <p:spPr>
          <a:xfrm>
            <a:off x="4262510" y="365760"/>
            <a:ext cx="3924887" cy="773723"/>
          </a:xfrm>
          <a:prstGeom prst="ellipseRibbon">
            <a:avLst>
              <a:gd name="adj1" fmla="val 10714"/>
              <a:gd name="adj2" fmla="val 68251"/>
              <a:gd name="adj3" fmla="val 1250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1B981-DC57-4D6D-BD27-10BD77A59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53" y="1561593"/>
            <a:ext cx="1762125" cy="168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280AA-E818-4BF3-AA9B-6468E65E1B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8" r="1152"/>
          <a:stretch/>
        </p:blipFill>
        <p:spPr>
          <a:xfrm rot="5400000">
            <a:off x="8263982" y="1325135"/>
            <a:ext cx="2684841" cy="2045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95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6FAC15-B1D6-45CF-A9A8-8EA9CEECDDC8}"/>
              </a:ext>
            </a:extLst>
          </p:cNvPr>
          <p:cNvSpPr/>
          <p:nvPr/>
        </p:nvSpPr>
        <p:spPr>
          <a:xfrm>
            <a:off x="3734332" y="1088261"/>
            <a:ext cx="5331656" cy="7737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CD55D2-1F6C-400F-B284-C3FD0C161A22}"/>
              </a:ext>
            </a:extLst>
          </p:cNvPr>
          <p:cNvSpPr/>
          <p:nvPr/>
        </p:nvSpPr>
        <p:spPr>
          <a:xfrm>
            <a:off x="2161309" y="2824624"/>
            <a:ext cx="90193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কীর্তি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as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বিচুলিগাদা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en-US" sz="4000" kern="1100" dirty="0" err="1">
                <a:latin typeface="NikoshBAN" pitchFamily="2" charset="0"/>
                <a:cs typeface="NikoshBAN" pitchFamily="2" charset="0"/>
              </a:rPr>
              <a:t>ঝড়ের</a:t>
            </a:r>
            <a:r>
              <a:rPr lang="en-US" sz="4000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11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000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11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11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11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kern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1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kern="1100" dirty="0">
                <a:latin typeface="NikoshBAN" pitchFamily="2" charset="0"/>
                <a:cs typeface="NikoshBAN" pitchFamily="2" charset="0"/>
              </a:rPr>
              <a:t> তা ব্যাখ্যা করে লেখ।</a:t>
            </a:r>
            <a:r>
              <a:rPr lang="en-US" sz="4000" kern="1100" dirty="0">
                <a:latin typeface="NikoshBAN" pitchFamily="2" charset="0"/>
                <a:cs typeface="NikoshBAN" pitchFamily="2" charset="0"/>
              </a:rPr>
              <a:t> </a:t>
            </a:r>
            <a:endParaRPr lang="as-IN" sz="4000" kern="11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9DD79EA-6248-4D75-88D0-654D67D76405}"/>
              </a:ext>
            </a:extLst>
          </p:cNvPr>
          <p:cNvSpPr/>
          <p:nvPr/>
        </p:nvSpPr>
        <p:spPr>
          <a:xfrm>
            <a:off x="2566713" y="3185818"/>
            <a:ext cx="7526215" cy="212365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as-IN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as-IN" altLang="en-US" sz="4400" dirty="0">
                <a:latin typeface="NikoshBAN" pitchFamily="2" charset="0"/>
                <a:cs typeface="NikoshBAN" pitchFamily="2" charset="0"/>
              </a:rPr>
              <a:t> অনুচ্ছেদ 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as-IN" alt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495B71-1A4E-4638-82F7-F1B387B3A353}"/>
              </a:ext>
            </a:extLst>
          </p:cNvPr>
          <p:cNvSpPr/>
          <p:nvPr/>
        </p:nvSpPr>
        <p:spPr>
          <a:xfrm>
            <a:off x="4085984" y="866465"/>
            <a:ext cx="5309419" cy="14010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59786-0516-49A1-BAB2-7DE0E637F4F7}"/>
              </a:ext>
            </a:extLst>
          </p:cNvPr>
          <p:cNvSpPr txBox="1"/>
          <p:nvPr/>
        </p:nvSpPr>
        <p:spPr>
          <a:xfrm>
            <a:off x="5440377" y="1050563"/>
            <a:ext cx="2600632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E85FC0-D7E5-4E7A-9D99-7362DFCC3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62" y="668831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55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754FFF-B6EB-4D0E-8C6D-F469EACB7D91}"/>
              </a:ext>
            </a:extLst>
          </p:cNvPr>
          <p:cNvSpPr/>
          <p:nvPr/>
        </p:nvSpPr>
        <p:spPr>
          <a:xfrm>
            <a:off x="2431486" y="4422728"/>
            <a:ext cx="7924800" cy="10945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AD6BA-0E30-40DC-9BB9-F8AAB529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52" y="704507"/>
            <a:ext cx="4051496" cy="3659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587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29491-420E-49FD-8FE4-A527868714A4}"/>
              </a:ext>
            </a:extLst>
          </p:cNvPr>
          <p:cNvSpPr/>
          <p:nvPr/>
        </p:nvSpPr>
        <p:spPr>
          <a:xfrm>
            <a:off x="3416894" y="516191"/>
            <a:ext cx="48862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ছবিতে কী দেখতে পাচ্ছ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504904-E11A-4C1A-AF46-697C12032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2" y="2165926"/>
            <a:ext cx="4862944" cy="3236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65858-1E2C-4227-A2F0-8DBCEFA69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10" y="2225333"/>
            <a:ext cx="4585768" cy="3051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53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CFBF3F-4F2E-469F-A425-72F68A151413}"/>
              </a:ext>
            </a:extLst>
          </p:cNvPr>
          <p:cNvSpPr/>
          <p:nvPr/>
        </p:nvSpPr>
        <p:spPr>
          <a:xfrm>
            <a:off x="3850036" y="516191"/>
            <a:ext cx="2372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alt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endParaRPr lang="en-US" altLang="en-US" sz="4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39E7F-1BFD-42E6-89FD-22888E58D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t="5385" r="16565" b="27744"/>
          <a:stretch/>
        </p:blipFill>
        <p:spPr>
          <a:xfrm>
            <a:off x="3486284" y="1983544"/>
            <a:ext cx="5418563" cy="4051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88BB28-5550-4C19-B199-B4E9F43162FB}"/>
              </a:ext>
            </a:extLst>
          </p:cNvPr>
          <p:cNvSpPr/>
          <p:nvPr/>
        </p:nvSpPr>
        <p:spPr>
          <a:xfrm>
            <a:off x="5586332" y="1400050"/>
            <a:ext cx="3093434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kern="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</a:t>
            </a:r>
            <a:r>
              <a:rPr lang="en-US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1F3652B-D974-4537-8F08-2DA03BFB11CD}"/>
              </a:ext>
            </a:extLst>
          </p:cNvPr>
          <p:cNvSpPr/>
          <p:nvPr/>
        </p:nvSpPr>
        <p:spPr>
          <a:xfrm>
            <a:off x="5031445" y="516191"/>
            <a:ext cx="2129109" cy="92333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DC84D02-A0C9-4336-A16B-7FCCCED6F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00188"/>
            <a:ext cx="40575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3A618A5-AA4F-4099-A379-1EA69EA0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98852"/>
            <a:ext cx="8610600" cy="3232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গ্রাম্য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383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1895B7-26AF-4EAC-B475-630E9A5E3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1" y="2603914"/>
            <a:ext cx="1905000" cy="2409825"/>
          </a:xfrm>
          <a:prstGeom prst="ellipse">
            <a:avLst/>
          </a:prstGeom>
          <a:ln w="5715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9895EC-88E2-4304-8AA3-778D6529E5E9}"/>
              </a:ext>
            </a:extLst>
          </p:cNvPr>
          <p:cNvSpPr/>
          <p:nvPr/>
        </p:nvSpPr>
        <p:spPr>
          <a:xfrm>
            <a:off x="4282304" y="422031"/>
            <a:ext cx="4327124" cy="48631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231E27-B0AF-4086-8152-FF8A37DCD524}"/>
              </a:ext>
            </a:extLst>
          </p:cNvPr>
          <p:cNvSpPr/>
          <p:nvPr/>
        </p:nvSpPr>
        <p:spPr>
          <a:xfrm>
            <a:off x="5079328" y="395652"/>
            <a:ext cx="2239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5F8A667-D246-4BBB-AE37-A13AE534CE0D}"/>
              </a:ext>
            </a:extLst>
          </p:cNvPr>
          <p:cNvSpPr/>
          <p:nvPr/>
        </p:nvSpPr>
        <p:spPr>
          <a:xfrm rot="16200000">
            <a:off x="361871" y="1236334"/>
            <a:ext cx="3860604" cy="320462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1DEB62-3129-4370-BCDA-C71CFD68CA4E}"/>
              </a:ext>
            </a:extLst>
          </p:cNvPr>
          <p:cNvSpPr/>
          <p:nvPr/>
        </p:nvSpPr>
        <p:spPr>
          <a:xfrm>
            <a:off x="848803" y="959912"/>
            <a:ext cx="24614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১৮৯৪ খ্রিস্টাব্দের ১২ সেপ্টম্বর পশ্চিমবঙ্গের চবিবশ পরগনা জেলার কাঁচরাপাড়ার নিকটবর্তী ঘোষপাড়া-মুরারিপুর গ্রামে মাতুলাল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জন্ম। তাঁর পৈতৃক নিবাস ওই জেলারই ব্যারাকপুর গ্রামে। পিতা মহানন্দ বন্দ্যোপাধ্যা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 সংস্কৃত পন্ডিত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94F60-E050-4D8B-A368-37895CD390F8}"/>
              </a:ext>
            </a:extLst>
          </p:cNvPr>
          <p:cNvSpPr/>
          <p:nvPr/>
        </p:nvSpPr>
        <p:spPr>
          <a:xfrm>
            <a:off x="3788951" y="1580150"/>
            <a:ext cx="396454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 কি তোমরা চেন?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7BF8B-AA63-464B-B54C-89AA350F1CC0}"/>
              </a:ext>
            </a:extLst>
          </p:cNvPr>
          <p:cNvSpPr/>
          <p:nvPr/>
        </p:nvSpPr>
        <p:spPr>
          <a:xfrm>
            <a:off x="3748953" y="1580149"/>
            <a:ext cx="480452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পথের পাঁচালী উপন্যাসের রচয়িতা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AEDE32-462D-4ED4-9414-817B79B11521}"/>
              </a:ext>
            </a:extLst>
          </p:cNvPr>
          <p:cNvSpPr/>
          <p:nvPr/>
        </p:nvSpPr>
        <p:spPr>
          <a:xfrm>
            <a:off x="2456752" y="5308290"/>
            <a:ext cx="738892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তিনি বিভূতিভূষণ বন্দ্যোপাধ্যায়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2BBF97E7-BA52-4957-9017-830021A6060C}"/>
              </a:ext>
            </a:extLst>
          </p:cNvPr>
          <p:cNvSpPr/>
          <p:nvPr/>
        </p:nvSpPr>
        <p:spPr>
          <a:xfrm>
            <a:off x="7753498" y="1019175"/>
            <a:ext cx="3866416" cy="263842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 ও পেশা</a:t>
            </a:r>
            <a:r>
              <a:rPr lang="as-IN" sz="2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b="1" dirty="0">
              <a:solidFill>
                <a:sysClr val="windowText" lastClr="000000"/>
              </a:solidFill>
            </a:endParaRPr>
          </a:p>
          <a:p>
            <a:r>
              <a:rPr lang="as-IN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বিশ্ববিদ্যালয়ে এম.এ. পড়াকালে (১৯১৮) তাঁর প্রথম স্ত্রীর মৃত্যু ঘটলে প্রাতিষ্ঠানিক শিক্ষা অসমাপ্ত থাকে। অতঃপর তিনি স্কুল শিক্ষকতাসহ নানা পেশায় জীবন অতিবাহিত করেন।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1895B7-26AF-4EAC-B475-630E9A5E3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1" y="2603914"/>
            <a:ext cx="1905000" cy="2409825"/>
          </a:xfrm>
          <a:prstGeom prst="ellipse">
            <a:avLst/>
          </a:prstGeom>
          <a:ln w="5715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9895EC-88E2-4304-8AA3-778D6529E5E9}"/>
              </a:ext>
            </a:extLst>
          </p:cNvPr>
          <p:cNvSpPr/>
          <p:nvPr/>
        </p:nvSpPr>
        <p:spPr>
          <a:xfrm>
            <a:off x="4282304" y="422031"/>
            <a:ext cx="4327124" cy="48631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231E27-B0AF-4086-8152-FF8A37DCD524}"/>
              </a:ext>
            </a:extLst>
          </p:cNvPr>
          <p:cNvSpPr/>
          <p:nvPr/>
        </p:nvSpPr>
        <p:spPr>
          <a:xfrm>
            <a:off x="5079328" y="395652"/>
            <a:ext cx="2239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5F8A667-D246-4BBB-AE37-A13AE534CE0D}"/>
              </a:ext>
            </a:extLst>
          </p:cNvPr>
          <p:cNvSpPr/>
          <p:nvPr/>
        </p:nvSpPr>
        <p:spPr>
          <a:xfrm rot="16200000">
            <a:off x="361871" y="1236334"/>
            <a:ext cx="3860604" cy="320462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1DEB62-3129-4370-BCDA-C71CFD68CA4E}"/>
              </a:ext>
            </a:extLst>
          </p:cNvPr>
          <p:cNvSpPr/>
          <p:nvPr/>
        </p:nvSpPr>
        <p:spPr>
          <a:xfrm>
            <a:off x="848803" y="959912"/>
            <a:ext cx="294014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সাধনাঃ</a:t>
            </a:r>
            <a:r>
              <a:rPr lang="en-US" sz="1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লেখায় প্রকৃতির অনাবিল সৌন্দর্য ও গ্রামবাংলার মানুষের  জীবনের চিত্র ফুঁটে উঠেছে। ‘পথের পাঁচালী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’, ‘অপরাজিত’ উপন্যাস তাঁর শ্রেষ্ঠ কীর্তি এবং বাংলা সাহিত্যের অমূল্য সম্পদ। 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2BBF97E7-BA52-4957-9017-830021A6060C}"/>
              </a:ext>
            </a:extLst>
          </p:cNvPr>
          <p:cNvSpPr/>
          <p:nvPr/>
        </p:nvSpPr>
        <p:spPr>
          <a:xfrm>
            <a:off x="7753498" y="1019175"/>
            <a:ext cx="3866416" cy="263842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 ও পেশা</a:t>
            </a:r>
            <a:r>
              <a:rPr lang="as-IN" sz="2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b="1" dirty="0">
              <a:solidFill>
                <a:sysClr val="windowText" lastClr="000000"/>
              </a:solidFill>
            </a:endParaRPr>
          </a:p>
          <a:p>
            <a:r>
              <a:rPr lang="as-IN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বিশ্ববিদ্যালয়ে এম.এ. পড়াকালে (১৯১৮) তাঁর প্রথম স্ত্রীর মৃত্যু ঘটলে প্রাতিষ্ঠানিক শিক্ষা অসমাপ্ত থাকে। অতঃপর তিনি স্কুল শিক্ষকতাসহ নানা পেশায় জীবন অতিবাহিত করেন।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9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1895B7-26AF-4EAC-B475-630E9A5E3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1" y="2603914"/>
            <a:ext cx="1905000" cy="2409825"/>
          </a:xfrm>
          <a:prstGeom prst="ellipse">
            <a:avLst/>
          </a:prstGeom>
          <a:ln w="5715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9895EC-88E2-4304-8AA3-778D6529E5E9}"/>
              </a:ext>
            </a:extLst>
          </p:cNvPr>
          <p:cNvSpPr/>
          <p:nvPr/>
        </p:nvSpPr>
        <p:spPr>
          <a:xfrm>
            <a:off x="4282304" y="422031"/>
            <a:ext cx="4327124" cy="48631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231E27-B0AF-4086-8152-FF8A37DCD524}"/>
              </a:ext>
            </a:extLst>
          </p:cNvPr>
          <p:cNvSpPr/>
          <p:nvPr/>
        </p:nvSpPr>
        <p:spPr>
          <a:xfrm>
            <a:off x="5079328" y="395652"/>
            <a:ext cx="2239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5F8A667-D246-4BBB-AE37-A13AE534CE0D}"/>
              </a:ext>
            </a:extLst>
          </p:cNvPr>
          <p:cNvSpPr/>
          <p:nvPr/>
        </p:nvSpPr>
        <p:spPr>
          <a:xfrm rot="16200000">
            <a:off x="361871" y="1236334"/>
            <a:ext cx="3860604" cy="320462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1DEB62-3129-4370-BCDA-C71CFD68CA4E}"/>
              </a:ext>
            </a:extLst>
          </p:cNvPr>
          <p:cNvSpPr/>
          <p:nvPr/>
        </p:nvSpPr>
        <p:spPr>
          <a:xfrm>
            <a:off x="848803" y="959912"/>
            <a:ext cx="294014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উল্লযোগ্য রচনাঃ</a:t>
            </a:r>
            <a:endParaRPr lang="as-IN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উপন্যাস: ‘আরণ্যক’, ‘ইছামতি’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পন্যাসের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রবীন্দ্রপুরস্কার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ভ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গল্পগ্রন্থ: ‘মেঘমল্লার’, ‘মৌরীফুল’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উপন্যাস: ‘চাঁদের পাহাড়’, ‘মিসমিদের কবচ’, ‘হীরামানিক জ্বলে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2BBF97E7-BA52-4957-9017-830021A6060C}"/>
              </a:ext>
            </a:extLst>
          </p:cNvPr>
          <p:cNvSpPr/>
          <p:nvPr/>
        </p:nvSpPr>
        <p:spPr>
          <a:xfrm>
            <a:off x="7753498" y="1019175"/>
            <a:ext cx="3866416" cy="263842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b="1" u="sng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en-US" sz="4000" b="1" u="sng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১৯৫০ সালের ১ নভেম্বর ব্যারাকপুরের ঘাটশিলায় তাঁর মৃত্যু </a:t>
            </a:r>
            <a:r>
              <a:rPr lang="as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9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CCE3F1-B2F6-463F-BCCD-FAAF1CA9F069}"/>
              </a:ext>
            </a:extLst>
          </p:cNvPr>
          <p:cNvGrpSpPr/>
          <p:nvPr/>
        </p:nvGrpSpPr>
        <p:grpSpPr>
          <a:xfrm>
            <a:off x="309715" y="294969"/>
            <a:ext cx="11602067" cy="6541470"/>
            <a:chOff x="309715" y="294969"/>
            <a:chExt cx="11602067" cy="6541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55A19-B7F6-4FB3-B157-570B69D8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715" y="6400801"/>
              <a:ext cx="11602067" cy="4356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955052-009A-423B-8648-688E28009764}"/>
                </a:ext>
              </a:extLst>
            </p:cNvPr>
            <p:cNvSpPr/>
            <p:nvPr/>
          </p:nvSpPr>
          <p:spPr>
            <a:xfrm>
              <a:off x="412956" y="294969"/>
              <a:ext cx="11439834" cy="60468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E2D8A9-AB04-46C9-9A33-6369F2C5B2C7}"/>
              </a:ext>
            </a:extLst>
          </p:cNvPr>
          <p:cNvGrpSpPr/>
          <p:nvPr/>
        </p:nvGrpSpPr>
        <p:grpSpPr>
          <a:xfrm>
            <a:off x="4093697" y="726129"/>
            <a:ext cx="4642339" cy="815926"/>
            <a:chOff x="4262510" y="726129"/>
            <a:chExt cx="4642339" cy="81592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F4B02D1-215C-4243-BBFB-73B109015257}"/>
                </a:ext>
              </a:extLst>
            </p:cNvPr>
            <p:cNvSpPr/>
            <p:nvPr/>
          </p:nvSpPr>
          <p:spPr>
            <a:xfrm>
              <a:off x="4262510" y="726129"/>
              <a:ext cx="4642339" cy="815926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017288-B36A-49A6-B214-9A1446879250}"/>
                </a:ext>
              </a:extLst>
            </p:cNvPr>
            <p:cNvSpPr txBox="1"/>
            <p:nvPr/>
          </p:nvSpPr>
          <p:spPr>
            <a:xfrm>
              <a:off x="5198011" y="870091"/>
              <a:ext cx="2771335" cy="48280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as-IN" sz="4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C008D3B-1D50-4F6F-A955-92E56AE3492A}"/>
              </a:ext>
            </a:extLst>
          </p:cNvPr>
          <p:cNvSpPr txBox="1"/>
          <p:nvPr/>
        </p:nvSpPr>
        <p:spPr>
          <a:xfrm>
            <a:off x="1153552" y="2266884"/>
            <a:ext cx="9648772" cy="20621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কোন জেলায়?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কত সালে এবং কোথায় মারা যান?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কোন উপন্যাসের জন্য রবীন্দ্র পুরস্কার লাভ করেন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7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368</Words>
  <Application>Microsoft Office PowerPoint</Application>
  <PresentationFormat>Widescreen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gmlhs</dc:creator>
  <cp:lastModifiedBy>gmlhs</cp:lastModifiedBy>
  <cp:revision>78</cp:revision>
  <dcterms:created xsi:type="dcterms:W3CDTF">2019-11-03T09:50:05Z</dcterms:created>
  <dcterms:modified xsi:type="dcterms:W3CDTF">2019-11-04T04:26:28Z</dcterms:modified>
</cp:coreProperties>
</file>