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58" r:id="rId3"/>
    <p:sldId id="259" r:id="rId4"/>
    <p:sldId id="260" r:id="rId5"/>
    <p:sldId id="262" r:id="rId6"/>
    <p:sldId id="256" r:id="rId7"/>
    <p:sldId id="264" r:id="rId8"/>
    <p:sldId id="257" r:id="rId9"/>
    <p:sldId id="261"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B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821" autoAdjust="0"/>
    <p:restoredTop sz="94660"/>
  </p:normalViewPr>
  <p:slideViewPr>
    <p:cSldViewPr>
      <p:cViewPr>
        <p:scale>
          <a:sx n="82" d="100"/>
          <a:sy n="82" d="100"/>
        </p:scale>
        <p:origin x="-78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542E6-5D3F-4A18-8C3B-D65A037C1E97}" type="datetimeFigureOut">
              <a:rPr lang="en-US" smtClean="0"/>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ADFDF-1ECF-42FB-899B-B74F90B993B3}" type="slidenum">
              <a:rPr lang="en-US" smtClean="0"/>
              <a:t>‹#›</a:t>
            </a:fld>
            <a:endParaRPr lang="en-US"/>
          </a:p>
        </p:txBody>
      </p:sp>
    </p:spTree>
    <p:extLst>
      <p:ext uri="{BB962C8B-B14F-4D97-AF65-F5344CB8AC3E}">
        <p14:creationId xmlns:p14="http://schemas.microsoft.com/office/powerpoint/2010/main" val="317603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ADFDF-1ECF-42FB-899B-B74F90B993B3}" type="slidenum">
              <a:rPr lang="en-US" smtClean="0"/>
              <a:t>13</a:t>
            </a:fld>
            <a:endParaRPr lang="en-US"/>
          </a:p>
        </p:txBody>
      </p:sp>
    </p:spTree>
    <p:extLst>
      <p:ext uri="{BB962C8B-B14F-4D97-AF65-F5344CB8AC3E}">
        <p14:creationId xmlns:p14="http://schemas.microsoft.com/office/powerpoint/2010/main" val="413394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Tree>
    <p:extLst>
      <p:ext uri="{BB962C8B-B14F-4D97-AF65-F5344CB8AC3E}">
        <p14:creationId xmlns:p14="http://schemas.microsoft.com/office/powerpoint/2010/main" val="3606840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defined Process 2"/>
          <p:cNvSpPr/>
          <p:nvPr/>
        </p:nvSpPr>
        <p:spPr>
          <a:xfrm>
            <a:off x="178925" y="685800"/>
            <a:ext cx="8610600" cy="5823032"/>
          </a:xfrm>
          <a:prstGeom prst="flowChartPredefinedProcess">
            <a:avLst/>
          </a:prstGeom>
          <a:solidFill>
            <a:schemeClr val="accent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chemeClr val="accent5"/>
                </a:solidFill>
              </a:rPr>
              <a:t>اكتب صحيح او خطا مع تصيح الخطا</a:t>
            </a:r>
            <a:r>
              <a:rPr lang="ar-SA" sz="2400" b="1" dirty="0" smtClean="0">
                <a:solidFill>
                  <a:schemeClr val="accent5"/>
                </a:solidFill>
              </a:rPr>
              <a:t>.</a:t>
            </a:r>
          </a:p>
          <a:p>
            <a:pPr algn="ctr"/>
            <a:endParaRPr lang="ar-SA" sz="2400" b="1" dirty="0" smtClean="0">
              <a:solidFill>
                <a:schemeClr val="accent5"/>
              </a:solidFill>
            </a:endParaRPr>
          </a:p>
          <a:p>
            <a:pPr algn="ctr"/>
            <a:r>
              <a:rPr lang="ar-SA" sz="3600" dirty="0" smtClean="0">
                <a:solidFill>
                  <a:schemeClr val="tx2">
                    <a:lumMod val="75000"/>
                  </a:schemeClr>
                </a:solidFill>
              </a:rPr>
              <a:t>الف*ظهر فئ الفرس عيب منعه من الا</a:t>
            </a:r>
            <a:r>
              <a:rPr lang="ar-SA" sz="2400" dirty="0" smtClean="0">
                <a:solidFill>
                  <a:schemeClr val="tx2">
                    <a:lumMod val="75000"/>
                  </a:schemeClr>
                </a:solidFill>
              </a:rPr>
              <a:t>ك</a:t>
            </a:r>
            <a:r>
              <a:rPr lang="ar-SA" sz="3200" dirty="0" smtClean="0">
                <a:solidFill>
                  <a:schemeClr val="tx2">
                    <a:lumMod val="75000"/>
                  </a:schemeClr>
                </a:solidFill>
              </a:rPr>
              <a:t>ل</a:t>
            </a:r>
            <a:r>
              <a:rPr lang="ar-SA" sz="3200" dirty="0" smtClean="0"/>
              <a:t>.</a:t>
            </a:r>
            <a:endParaRPr lang="ar-SA" sz="3200" dirty="0" smtClean="0">
              <a:solidFill>
                <a:schemeClr val="tx2">
                  <a:lumMod val="75000"/>
                </a:schemeClr>
              </a:solidFill>
            </a:endParaRPr>
          </a:p>
          <a:p>
            <a:pPr algn="ctr"/>
            <a:endParaRPr lang="ar-SA" sz="3200" dirty="0" smtClean="0">
              <a:solidFill>
                <a:schemeClr val="tx2">
                  <a:lumMod val="75000"/>
                </a:schemeClr>
              </a:solidFill>
            </a:endParaRPr>
          </a:p>
          <a:p>
            <a:pPr algn="ctr"/>
            <a:r>
              <a:rPr lang="ar-SA" sz="3200" dirty="0" smtClean="0">
                <a:solidFill>
                  <a:schemeClr val="tx2">
                    <a:lumMod val="75000"/>
                  </a:schemeClr>
                </a:solidFill>
              </a:rPr>
              <a:t>ب*ما </a:t>
            </a:r>
            <a:r>
              <a:rPr lang="ar-SA" sz="3200" dirty="0" smtClean="0">
                <a:solidFill>
                  <a:schemeClr val="tx2">
                    <a:lumMod val="75000"/>
                  </a:schemeClr>
                </a:solidFill>
              </a:rPr>
              <a:t>عاد عمر عندما ظهر فئ الفرس عيب.</a:t>
            </a:r>
          </a:p>
          <a:p>
            <a:pPr algn="ctr"/>
            <a:endParaRPr lang="ar-SA" sz="3200" dirty="0" smtClean="0">
              <a:solidFill>
                <a:schemeClr val="tx2">
                  <a:lumMod val="75000"/>
                </a:schemeClr>
              </a:solidFill>
            </a:endParaRPr>
          </a:p>
          <a:p>
            <a:pPr algn="ctr"/>
            <a:r>
              <a:rPr lang="ar-SA" sz="3200" dirty="0" smtClean="0">
                <a:solidFill>
                  <a:schemeClr val="tx2">
                    <a:lumMod val="75000"/>
                  </a:schemeClr>
                </a:solidFill>
              </a:rPr>
              <a:t>ج*رضئ </a:t>
            </a:r>
            <a:r>
              <a:rPr lang="ar-SA" sz="3200" dirty="0" smtClean="0">
                <a:solidFill>
                  <a:schemeClr val="tx2">
                    <a:lumMod val="75000"/>
                  </a:schemeClr>
                </a:solidFill>
              </a:rPr>
              <a:t>عمر بشريح </a:t>
            </a:r>
            <a:r>
              <a:rPr lang="ar-SA" sz="3200" dirty="0" smtClean="0">
                <a:solidFill>
                  <a:schemeClr val="tx2">
                    <a:lumMod val="75000"/>
                  </a:schemeClr>
                </a:solidFill>
              </a:rPr>
              <a:t>قاضيا</a:t>
            </a:r>
          </a:p>
          <a:p>
            <a:pPr algn="ctr"/>
            <a:r>
              <a:rPr lang="ar-SA" sz="3200" dirty="0" smtClean="0">
                <a:solidFill>
                  <a:schemeClr val="tx2">
                    <a:lumMod val="75000"/>
                  </a:schemeClr>
                </a:solidFill>
              </a:rPr>
              <a:t>                </a:t>
            </a:r>
            <a:endParaRPr lang="ar-SA" sz="3200" dirty="0" smtClean="0">
              <a:solidFill>
                <a:schemeClr val="tx2">
                  <a:lumMod val="75000"/>
                </a:schemeClr>
              </a:solidFill>
            </a:endParaRPr>
          </a:p>
          <a:p>
            <a:pPr algn="ctr"/>
            <a:r>
              <a:rPr lang="ar-SA" sz="3200" dirty="0" smtClean="0">
                <a:solidFill>
                  <a:schemeClr val="tx2">
                    <a:lumMod val="75000"/>
                  </a:schemeClr>
                </a:solidFill>
              </a:rPr>
              <a:t>د*اذا اشترئ الانسان شيا صحيحا لا يجوز </a:t>
            </a:r>
            <a:r>
              <a:rPr lang="ar-SA" sz="3200" dirty="0" smtClean="0">
                <a:solidFill>
                  <a:schemeClr val="tx2">
                    <a:lumMod val="75000"/>
                  </a:schemeClr>
                </a:solidFill>
              </a:rPr>
              <a:t>له</a:t>
            </a:r>
          </a:p>
          <a:p>
            <a:pPr algn="ctr"/>
            <a:endParaRPr lang="ar-SA" sz="3200" dirty="0" smtClean="0">
              <a:solidFill>
                <a:schemeClr val="tx2">
                  <a:lumMod val="75000"/>
                </a:schemeClr>
              </a:solidFill>
            </a:endParaRPr>
          </a:p>
          <a:p>
            <a:pPr algn="ctr"/>
            <a:r>
              <a:rPr lang="ar-SA" sz="3200" dirty="0" smtClean="0">
                <a:solidFill>
                  <a:schemeClr val="tx2">
                    <a:lumMod val="75000"/>
                  </a:schemeClr>
                </a:solidFill>
              </a:rPr>
              <a:t>ان يعيده صاحبه</a:t>
            </a:r>
            <a:endParaRPr lang="en-US" sz="3200" dirty="0">
              <a:solidFill>
                <a:schemeClr val="tx2">
                  <a:lumMod val="75000"/>
                </a:schemeClr>
              </a:solidFill>
            </a:endParaRPr>
          </a:p>
        </p:txBody>
      </p:sp>
    </p:spTree>
    <p:extLst>
      <p:ext uri="{BB962C8B-B14F-4D97-AF65-F5344CB8AC3E}">
        <p14:creationId xmlns:p14="http://schemas.microsoft.com/office/powerpoint/2010/main" val="144319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75230" y="1143001"/>
            <a:ext cx="6325565" cy="824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rgbClr val="002060"/>
                </a:solidFill>
              </a:rPr>
              <a:t>املاء الفراغات فئ الجملة الاتية بالكلمة مناسبة</a:t>
            </a:r>
            <a:endParaRPr lang="en-US" sz="2800" b="1" dirty="0">
              <a:solidFill>
                <a:srgbClr val="002060"/>
              </a:solidFill>
            </a:endParaRPr>
          </a:p>
        </p:txBody>
      </p:sp>
      <p:sp>
        <p:nvSpPr>
          <p:cNvPr id="3" name="Flowchart: Decision 2"/>
          <p:cNvSpPr/>
          <p:nvPr/>
        </p:nvSpPr>
        <p:spPr>
          <a:xfrm>
            <a:off x="59802" y="76200"/>
            <a:ext cx="5715000" cy="1066800"/>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sz="2800" b="1" dirty="0" smtClean="0"/>
              <a:t>عمل الجود</a:t>
            </a:r>
            <a:endParaRPr lang="en-US" sz="2800" b="1" dirty="0"/>
          </a:p>
        </p:txBody>
      </p:sp>
      <p:sp>
        <p:nvSpPr>
          <p:cNvPr id="8" name="Flowchart: Internal Storage 7"/>
          <p:cNvSpPr/>
          <p:nvPr/>
        </p:nvSpPr>
        <p:spPr>
          <a:xfrm>
            <a:off x="75235" y="1967697"/>
            <a:ext cx="6325565" cy="4595149"/>
          </a:xfrm>
          <a:prstGeom prst="flowChartInternalStorage">
            <a:avLst/>
          </a:prstGeom>
          <a:ln>
            <a:solidFill>
              <a:schemeClr val="accent2">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ar-SA" sz="2400" dirty="0" smtClean="0">
                <a:solidFill>
                  <a:srgbClr val="FFC000"/>
                </a:solidFill>
              </a:rPr>
              <a:t>1*اشترئ عمر بن الخطاب رض------من </a:t>
            </a:r>
            <a:r>
              <a:rPr lang="ar-SA" sz="2400" dirty="0" smtClean="0">
                <a:solidFill>
                  <a:srgbClr val="FFC000"/>
                </a:solidFill>
              </a:rPr>
              <a:t>اعرابئ</a:t>
            </a:r>
          </a:p>
          <a:p>
            <a:pPr algn="ctr"/>
            <a:r>
              <a:rPr lang="ar-SA" sz="2400" dirty="0" smtClean="0">
                <a:solidFill>
                  <a:srgbClr val="FFC000"/>
                </a:solidFill>
              </a:rPr>
              <a:t>.</a:t>
            </a:r>
            <a:endParaRPr lang="ar-SA" sz="2400" dirty="0" smtClean="0">
              <a:solidFill>
                <a:srgbClr val="FFC000"/>
              </a:solidFill>
            </a:endParaRPr>
          </a:p>
          <a:p>
            <a:pPr algn="ctr"/>
            <a:r>
              <a:rPr lang="ar-SA" sz="2400" dirty="0" smtClean="0">
                <a:solidFill>
                  <a:srgbClr val="FFC000"/>
                </a:solidFill>
              </a:rPr>
              <a:t>2*ظهر فئ --------معنه من الجرئ</a:t>
            </a:r>
            <a:r>
              <a:rPr lang="ar-SA" sz="2400" dirty="0" smtClean="0">
                <a:solidFill>
                  <a:srgbClr val="FFC000"/>
                </a:solidFill>
              </a:rPr>
              <a:t>.</a:t>
            </a:r>
          </a:p>
          <a:p>
            <a:pPr algn="ctr"/>
            <a:r>
              <a:rPr lang="ar-SA" sz="2400" dirty="0" smtClean="0">
                <a:solidFill>
                  <a:srgbClr val="FFC000"/>
                </a:solidFill>
              </a:rPr>
              <a:t>               </a:t>
            </a:r>
            <a:endParaRPr lang="ar-SA" sz="2400" dirty="0" smtClean="0">
              <a:solidFill>
                <a:srgbClr val="FFC000"/>
              </a:solidFill>
            </a:endParaRPr>
          </a:p>
          <a:p>
            <a:pPr algn="ctr"/>
            <a:r>
              <a:rPr lang="ar-SA" sz="2400" dirty="0" smtClean="0">
                <a:solidFill>
                  <a:srgbClr val="FFC000"/>
                </a:solidFill>
              </a:rPr>
              <a:t>3*قال الاعرابئ  لا-----يا امير </a:t>
            </a:r>
            <a:r>
              <a:rPr lang="ar-SA" sz="2400" dirty="0" smtClean="0">
                <a:solidFill>
                  <a:srgbClr val="FFC000"/>
                </a:solidFill>
              </a:rPr>
              <a:t>المومنين</a:t>
            </a:r>
          </a:p>
          <a:p>
            <a:pPr algn="ctr"/>
            <a:r>
              <a:rPr lang="ar-SA" sz="2400" dirty="0" smtClean="0">
                <a:solidFill>
                  <a:srgbClr val="FFC000"/>
                </a:solidFill>
              </a:rPr>
              <a:t> </a:t>
            </a:r>
            <a:r>
              <a:rPr lang="ar-SA" sz="2400" dirty="0" smtClean="0">
                <a:solidFill>
                  <a:srgbClr val="FFC000"/>
                </a:solidFill>
              </a:rPr>
              <a:t>.         </a:t>
            </a:r>
          </a:p>
          <a:p>
            <a:pPr algn="ctr"/>
            <a:r>
              <a:rPr lang="ar-SA" sz="2400" dirty="0" smtClean="0">
                <a:solidFill>
                  <a:srgbClr val="FFC000"/>
                </a:solidFill>
              </a:rPr>
              <a:t>4*قال الرجل يحكم بيننا ----حارث الكندئ  </a:t>
            </a:r>
            <a:r>
              <a:rPr lang="ar-SA" sz="2400" dirty="0" smtClean="0">
                <a:solidFill>
                  <a:srgbClr val="FFC000"/>
                </a:solidFill>
              </a:rPr>
              <a:t>.</a:t>
            </a:r>
          </a:p>
          <a:p>
            <a:pPr algn="ctr"/>
            <a:r>
              <a:rPr lang="ar-SA" sz="2400" dirty="0" smtClean="0">
                <a:solidFill>
                  <a:srgbClr val="FFC000"/>
                </a:solidFill>
              </a:rPr>
              <a:t>      </a:t>
            </a:r>
            <a:endParaRPr lang="ar-SA" sz="2400" dirty="0" smtClean="0">
              <a:solidFill>
                <a:srgbClr val="FFC000"/>
              </a:solidFill>
            </a:endParaRPr>
          </a:p>
          <a:p>
            <a:pPr algn="ctr"/>
            <a:r>
              <a:rPr lang="ar-SA" sz="2400" dirty="0" smtClean="0">
                <a:solidFill>
                  <a:srgbClr val="FFC000"/>
                </a:solidFill>
              </a:rPr>
              <a:t>5*قال عمر اجعل بينئ وبينك--------  .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219200"/>
            <a:ext cx="2743200" cy="5343646"/>
          </a:xfrm>
          <a:prstGeom prst="rect">
            <a:avLst/>
          </a:prstGeom>
        </p:spPr>
      </p:pic>
    </p:spTree>
    <p:extLst>
      <p:ext uri="{BB962C8B-B14F-4D97-AF65-F5344CB8AC3E}">
        <p14:creationId xmlns:p14="http://schemas.microsoft.com/office/powerpoint/2010/main" val="12582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9"/>
                                        </p:tgtEl>
                                        <p:attrNameLst>
                                          <p:attrName>ppt_w</p:attrName>
                                        </p:attrNameLst>
                                      </p:cBhvr>
                                      <p:tavLst>
                                        <p:tav tm="0">
                                          <p:val>
                                            <p:strVal val="ppt_w"/>
                                          </p:val>
                                        </p:tav>
                                        <p:tav tm="100000">
                                          <p:val>
                                            <p:fltVal val="0"/>
                                          </p:val>
                                        </p:tav>
                                      </p:tavLst>
                                    </p:anim>
                                    <p:anim calcmode="lin" valueType="num">
                                      <p:cBhvr>
                                        <p:cTn id="26" dur="500"/>
                                        <p:tgtEl>
                                          <p:spTgt spid="9"/>
                                        </p:tgtEl>
                                        <p:attrNameLst>
                                          <p:attrName>ppt_h</p:attrName>
                                        </p:attrNameLst>
                                      </p:cBhvr>
                                      <p:tavLst>
                                        <p:tav tm="0">
                                          <p:val>
                                            <p:strVal val="ppt_h"/>
                                          </p:val>
                                        </p:tav>
                                        <p:tav tm="100000">
                                          <p:val>
                                            <p:fltVal val="0"/>
                                          </p:val>
                                        </p:tav>
                                      </p:tavLst>
                                    </p:anim>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143000" y="-167833"/>
            <a:ext cx="3962400" cy="1219200"/>
          </a:xfrm>
          <a:prstGeom prst="flowChartTerminator">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t>العمل الفرد</a:t>
            </a:r>
            <a:endParaRPr lang="en-US" sz="2800" b="1" dirty="0"/>
          </a:p>
        </p:txBody>
      </p:sp>
      <p:sp>
        <p:nvSpPr>
          <p:cNvPr id="3" name="Rectangle 2"/>
          <p:cNvSpPr/>
          <p:nvPr/>
        </p:nvSpPr>
        <p:spPr>
          <a:xfrm>
            <a:off x="152400" y="1143000"/>
            <a:ext cx="4513162"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rPr>
              <a:t>اذكر جمع من المفرد</a:t>
            </a:r>
            <a:endParaRPr lang="en-US" sz="28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3078490"/>
              </p:ext>
            </p:extLst>
          </p:nvPr>
        </p:nvGraphicFramePr>
        <p:xfrm>
          <a:off x="-2" y="1981204"/>
          <a:ext cx="4800602" cy="5019213"/>
        </p:xfrm>
        <a:graphic>
          <a:graphicData uri="http://schemas.openxmlformats.org/drawingml/2006/table">
            <a:tbl>
              <a:tblPr firstRow="1" bandRow="1">
                <a:tableStyleId>{5C22544A-7EE6-4342-B048-85BDC9FD1C3A}</a:tableStyleId>
              </a:tblPr>
              <a:tblGrid>
                <a:gridCol w="2430573"/>
                <a:gridCol w="2370029"/>
              </a:tblGrid>
              <a:tr h="539034">
                <a:tc>
                  <a:txBody>
                    <a:bodyPr/>
                    <a:lstStyle/>
                    <a:p>
                      <a:pPr algn="r"/>
                      <a:r>
                        <a:rPr lang="ar-SA" sz="2400" b="1" dirty="0" smtClean="0"/>
                        <a:t>الجمع</a:t>
                      </a:r>
                      <a:endParaRPr lang="en-US" sz="24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r"/>
                      <a:r>
                        <a:rPr lang="ar-SA" sz="2400" b="1" dirty="0" smtClean="0"/>
                        <a:t>المفرد</a:t>
                      </a:r>
                      <a:endParaRPr lang="en-US" sz="2400" b="1" dirty="0"/>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2"/>
                    </a:solidFill>
                  </a:tcPr>
                </a:tc>
              </a:tr>
              <a:tr h="539034">
                <a:tc>
                  <a:txBody>
                    <a:bodyPr/>
                    <a:lstStyle/>
                    <a:p>
                      <a:pPr algn="r"/>
                      <a:r>
                        <a:rPr lang="ar-SA" sz="2400" b="1" dirty="0" smtClean="0"/>
                        <a:t>امراء</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r"/>
                      <a:r>
                        <a:rPr lang="ar-SA" sz="2400" b="1" dirty="0" smtClean="0"/>
                        <a:t>امير</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539034">
                <a:tc>
                  <a:txBody>
                    <a:bodyPr/>
                    <a:lstStyle/>
                    <a:p>
                      <a:pPr algn="r"/>
                      <a:r>
                        <a:rPr lang="ar-SA" sz="2400" b="1" dirty="0" smtClean="0"/>
                        <a:t>افراس</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r"/>
                      <a:r>
                        <a:rPr lang="ar-SA" sz="2400" b="1" dirty="0" smtClean="0"/>
                        <a:t>فرس</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539034">
                <a:tc>
                  <a:txBody>
                    <a:bodyPr/>
                    <a:lstStyle/>
                    <a:p>
                      <a:pPr algn="r"/>
                      <a:r>
                        <a:rPr lang="ar-SA" sz="2400" b="1" dirty="0" smtClean="0"/>
                        <a:t>عيوب</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r"/>
                      <a:r>
                        <a:rPr lang="ar-SA" sz="2400" b="1" dirty="0" smtClean="0"/>
                        <a:t>عيب</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539034">
                <a:tc>
                  <a:txBody>
                    <a:bodyPr/>
                    <a:lstStyle/>
                    <a:p>
                      <a:pPr algn="r"/>
                      <a:r>
                        <a:rPr lang="ar-SA" sz="2400" b="1" dirty="0" smtClean="0"/>
                        <a:t>اعراب</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r"/>
                      <a:r>
                        <a:rPr lang="ar-SA" sz="2400" b="1" dirty="0" smtClean="0"/>
                        <a:t>اعرابئ</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539034">
                <a:tc>
                  <a:txBody>
                    <a:bodyPr/>
                    <a:lstStyle/>
                    <a:p>
                      <a:pPr algn="r"/>
                      <a:r>
                        <a:rPr lang="ar-SA" sz="2400" b="1" dirty="0" smtClean="0"/>
                        <a:t>حكمة</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r"/>
                      <a:r>
                        <a:rPr lang="ar-SA" sz="2400" b="1" dirty="0" smtClean="0"/>
                        <a:t>حكم</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539034">
                <a:tc>
                  <a:txBody>
                    <a:bodyPr/>
                    <a:lstStyle/>
                    <a:p>
                      <a:pPr algn="r"/>
                      <a:r>
                        <a:rPr lang="ar-SA" sz="2400" b="1" dirty="0" smtClean="0"/>
                        <a:t>المومنون</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r"/>
                      <a:r>
                        <a:rPr lang="ar-SA" sz="2400" b="1" dirty="0" smtClean="0"/>
                        <a:t>المومن</a:t>
                      </a:r>
                      <a:endParaRPr lang="en-US" sz="2400" b="1"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539034">
                <a:tc>
                  <a:txBody>
                    <a:bodyPr/>
                    <a:lstStyle/>
                    <a:p>
                      <a:pPr algn="r"/>
                      <a:r>
                        <a:rPr lang="ar-SA" sz="2400" b="1" dirty="0" smtClean="0"/>
                        <a:t>قالوا</a:t>
                      </a:r>
                      <a:endParaRPr lang="en-US" sz="2400" b="1" dirty="0"/>
                    </a:p>
                  </a:txBody>
                  <a:tcPr>
                    <a:lnT w="3175" cap="flat" cmpd="sng" algn="ctr">
                      <a:solidFill>
                        <a:schemeClr val="tx1"/>
                      </a:solidFill>
                      <a:prstDash val="solid"/>
                      <a:round/>
                      <a:headEnd type="none" w="med" len="med"/>
                      <a:tailEnd type="none" w="med" len="med"/>
                    </a:lnT>
                    <a:solidFill>
                      <a:schemeClr val="accent2"/>
                    </a:solidFill>
                  </a:tcPr>
                </a:tc>
                <a:tc>
                  <a:txBody>
                    <a:bodyPr/>
                    <a:lstStyle/>
                    <a:p>
                      <a:pPr algn="r"/>
                      <a:r>
                        <a:rPr lang="ar-SA" sz="2400" b="1" dirty="0" smtClean="0"/>
                        <a:t>قال</a:t>
                      </a:r>
                      <a:endParaRPr lang="en-US" sz="2400" b="1" dirty="0"/>
                    </a:p>
                  </a:txBody>
                  <a:tcPr>
                    <a:lnT w="3175" cap="flat" cmpd="sng" algn="ctr">
                      <a:solidFill>
                        <a:schemeClr val="tx1"/>
                      </a:solidFill>
                      <a:prstDash val="solid"/>
                      <a:round/>
                      <a:headEnd type="none" w="med" len="med"/>
                      <a:tailEnd type="none" w="med" len="med"/>
                    </a:lnT>
                    <a:solidFill>
                      <a:schemeClr val="accent2"/>
                    </a:solidFill>
                  </a:tcPr>
                </a:tc>
              </a:tr>
              <a:tr h="706941">
                <a:tc>
                  <a:txBody>
                    <a:bodyPr/>
                    <a:lstStyle/>
                    <a:p>
                      <a:pPr algn="r"/>
                      <a:r>
                        <a:rPr lang="ar-SA" sz="2400" b="1" dirty="0" smtClean="0"/>
                        <a:t>اجعلوا</a:t>
                      </a:r>
                      <a:endParaRPr lang="en-US" sz="2400" b="1" dirty="0"/>
                    </a:p>
                  </a:txBody>
                  <a:tcPr>
                    <a:solidFill>
                      <a:schemeClr val="accent2"/>
                    </a:solidFill>
                  </a:tcPr>
                </a:tc>
                <a:tc>
                  <a:txBody>
                    <a:bodyPr/>
                    <a:lstStyle/>
                    <a:p>
                      <a:pPr algn="r"/>
                      <a:r>
                        <a:rPr lang="ar-SA" sz="2400" b="1" dirty="0" smtClean="0"/>
                        <a:t>اجعل</a:t>
                      </a:r>
                      <a:endParaRPr lang="en-US" sz="2400" b="1" dirty="0"/>
                    </a:p>
                  </a:txBody>
                  <a:tcPr>
                    <a:solidFill>
                      <a:schemeClr val="accent2"/>
                    </a:solidFill>
                  </a:tcPr>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19200"/>
            <a:ext cx="4114800" cy="5638799"/>
          </a:xfrm>
          <a:prstGeom prst="rect">
            <a:avLst/>
          </a:prstGeom>
        </p:spPr>
      </p:pic>
    </p:spTree>
    <p:extLst>
      <p:ext uri="{BB962C8B-B14F-4D97-AF65-F5344CB8AC3E}">
        <p14:creationId xmlns:p14="http://schemas.microsoft.com/office/powerpoint/2010/main" val="14417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533398" y="1066800"/>
            <a:ext cx="8321233" cy="6178235"/>
          </a:xfrm>
          <a:prstGeom prst="round2SameRect">
            <a:avLst/>
          </a:prstGeom>
          <a:solidFill>
            <a:schemeClr val="accent5">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a:t>
            </a:r>
          </a:p>
          <a:p>
            <a:pPr algn="ctr"/>
            <a:r>
              <a:rPr lang="ar-SA" sz="3600" dirty="0" smtClean="0">
                <a:solidFill>
                  <a:schemeClr val="tx1"/>
                </a:solidFill>
              </a:rPr>
              <a:t>الجواب :افعال </a:t>
            </a:r>
            <a:r>
              <a:rPr lang="ar-SA" sz="3600" dirty="0">
                <a:solidFill>
                  <a:schemeClr val="tx1"/>
                </a:solidFill>
              </a:rPr>
              <a:t>الماضئ من </a:t>
            </a:r>
            <a:r>
              <a:rPr lang="ar-SA" sz="3600" dirty="0" smtClean="0">
                <a:solidFill>
                  <a:schemeClr val="tx1"/>
                </a:solidFill>
              </a:rPr>
              <a:t>النص</a:t>
            </a:r>
            <a:r>
              <a:rPr lang="ar-SA" sz="3600" dirty="0">
                <a:solidFill>
                  <a:schemeClr val="tx1"/>
                </a:solidFill>
              </a:rPr>
              <a:t> </a:t>
            </a:r>
            <a:r>
              <a:rPr lang="ar-SA" sz="3600" dirty="0" smtClean="0">
                <a:solidFill>
                  <a:schemeClr val="tx1"/>
                </a:solidFill>
              </a:rPr>
              <a:t>فئ التالئ</a:t>
            </a:r>
          </a:p>
          <a:p>
            <a:pPr algn="ctr"/>
            <a:endParaRPr lang="ar-SA" sz="2800" dirty="0" smtClean="0">
              <a:solidFill>
                <a:schemeClr val="bg1">
                  <a:lumMod val="75000"/>
                </a:schemeClr>
              </a:solidFill>
            </a:endParaRPr>
          </a:p>
          <a:p>
            <a:pPr algn="ctr"/>
            <a:r>
              <a:rPr lang="ar-SA" sz="2800" dirty="0" smtClean="0">
                <a:solidFill>
                  <a:srgbClr val="FFFF00"/>
                </a:solidFill>
              </a:rPr>
              <a:t>اشترئ,رضئ,دفع,ركب,انطلق,ظهر,</a:t>
            </a:r>
          </a:p>
          <a:p>
            <a:pPr algn="ctr"/>
            <a:endParaRPr lang="ar-SA" sz="2800" dirty="0" smtClean="0">
              <a:solidFill>
                <a:schemeClr val="accent2">
                  <a:lumMod val="75000"/>
                </a:schemeClr>
              </a:solidFill>
            </a:endParaRPr>
          </a:p>
          <a:p>
            <a:pPr algn="ctr"/>
            <a:r>
              <a:rPr lang="ar-SA" sz="2800" dirty="0" smtClean="0">
                <a:solidFill>
                  <a:schemeClr val="accent2">
                    <a:lumMod val="75000"/>
                  </a:schemeClr>
                </a:solidFill>
              </a:rPr>
              <a:t>عاد,قال,قد بعت ,رضيت ,احتكم, سمع</a:t>
            </a:r>
          </a:p>
          <a:p>
            <a:pPr algn="ctr"/>
            <a:r>
              <a:rPr lang="ar-SA" sz="2800" dirty="0" smtClean="0">
                <a:solidFill>
                  <a:schemeClr val="accent2">
                    <a:lumMod val="75000"/>
                  </a:schemeClr>
                </a:solidFill>
              </a:rPr>
              <a:t>,</a:t>
            </a:r>
          </a:p>
          <a:p>
            <a:pPr algn="ctr"/>
            <a:r>
              <a:rPr lang="ar-SA" sz="3200" dirty="0" smtClean="0">
                <a:solidFill>
                  <a:schemeClr val="tx2">
                    <a:lumMod val="75000"/>
                  </a:schemeClr>
                </a:solidFill>
              </a:rPr>
              <a:t>التفت,اخذت,اجاب اشتريت,نظر</a:t>
            </a:r>
          </a:p>
          <a:p>
            <a:pPr algn="ctr"/>
            <a:r>
              <a:rPr lang="ar-SA" sz="3200" dirty="0" smtClean="0">
                <a:solidFill>
                  <a:schemeClr val="accent2">
                    <a:lumMod val="75000"/>
                  </a:schemeClr>
                </a:solidFill>
              </a:rPr>
              <a:t>,</a:t>
            </a:r>
          </a:p>
          <a:p>
            <a:pPr algn="ctr"/>
            <a:r>
              <a:rPr lang="ar-SA" sz="3200" dirty="0" smtClean="0">
                <a:solidFill>
                  <a:schemeClr val="accent2">
                    <a:lumMod val="75000"/>
                  </a:schemeClr>
                </a:solidFill>
              </a:rPr>
              <a:t>وليت,قد اثبت</a:t>
            </a:r>
            <a:endParaRPr lang="ar-SA" sz="3200" dirty="0">
              <a:solidFill>
                <a:schemeClr val="accent2">
                  <a:lumMod val="75000"/>
                </a:schemeClr>
              </a:solidFill>
            </a:endParaRPr>
          </a:p>
        </p:txBody>
      </p:sp>
      <p:sp>
        <p:nvSpPr>
          <p:cNvPr id="3" name="Rectangle 2"/>
          <p:cNvSpPr/>
          <p:nvPr/>
        </p:nvSpPr>
        <p:spPr>
          <a:xfrm>
            <a:off x="457200" y="228600"/>
            <a:ext cx="8153400" cy="923330"/>
          </a:xfrm>
          <a:prstGeom prst="rect">
            <a:avLst/>
          </a:prstGeom>
          <a:solidFill>
            <a:schemeClr val="accent3"/>
          </a:solidFill>
        </p:spPr>
        <p:txBody>
          <a:bodyPr wrap="square" lIns="91440" tIns="45720" rIns="91440" bIns="45720">
            <a:spAutoFit/>
          </a:bodyPr>
          <a:lstStyle/>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استخرج افعال الماضئ من النص</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415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4108919"/>
              </p:ext>
            </p:extLst>
          </p:nvPr>
        </p:nvGraphicFramePr>
        <p:xfrm>
          <a:off x="-2" y="1752599"/>
          <a:ext cx="5562602" cy="4670278"/>
        </p:xfrm>
        <a:graphic>
          <a:graphicData uri="http://schemas.openxmlformats.org/drawingml/2006/table">
            <a:tbl>
              <a:tblPr firstRow="1" bandRow="1">
                <a:tableStyleId>{5C22544A-7EE6-4342-B048-85BDC9FD1C3A}</a:tableStyleId>
              </a:tblPr>
              <a:tblGrid>
                <a:gridCol w="2922429"/>
                <a:gridCol w="2640173"/>
              </a:tblGrid>
              <a:tr h="486218">
                <a:tc>
                  <a:txBody>
                    <a:bodyPr/>
                    <a:lstStyle/>
                    <a:p>
                      <a:r>
                        <a:rPr lang="ar-SA" b="0" dirty="0" smtClean="0"/>
                        <a:t>الكلمة المتضادة</a:t>
                      </a:r>
                      <a:endParaRPr lang="en-US"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r>
                        <a:rPr lang="ar-SA" dirty="0" smtClean="0"/>
                        <a:t>الكلمة الذكورة</a:t>
                      </a:r>
                      <a:endParaRPr lang="en-US" dirty="0"/>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lumMod val="75000"/>
                      </a:schemeClr>
                    </a:solidFill>
                  </a:tcPr>
                </a:tc>
              </a:tr>
              <a:tr h="571313">
                <a:tc>
                  <a:txBody>
                    <a:bodyPr/>
                    <a:lstStyle/>
                    <a:p>
                      <a:r>
                        <a:rPr lang="ar-SA" dirty="0" smtClean="0"/>
                        <a:t>امسك</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r>
                        <a:rPr lang="ar-SA" dirty="0" smtClean="0"/>
                        <a:t>دفع</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r>
              <a:tr h="528764">
                <a:tc>
                  <a:txBody>
                    <a:bodyPr/>
                    <a:lstStyle/>
                    <a:p>
                      <a:r>
                        <a:rPr lang="ar-SA" dirty="0" smtClean="0"/>
                        <a:t>بطن</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r>
                        <a:rPr lang="ar-SA" dirty="0" smtClean="0"/>
                        <a:t>ظهر</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r>
              <a:tr h="464226">
                <a:tc>
                  <a:txBody>
                    <a:bodyPr/>
                    <a:lstStyle/>
                    <a:p>
                      <a:r>
                        <a:rPr lang="ar-SA" dirty="0" smtClean="0"/>
                        <a:t>سخطت</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r>
                        <a:rPr lang="ar-SA" dirty="0" smtClean="0"/>
                        <a:t>رضيت</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r>
              <a:tr h="464226">
                <a:tc>
                  <a:txBody>
                    <a:bodyPr/>
                    <a:lstStyle/>
                    <a:p>
                      <a:r>
                        <a:rPr lang="ar-SA" dirty="0" smtClean="0"/>
                        <a:t>كثير</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r>
                        <a:rPr lang="ar-SA" dirty="0" smtClean="0"/>
                        <a:t>قليل</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r>
              <a:tr h="464226">
                <a:tc>
                  <a:txBody>
                    <a:bodyPr/>
                    <a:lstStyle/>
                    <a:p>
                      <a:r>
                        <a:rPr lang="ar-SA" dirty="0" smtClean="0"/>
                        <a:t>وصف</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r>
                        <a:rPr lang="ar-SA" dirty="0" smtClean="0"/>
                        <a:t>عيب</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r>
              <a:tr h="464226">
                <a:tc>
                  <a:txBody>
                    <a:bodyPr/>
                    <a:lstStyle/>
                    <a:p>
                      <a:r>
                        <a:rPr lang="ar-SA" dirty="0" smtClean="0"/>
                        <a:t>اعجمئ</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r>
                        <a:rPr lang="ar-SA" dirty="0" smtClean="0"/>
                        <a:t>اعرابئ </a:t>
                      </a:r>
                      <a:endParaRPr lang="en-US"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r>
              <a:tr h="466042">
                <a:tc>
                  <a:txBody>
                    <a:bodyPr/>
                    <a:lstStyle/>
                    <a:p>
                      <a:r>
                        <a:rPr lang="ar-SA" dirty="0" smtClean="0"/>
                        <a:t>خطا</a:t>
                      </a:r>
                      <a:endParaRPr lang="en-US" dirty="0"/>
                    </a:p>
                  </a:txBody>
                  <a:tcPr>
                    <a:lnT w="3175" cap="flat" cmpd="sng" algn="ctr">
                      <a:solidFill>
                        <a:schemeClr val="tx1"/>
                      </a:solidFill>
                      <a:prstDash val="solid"/>
                      <a:round/>
                      <a:headEnd type="none" w="med" len="med"/>
                      <a:tailEnd type="none" w="med" len="med"/>
                    </a:lnT>
                    <a:solidFill>
                      <a:schemeClr val="bg1">
                        <a:lumMod val="75000"/>
                      </a:schemeClr>
                    </a:solidFill>
                  </a:tcPr>
                </a:tc>
                <a:tc>
                  <a:txBody>
                    <a:bodyPr/>
                    <a:lstStyle/>
                    <a:p>
                      <a:r>
                        <a:rPr lang="ar-SA" dirty="0" smtClean="0"/>
                        <a:t>صحيح</a:t>
                      </a:r>
                      <a:endParaRPr lang="en-US" dirty="0"/>
                    </a:p>
                  </a:txBody>
                  <a:tcPr>
                    <a:lnT w="3175" cap="flat" cmpd="sng" algn="ctr">
                      <a:solidFill>
                        <a:schemeClr val="tx1"/>
                      </a:solidFill>
                      <a:prstDash val="solid"/>
                      <a:round/>
                      <a:headEnd type="none" w="med" len="med"/>
                      <a:tailEnd type="none" w="med" len="med"/>
                    </a:lnT>
                    <a:solidFill>
                      <a:schemeClr val="bg1">
                        <a:lumMod val="75000"/>
                      </a:schemeClr>
                    </a:solidFill>
                  </a:tcPr>
                </a:tc>
              </a:tr>
              <a:tr h="761037">
                <a:tc>
                  <a:txBody>
                    <a:bodyPr/>
                    <a:lstStyle/>
                    <a:p>
                      <a:r>
                        <a:rPr lang="ar-SA" smtClean="0"/>
                        <a:t>الامرة</a:t>
                      </a:r>
                      <a:endParaRPr lang="en-US" dirty="0"/>
                    </a:p>
                  </a:txBody>
                  <a:tcPr>
                    <a:solidFill>
                      <a:schemeClr val="bg1">
                        <a:lumMod val="75000"/>
                      </a:schemeClr>
                    </a:solidFill>
                  </a:tcPr>
                </a:tc>
                <a:tc>
                  <a:txBody>
                    <a:bodyPr/>
                    <a:lstStyle/>
                    <a:p>
                      <a:r>
                        <a:rPr lang="ar-SA" dirty="0" smtClean="0"/>
                        <a:t>الرجل</a:t>
                      </a:r>
                      <a:endParaRPr lang="en-US" dirty="0"/>
                    </a:p>
                  </a:txBody>
                  <a:tcPr>
                    <a:solidFill>
                      <a:schemeClr val="bg1">
                        <a:lumMod val="75000"/>
                      </a:schemeClr>
                    </a:solidFill>
                  </a:tcPr>
                </a:tc>
              </a:tr>
            </a:tbl>
          </a:graphicData>
        </a:graphic>
      </p:graphicFrame>
      <p:sp>
        <p:nvSpPr>
          <p:cNvPr id="2" name="Rectangle 1"/>
          <p:cNvSpPr/>
          <p:nvPr/>
        </p:nvSpPr>
        <p:spPr>
          <a:xfrm>
            <a:off x="685800" y="228600"/>
            <a:ext cx="5943600" cy="1295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accent6"/>
                </a:solidFill>
              </a:rPr>
              <a:t>عمل البيت</a:t>
            </a:r>
            <a:endParaRPr lang="en-US" sz="3600" b="1" dirty="0">
              <a:solidFill>
                <a:schemeClr val="accent6"/>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20119"/>
            <a:ext cx="3581400" cy="4495800"/>
          </a:xfrm>
          <a:prstGeom prst="rect">
            <a:avLst/>
          </a:prstGeom>
          <a:ln>
            <a:solidFill>
              <a:srgbClr val="C00000"/>
            </a:solidFill>
          </a:ln>
        </p:spPr>
      </p:pic>
    </p:spTree>
    <p:extLst>
      <p:ext uri="{BB962C8B-B14F-4D97-AF65-F5344CB8AC3E}">
        <p14:creationId xmlns:p14="http://schemas.microsoft.com/office/powerpoint/2010/main" val="196052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1089467"/>
            <a:ext cx="41910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endParaRPr>
          </a:p>
        </p:txBody>
      </p:sp>
      <p:sp>
        <p:nvSpPr>
          <p:cNvPr id="3" name="Left Arrow 2"/>
          <p:cNvSpPr/>
          <p:nvPr/>
        </p:nvSpPr>
        <p:spPr>
          <a:xfrm rot="10800000" flipH="1" flipV="1">
            <a:off x="1719964" y="1898574"/>
            <a:ext cx="7040089" cy="1785721"/>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استخرج افعال المضارع من النص</a:t>
            </a:r>
            <a:endParaRPr lang="en-US" sz="3600" b="1" dirty="0"/>
          </a:p>
        </p:txBody>
      </p:sp>
      <p:sp>
        <p:nvSpPr>
          <p:cNvPr id="4" name="Left Arrow 3"/>
          <p:cNvSpPr/>
          <p:nvPr/>
        </p:nvSpPr>
        <p:spPr>
          <a:xfrm rot="10800000" flipH="1" flipV="1">
            <a:off x="1714865" y="3540677"/>
            <a:ext cx="7206197" cy="1584813"/>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استخرج اسم المشتق من النص</a:t>
            </a:r>
            <a:endParaRPr lang="en-US" sz="4000" b="1" dirty="0"/>
          </a:p>
        </p:txBody>
      </p:sp>
      <p:sp>
        <p:nvSpPr>
          <p:cNvPr id="5" name="Left Arrow 4"/>
          <p:cNvSpPr/>
          <p:nvPr/>
        </p:nvSpPr>
        <p:spPr>
          <a:xfrm rot="10800000" flipH="1" flipV="1">
            <a:off x="1723073" y="4936380"/>
            <a:ext cx="7119867" cy="158481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t>استخرج اسم الجامد من النص</a:t>
            </a:r>
            <a:endParaRPr lang="en-US" sz="4400" b="1" dirty="0"/>
          </a:p>
        </p:txBody>
      </p:sp>
      <p:sp>
        <p:nvSpPr>
          <p:cNvPr id="6" name="Rectangle 5"/>
          <p:cNvSpPr/>
          <p:nvPr/>
        </p:nvSpPr>
        <p:spPr>
          <a:xfrm>
            <a:off x="3956945" y="1083431"/>
            <a:ext cx="23731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الاختبار</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048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53" y="2667000"/>
            <a:ext cx="7086600" cy="3962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1981200" y="874854"/>
            <a:ext cx="4800600"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شكرا الئ اللقاء</a:t>
            </a:r>
          </a:p>
          <a:p>
            <a:pPr algn="ctr"/>
            <a:r>
              <a:rPr lang="ar-SA"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مع السلام</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3886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58" y="2133600"/>
            <a:ext cx="8839200" cy="4876800"/>
          </a:xfrm>
          <a:prstGeom prst="rect">
            <a:avLst/>
          </a:prstGeom>
        </p:spPr>
      </p:pic>
      <p:sp>
        <p:nvSpPr>
          <p:cNvPr id="3" name="Rectangle 2"/>
          <p:cNvSpPr/>
          <p:nvPr/>
        </p:nvSpPr>
        <p:spPr>
          <a:xfrm>
            <a:off x="308659" y="685801"/>
            <a:ext cx="9292542" cy="2215991"/>
          </a:xfrm>
          <a:prstGeom prst="rect">
            <a:avLst/>
          </a:prstGeom>
          <a:noFill/>
        </p:spPr>
        <p:txBody>
          <a:bodyPr wrap="square" lIns="91440" tIns="45720" rIns="91440" bIns="45720">
            <a:spAutoFit/>
          </a:bodyPr>
          <a:lstStyle/>
          <a:p>
            <a:pPr algn="ctr"/>
            <a:r>
              <a:rPr lang="ar-SA" sz="138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صباح الخير</a:t>
            </a:r>
            <a:endParaRPr lang="en-US" sz="13800" b="1" cap="all" spc="0"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7344237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 calcmode="lin" valueType="num">
                                      <p:cBhvr>
                                        <p:cTn id="15" dur="1000"/>
                                        <p:tgtEl>
                                          <p:spTgt spid="2"/>
                                        </p:tgtEl>
                                        <p:attrNameLst>
                                          <p:attrName>style.rotation</p:attrName>
                                        </p:attrNameLst>
                                      </p:cBhvr>
                                      <p:tavLst>
                                        <p:tav tm="0">
                                          <p:val>
                                            <p:fltVal val="0"/>
                                          </p:val>
                                        </p:tav>
                                        <p:tav tm="100000">
                                          <p:val>
                                            <p:fltVal val="90"/>
                                          </p:val>
                                        </p:tav>
                                      </p:tavLst>
                                    </p:anim>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457200" y="1066800"/>
            <a:ext cx="9137570" cy="5656500"/>
          </a:xfrm>
          <a:prstGeom prst="verticalScroll">
            <a:avLst/>
          </a:prstGeom>
          <a:blipFill>
            <a:blip r:embed="rId2"/>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002060"/>
                </a:solidFill>
              </a:rPr>
              <a:t>محمد:نؤر الزمان بؤردان</a:t>
            </a:r>
            <a:endParaRPr lang="ar-SA" sz="6000" b="1" dirty="0">
              <a:solidFill>
                <a:srgbClr val="002060"/>
              </a:solidFill>
            </a:endParaRPr>
          </a:p>
          <a:p>
            <a:pPr algn="ctr"/>
            <a:r>
              <a:rPr lang="ar-SA" sz="3200" b="1" dirty="0">
                <a:solidFill>
                  <a:srgbClr val="002060"/>
                </a:solidFill>
              </a:rPr>
              <a:t>محاضر اللغة العربية</a:t>
            </a:r>
            <a:endParaRPr lang="ar-SA" sz="3200" dirty="0">
              <a:solidFill>
                <a:schemeClr val="tx1">
                  <a:lumMod val="85000"/>
                  <a:lumOff val="15000"/>
                </a:schemeClr>
              </a:solidFill>
            </a:endParaRPr>
          </a:p>
          <a:p>
            <a:pPr algn="ctr"/>
            <a:r>
              <a:rPr lang="ar-SA" sz="3200" dirty="0">
                <a:solidFill>
                  <a:schemeClr val="accent6">
                    <a:lumMod val="75000"/>
                  </a:schemeClr>
                </a:solidFill>
              </a:rPr>
              <a:t>ديشبندئ حاطئشال فاضل المدرسة</a:t>
            </a:r>
          </a:p>
          <a:p>
            <a:pPr algn="ctr"/>
            <a:r>
              <a:rPr lang="ar-SA" sz="3200" dirty="0">
                <a:solidFill>
                  <a:srgbClr val="002060"/>
                </a:solidFill>
              </a:rPr>
              <a:t>ناباب غنز ديناز فؤر</a:t>
            </a:r>
          </a:p>
          <a:p>
            <a:pPr algn="ctr"/>
            <a:r>
              <a:rPr lang="ar-SA" sz="3200" dirty="0">
                <a:solidFill>
                  <a:schemeClr val="tx1">
                    <a:lumMod val="85000"/>
                    <a:lumOff val="15000"/>
                  </a:schemeClr>
                </a:solidFill>
              </a:rPr>
              <a:t>تليفؤن:01743720449</a:t>
            </a:r>
            <a:endParaRPr lang="en-US" sz="3200" dirty="0">
              <a:solidFill>
                <a:schemeClr val="tx1">
                  <a:lumMod val="85000"/>
                  <a:lumOff val="15000"/>
                </a:schemeClr>
              </a:solidFill>
            </a:endParaRPr>
          </a:p>
          <a:p>
            <a:pPr algn="ctr"/>
            <a:r>
              <a:rPr lang="en-US" sz="2000" dirty="0">
                <a:solidFill>
                  <a:srgbClr val="002060"/>
                </a:solidFill>
              </a:rPr>
              <a:t>mdnuruzzamanpradhan@gmail.com</a:t>
            </a:r>
            <a:endParaRPr lang="bn-IN" sz="2000" dirty="0">
              <a:solidFill>
                <a:srgbClr val="002060"/>
              </a:solidFill>
            </a:endParaRPr>
          </a:p>
          <a:p>
            <a:pPr algn="ct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89" y="1828800"/>
            <a:ext cx="2319687" cy="4894500"/>
          </a:xfrm>
          <a:prstGeom prst="rect">
            <a:avLst/>
          </a:prstGeom>
          <a:ln w="190500" cap="sq">
            <a:solidFill>
              <a:srgbClr val="C0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2982913" y="111997"/>
            <a:ext cx="364648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تعريف الاستاذ</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72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Internal Storage 1"/>
          <p:cNvSpPr/>
          <p:nvPr/>
        </p:nvSpPr>
        <p:spPr>
          <a:xfrm>
            <a:off x="796636" y="1752600"/>
            <a:ext cx="7696200" cy="4648200"/>
          </a:xfrm>
          <a:prstGeom prst="flowChartInternalStorage">
            <a:avLst/>
          </a:prstGeom>
          <a:solidFill>
            <a:srgbClr val="7030A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المؤضؤع :اللغة العربية الاتصالية</a:t>
            </a:r>
          </a:p>
          <a:p>
            <a:pPr algn="ctr"/>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صف :الداخل العاشر</a:t>
            </a:r>
          </a:p>
          <a:p>
            <a:pPr algn="ctr"/>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الؤحدة السابعة</a:t>
            </a:r>
          </a:p>
          <a:p>
            <a:pPr algn="ctr"/>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الدرس الؤلئ</a:t>
            </a:r>
          </a:p>
          <a:p>
            <a:pPr algn="ctr"/>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الؤقت: 40 دقيقة</a:t>
            </a:r>
          </a:p>
          <a:p>
            <a:pPr algn="ctr" rtl="1"/>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التاريخ</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2019/11/03:</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1905000" y="457200"/>
            <a:ext cx="5943600" cy="923330"/>
          </a:xfrm>
          <a:prstGeom prst="rect">
            <a:avLst/>
          </a:prstGeom>
          <a:solidFill>
            <a:schemeClr val="accent3">
              <a:lumMod val="50000"/>
            </a:schemeClr>
          </a:solidFill>
          <a:ln>
            <a:solidFill>
              <a:srgbClr val="0070C0"/>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spc="50" dirty="0" smtClean="0">
                <a:ln w="11430"/>
                <a:solidFill>
                  <a:schemeClr val="accent1">
                    <a:lumMod val="50000"/>
                  </a:schemeClr>
                </a:solidFill>
                <a:effectLst>
                  <a:outerShdw blurRad="76200" dist="50800" dir="5400000" algn="tl" rotWithShape="0">
                    <a:srgbClr val="000000">
                      <a:alpha val="65000"/>
                    </a:srgbClr>
                  </a:outerShdw>
                </a:effectLst>
              </a:rPr>
              <a:t>تعريف الدرس</a:t>
            </a:r>
            <a:endParaRPr lang="en-US" sz="5400" b="1" cap="none" spc="50" dirty="0">
              <a:ln w="11430"/>
              <a:solidFill>
                <a:schemeClr val="accent1">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7207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066800" y="353992"/>
            <a:ext cx="6400800" cy="1219200"/>
          </a:xfrm>
          <a:prstGeom prst="flowChartTerminator">
            <a:avLst/>
          </a:prstGeom>
          <a:solidFill>
            <a:schemeClr val="accent4">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accent6"/>
                </a:solidFill>
              </a:rPr>
              <a:t>انظر هذه الصورة   وتفقر</a:t>
            </a:r>
            <a:endParaRPr lang="en-US" sz="4000" dirty="0">
              <a:solidFill>
                <a:schemeClr val="accent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06760"/>
            <a:ext cx="4953000" cy="43940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670" y="1892461"/>
            <a:ext cx="4032330" cy="4432139"/>
          </a:xfrm>
          <a:prstGeom prst="rect">
            <a:avLst/>
          </a:prstGeom>
        </p:spPr>
      </p:pic>
    </p:spTree>
    <p:extLst>
      <p:ext uri="{BB962C8B-B14F-4D97-AF65-F5344CB8AC3E}">
        <p14:creationId xmlns:p14="http://schemas.microsoft.com/office/powerpoint/2010/main" val="26864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914400" y="1752600"/>
            <a:ext cx="7620000" cy="1174173"/>
          </a:xfrm>
          <a:prstGeom prst="flowChartTerminator">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عنوان الدرس: العدل والانصاف</a:t>
            </a:r>
            <a:endParaRPr lang="en-US" sz="4800" dirty="0">
              <a:solidFill>
                <a:srgbClr val="002060"/>
              </a:solidFill>
            </a:endParaRPr>
          </a:p>
        </p:txBody>
      </p:sp>
    </p:spTree>
    <p:extLst>
      <p:ext uri="{BB962C8B-B14F-4D97-AF65-F5344CB8AC3E}">
        <p14:creationId xmlns:p14="http://schemas.microsoft.com/office/powerpoint/2010/main" val="416045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flipH="1">
            <a:off x="3076454" y="214132"/>
            <a:ext cx="3600691" cy="1098630"/>
          </a:xfrm>
          <a:prstGeom prst="wedgeRect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نتيجة الدرس</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609600" y="1616597"/>
            <a:ext cx="8534400" cy="5791200"/>
          </a:xfrm>
          <a:prstGeom prst="rect">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a:buFont typeface="+mj-lt"/>
              <a:buAutoNum type="arabicPeriod"/>
            </a:pPr>
            <a:endParaRPr lang="ar-SA" sz="2000" b="1" dirty="0" smtClean="0"/>
          </a:p>
          <a:p>
            <a:pPr algn="r"/>
            <a:r>
              <a:rPr lang="ar-SA" sz="3200" b="1" dirty="0" smtClean="0">
                <a:solidFill>
                  <a:schemeClr val="accent2">
                    <a:lumMod val="60000"/>
                    <a:lumOff val="40000"/>
                  </a:schemeClr>
                </a:solidFill>
              </a:rPr>
              <a:t>            1*</a:t>
            </a:r>
            <a:r>
              <a:rPr lang="ar-SA" sz="3200" b="1" dirty="0" smtClean="0">
                <a:solidFill>
                  <a:schemeClr val="accent2">
                    <a:lumMod val="60000"/>
                    <a:lumOff val="40000"/>
                  </a:schemeClr>
                </a:solidFill>
              </a:rPr>
              <a:t>يستطيع </a:t>
            </a:r>
            <a:r>
              <a:rPr lang="ar-SA" sz="3200" b="1" dirty="0" smtClean="0">
                <a:solidFill>
                  <a:schemeClr val="accent2">
                    <a:lumMod val="60000"/>
                    <a:lumOff val="40000"/>
                  </a:schemeClr>
                </a:solidFill>
              </a:rPr>
              <a:t>الطلاب ان يفهم المعنئ المفردة</a:t>
            </a:r>
          </a:p>
          <a:p>
            <a:pPr marL="342900" indent="-342900" algn="r">
              <a:buFont typeface="+mj-lt"/>
              <a:buAutoNum type="arabicPeriod"/>
            </a:pPr>
            <a:endParaRPr lang="ar-SA" sz="3600" b="1" dirty="0" smtClean="0">
              <a:solidFill>
                <a:schemeClr val="accent2">
                  <a:lumMod val="60000"/>
                  <a:lumOff val="40000"/>
                </a:schemeClr>
              </a:solidFill>
            </a:endParaRPr>
          </a:p>
          <a:p>
            <a:pPr algn="r"/>
            <a:r>
              <a:rPr lang="ar-SA" sz="3600" b="1" dirty="0" smtClean="0">
                <a:solidFill>
                  <a:schemeClr val="accent2">
                    <a:lumMod val="60000"/>
                    <a:lumOff val="40000"/>
                  </a:schemeClr>
                </a:solidFill>
              </a:rPr>
              <a:t>          </a:t>
            </a:r>
            <a:r>
              <a:rPr lang="ar-SA" sz="3600" b="1" dirty="0" smtClean="0">
                <a:solidFill>
                  <a:srgbClr val="0070C0"/>
                </a:solidFill>
              </a:rPr>
              <a:t>2</a:t>
            </a:r>
            <a:r>
              <a:rPr lang="ar-SA" sz="3600" b="1" dirty="0" smtClean="0">
                <a:solidFill>
                  <a:schemeClr val="accent5">
                    <a:lumMod val="75000"/>
                  </a:schemeClr>
                </a:solidFill>
              </a:rPr>
              <a:t>*</a:t>
            </a:r>
            <a:r>
              <a:rPr lang="ar-SA" sz="3600" b="1" dirty="0" smtClean="0">
                <a:solidFill>
                  <a:schemeClr val="accent5">
                    <a:lumMod val="75000"/>
                  </a:schemeClr>
                </a:solidFill>
              </a:rPr>
              <a:t>يستطيع </a:t>
            </a:r>
            <a:r>
              <a:rPr lang="ar-SA" sz="3600" b="1" dirty="0" smtClean="0">
                <a:solidFill>
                  <a:schemeClr val="accent5">
                    <a:lumMod val="75000"/>
                  </a:schemeClr>
                </a:solidFill>
              </a:rPr>
              <a:t>ان يخرج اسم ,فعل,حروف</a:t>
            </a:r>
          </a:p>
          <a:p>
            <a:pPr marL="342900" indent="-342900" algn="r">
              <a:buFont typeface="+mj-lt"/>
              <a:buAutoNum type="arabicPeriod"/>
            </a:pPr>
            <a:endParaRPr lang="ar-SA" sz="3600" b="1" dirty="0" smtClean="0">
              <a:solidFill>
                <a:schemeClr val="accent2">
                  <a:lumMod val="60000"/>
                  <a:lumOff val="40000"/>
                </a:schemeClr>
              </a:solidFill>
            </a:endParaRPr>
          </a:p>
          <a:p>
            <a:pPr algn="r"/>
            <a:r>
              <a:rPr lang="ar-SA" sz="3600" b="1" dirty="0" smtClean="0">
                <a:solidFill>
                  <a:schemeClr val="accent2">
                    <a:lumMod val="60000"/>
                    <a:lumOff val="40000"/>
                  </a:schemeClr>
                </a:solidFill>
              </a:rPr>
              <a:t>        </a:t>
            </a:r>
            <a:r>
              <a:rPr lang="ar-SA" sz="3600" b="1" dirty="0" smtClean="0">
                <a:solidFill>
                  <a:schemeClr val="tx1">
                    <a:lumMod val="95000"/>
                    <a:lumOff val="5000"/>
                  </a:schemeClr>
                </a:solidFill>
              </a:rPr>
              <a:t>3*</a:t>
            </a:r>
            <a:r>
              <a:rPr lang="ar-SA" sz="3600" b="1" dirty="0" smtClean="0">
                <a:solidFill>
                  <a:schemeClr val="tx1">
                    <a:lumMod val="95000"/>
                    <a:lumOff val="5000"/>
                  </a:schemeClr>
                </a:solidFill>
              </a:rPr>
              <a:t>يستطيع </a:t>
            </a:r>
            <a:r>
              <a:rPr lang="ar-SA" sz="3600" b="1" dirty="0">
                <a:solidFill>
                  <a:schemeClr val="tx1">
                    <a:lumMod val="95000"/>
                    <a:lumOff val="5000"/>
                  </a:schemeClr>
                </a:solidFill>
              </a:rPr>
              <a:t>الطلاب ان يفهم صحيح جمله وخطا</a:t>
            </a:r>
            <a:endParaRPr lang="ar-SA" sz="3600" b="1" dirty="0" smtClean="0">
              <a:solidFill>
                <a:schemeClr val="tx1">
                  <a:lumMod val="95000"/>
                  <a:lumOff val="5000"/>
                </a:schemeClr>
              </a:solidFill>
            </a:endParaRPr>
          </a:p>
          <a:p>
            <a:pPr marL="342900" indent="-342900" algn="r">
              <a:buFont typeface="+mj-lt"/>
              <a:buAutoNum type="arabicPeriod"/>
            </a:pPr>
            <a:endParaRPr lang="ar-SA" sz="3600" b="1" dirty="0" smtClean="0">
              <a:solidFill>
                <a:schemeClr val="accent2">
                  <a:lumMod val="60000"/>
                  <a:lumOff val="40000"/>
                </a:schemeClr>
              </a:solidFill>
            </a:endParaRPr>
          </a:p>
          <a:p>
            <a:pPr algn="r"/>
            <a:r>
              <a:rPr lang="ar-SA" sz="3600" b="1" dirty="0" smtClean="0">
                <a:solidFill>
                  <a:srgbClr val="00B050"/>
                </a:solidFill>
              </a:rPr>
              <a:t>      4*</a:t>
            </a:r>
            <a:r>
              <a:rPr lang="ar-SA" sz="3600" b="1" dirty="0" smtClean="0">
                <a:solidFill>
                  <a:srgbClr val="00B050"/>
                </a:solidFill>
              </a:rPr>
              <a:t>يستطيع </a:t>
            </a:r>
            <a:r>
              <a:rPr lang="ar-SA" sz="3600" b="1" dirty="0" smtClean="0">
                <a:solidFill>
                  <a:srgbClr val="00B050"/>
                </a:solidFill>
              </a:rPr>
              <a:t>الطلاب ان يكمل املاء الفراغات</a:t>
            </a:r>
            <a:endParaRPr lang="en-US" sz="3600" b="1" dirty="0">
              <a:solidFill>
                <a:srgbClr val="00B050"/>
              </a:solidFill>
            </a:endParaRPr>
          </a:p>
        </p:txBody>
      </p:sp>
    </p:spTree>
    <p:extLst>
      <p:ext uri="{BB962C8B-B14F-4D97-AF65-F5344CB8AC3E}">
        <p14:creationId xmlns:p14="http://schemas.microsoft.com/office/powerpoint/2010/main" val="2131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p:cNvSpPr/>
          <p:nvPr/>
        </p:nvSpPr>
        <p:spPr>
          <a:xfrm>
            <a:off x="0" y="-228600"/>
            <a:ext cx="9144000" cy="7107382"/>
          </a:xfrm>
          <a:prstGeom prst="flowChartProcess">
            <a:avLst/>
          </a:prstGeom>
          <a:ln/>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r"/>
            <a:r>
              <a:rPr lang="ar-SA" sz="2400" dirty="0" smtClean="0">
                <a:solidFill>
                  <a:schemeClr val="tx1"/>
                </a:solidFill>
              </a:rPr>
              <a:t>ا      اقراء النص التالئ ثم اجب عن الاسءلية التالية</a:t>
            </a:r>
          </a:p>
          <a:p>
            <a:pPr algn="r"/>
            <a:r>
              <a:rPr lang="ar-SA" sz="2400" dirty="0" smtClean="0">
                <a:solidFill>
                  <a:schemeClr val="tx1"/>
                </a:solidFill>
              </a:rPr>
              <a:t>    اشترئ امير المؤمنين عمر بن الخطاب رضئ الله عنه فرسا من اعرابئ </a:t>
            </a:r>
            <a:r>
              <a:rPr lang="ar-SA" sz="2400" dirty="0">
                <a:solidFill>
                  <a:schemeClr val="tx1"/>
                </a:solidFill>
              </a:rPr>
              <a:t>,</a:t>
            </a:r>
            <a:r>
              <a:rPr lang="ar-SA" sz="2400" dirty="0" smtClean="0">
                <a:solidFill>
                  <a:schemeClr val="tx1"/>
                </a:solidFill>
              </a:rPr>
              <a:t>و دفع له ثمنه ,ثم ركب</a:t>
            </a:r>
            <a:r>
              <a:rPr lang="ar-SA" sz="2400" dirty="0">
                <a:solidFill>
                  <a:schemeClr val="tx1"/>
                </a:solidFill>
              </a:rPr>
              <a:t> </a:t>
            </a:r>
            <a:r>
              <a:rPr lang="ar-SA" sz="2400" dirty="0" smtClean="0">
                <a:solidFill>
                  <a:schemeClr val="tx1"/>
                </a:solidFill>
              </a:rPr>
              <a:t>علئ  ظهره و انطلق. و بعد قليل ظهر فئ الفرس عيب منعه من الجرئ, فعاد به عمر</a:t>
            </a:r>
          </a:p>
          <a:p>
            <a:pPr algn="r"/>
            <a:r>
              <a:rPr lang="ar-SA" sz="2400" dirty="0" smtClean="0">
                <a:solidFill>
                  <a:schemeClr val="tx1"/>
                </a:solidFill>
              </a:rPr>
              <a:t>الئ صاحبه, و قال له: خذ فرسك فانه معيب. فقال الاعرابئ :لا اخذه يا امير المؤمنين وقد بعته  لك صحيحا فقال عمر: اجعل بينئ و </a:t>
            </a:r>
            <a:r>
              <a:rPr lang="ar-SA" sz="2400" dirty="0" smtClean="0">
                <a:solidFill>
                  <a:schemeClr val="tx1"/>
                </a:solidFill>
              </a:rPr>
              <a:t>بينكح</a:t>
            </a:r>
            <a:endParaRPr lang="en-US" sz="2400" dirty="0">
              <a:solidFill>
                <a:schemeClr val="tx1"/>
              </a:solidFill>
            </a:endParaRPr>
          </a:p>
          <a:p>
            <a:pPr algn="r"/>
            <a:r>
              <a:rPr lang="ar-SA" sz="2400" dirty="0" smtClean="0">
                <a:solidFill>
                  <a:schemeClr val="tx1"/>
                </a:solidFill>
              </a:rPr>
              <a:t>كما</a:t>
            </a:r>
            <a:r>
              <a:rPr lang="ar-SA" sz="2400" dirty="0" smtClean="0">
                <a:solidFill>
                  <a:schemeClr val="tx1"/>
                </a:solidFill>
              </a:rPr>
              <a:t>. فقال الرجل: يحكم بيننا شريح بن حارث الكندئ. فقال عمر, رضيت به .احتكم اميرالمؤمنين عمر بن   الخطاب  رضي الله عنه وصاحب الفرس الئ شريح .فلما سمع شريح قول الاعرابئ,التفت الئ عمر بن الخطاب و ساله:اخذت الفرس صحيحا يا امير المؤمنين,اجب عمر نعم .فقال شريح:احتفظ بما اشتريت يا امير المؤمنين او اعده</a:t>
            </a:r>
            <a:r>
              <a:rPr lang="ar-SA" sz="2400" dirty="0">
                <a:solidFill>
                  <a:schemeClr val="tx1"/>
                </a:solidFill>
              </a:rPr>
              <a:t> </a:t>
            </a:r>
            <a:r>
              <a:rPr lang="ar-SA" sz="2400" dirty="0" smtClean="0">
                <a:solidFill>
                  <a:schemeClr val="tx1"/>
                </a:solidFill>
              </a:rPr>
              <a:t>كما اخذته فنظر عمر الئ شريح معجبا و قال :وهل القضاء الا هكذا؟قول فصل وحكم وعدل سر الئ الكوفة, فقد وليتك قضاءها لم يكن شريح بن الحارث يوم ولاه عمر القضاء رجلا مجهولا بين اهل العلم والراي ولم يكن الفاروق رضئ الله عنه متعجلا حين عهداليه بمنصف القضاء وقد اثبتت الايام صدق فراسة عمر,</a:t>
            </a:r>
          </a:p>
          <a:p>
            <a:pPr algn="r" rtl="1"/>
            <a:endParaRPr lang="ar-SA" sz="2400" dirty="0" smtClean="0">
              <a:solidFill>
                <a:schemeClr val="tx1"/>
              </a:solidFill>
            </a:endParaRPr>
          </a:p>
        </p:txBody>
      </p:sp>
      <p:sp>
        <p:nvSpPr>
          <p:cNvPr id="6" name="Rectangle 5"/>
          <p:cNvSpPr/>
          <p:nvPr/>
        </p:nvSpPr>
        <p:spPr>
          <a:xfrm>
            <a:off x="2971800" y="-201235"/>
            <a:ext cx="3657600" cy="923330"/>
          </a:xfrm>
          <a:prstGeom prst="rect">
            <a:avLst/>
          </a:prstGeom>
          <a:noFill/>
        </p:spPr>
        <p:txBody>
          <a:bodyPr wrap="square" lIns="91440" tIns="45720" rIns="91440" bIns="45720">
            <a:spAutoFit/>
          </a:bodyPr>
          <a:lstStyle/>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تقديم الدرس</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818656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5366795" cy="5078313"/>
          </a:xfrm>
          <a:prstGeom prst="rect">
            <a:avLst/>
          </a:prstGeom>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ar-SA" sz="3600" b="1" dirty="0" smtClean="0">
                <a:ln w="11430"/>
                <a:solidFill>
                  <a:schemeClr val="accent4">
                    <a:lumMod val="75000"/>
                  </a:schemeClr>
                </a:solidFill>
                <a:effectLst>
                  <a:outerShdw blurRad="50800" dist="39000" dir="5460000" algn="tl">
                    <a:srgbClr val="000000">
                      <a:alpha val="38000"/>
                    </a:srgbClr>
                  </a:outerShdw>
                </a:effectLst>
              </a:rPr>
              <a:t>اجب عن الاسءلة المحلق </a:t>
            </a:r>
          </a:p>
          <a:p>
            <a:pPr algn="r" rtl="1"/>
            <a:r>
              <a:rPr lang="ar-SA" sz="2800" b="1" dirty="0" smtClean="0">
                <a:ln w="11430"/>
                <a:solidFill>
                  <a:schemeClr val="accent4">
                    <a:lumMod val="75000"/>
                  </a:schemeClr>
                </a:solidFill>
                <a:effectLst>
                  <a:outerShdw blurRad="50800" dist="39000" dir="5460000" algn="tl">
                    <a:srgbClr val="000000">
                      <a:alpha val="38000"/>
                    </a:srgbClr>
                  </a:outerShdw>
                </a:effectLst>
              </a:rPr>
              <a:t>1*ممن اشترئ عمر بن الخطاب </a:t>
            </a:r>
            <a:r>
              <a:rPr lang="ar-SA" sz="3600" b="1" dirty="0" smtClean="0">
                <a:ln w="11430"/>
                <a:solidFill>
                  <a:schemeClr val="accent4">
                    <a:lumMod val="75000"/>
                  </a:schemeClr>
                </a:solidFill>
                <a:effectLst>
                  <a:outerShdw blurRad="50800" dist="39000" dir="5460000" algn="tl">
                    <a:srgbClr val="000000">
                      <a:alpha val="38000"/>
                    </a:srgbClr>
                  </a:outerShdw>
                </a:effectLst>
              </a:rPr>
              <a:t>الفرس؟</a:t>
            </a:r>
          </a:p>
          <a:p>
            <a:pPr algn="r" rtl="1"/>
            <a:r>
              <a:rPr lang="ar-SA" sz="3600" b="1" dirty="0" smtClean="0">
                <a:ln w="11430"/>
                <a:solidFill>
                  <a:schemeClr val="accent4">
                    <a:lumMod val="75000"/>
                  </a:schemeClr>
                </a:solidFill>
                <a:effectLst>
                  <a:outerShdw blurRad="50800" dist="39000" dir="5460000" algn="tl">
                    <a:srgbClr val="000000">
                      <a:alpha val="38000"/>
                    </a:srgbClr>
                  </a:outerShdw>
                </a:effectLst>
              </a:rPr>
              <a:t>2*ماذا ظهر فئ الفرس؟</a:t>
            </a:r>
          </a:p>
          <a:p>
            <a:pPr algn="r" rtl="1"/>
            <a:r>
              <a:rPr lang="ar-SA" sz="3600" b="1" dirty="0" smtClean="0">
                <a:ln w="11430"/>
                <a:solidFill>
                  <a:schemeClr val="accent4">
                    <a:lumMod val="75000"/>
                  </a:schemeClr>
                </a:solidFill>
                <a:effectLst>
                  <a:outerShdw blurRad="50800" dist="39000" dir="5460000" algn="tl">
                    <a:srgbClr val="000000">
                      <a:alpha val="38000"/>
                    </a:srgbClr>
                  </a:outerShdw>
                </a:effectLst>
              </a:rPr>
              <a:t>3*لماذا رد غمر الفرس؟</a:t>
            </a:r>
          </a:p>
          <a:p>
            <a:pPr algn="r" rtl="1"/>
            <a:r>
              <a:rPr lang="ar-SA" sz="3600" b="1" dirty="0" smtClean="0">
                <a:ln w="11430"/>
                <a:solidFill>
                  <a:schemeClr val="accent4">
                    <a:lumMod val="75000"/>
                  </a:schemeClr>
                </a:solidFill>
                <a:effectLst>
                  <a:outerShdw blurRad="50800" dist="39000" dir="5460000" algn="tl">
                    <a:srgbClr val="000000">
                      <a:alpha val="38000"/>
                    </a:srgbClr>
                  </a:outerShdw>
                </a:effectLst>
              </a:rPr>
              <a:t>4*الئ من احتكم عمر رضئ وصاحب الفرس؟</a:t>
            </a:r>
          </a:p>
          <a:p>
            <a:pPr algn="r" rtl="1"/>
            <a:r>
              <a:rPr lang="ar-SA" sz="3600" b="1" dirty="0" smtClean="0">
                <a:ln w="11430"/>
                <a:solidFill>
                  <a:schemeClr val="accent4">
                    <a:lumMod val="75000"/>
                  </a:schemeClr>
                </a:solidFill>
                <a:effectLst>
                  <a:outerShdw blurRad="50800" dist="39000" dir="5460000" algn="tl">
                    <a:srgbClr val="000000">
                      <a:alpha val="38000"/>
                    </a:srgbClr>
                  </a:outerShdw>
                </a:effectLst>
              </a:rPr>
              <a:t>5*ماذا قال شريح لعمر رضئ؟</a:t>
            </a:r>
          </a:p>
          <a:p>
            <a:pPr algn="r" rtl="1"/>
            <a:r>
              <a:rPr lang="ar-SA" sz="3600" b="1" dirty="0" smtClean="0">
                <a:ln w="11430"/>
                <a:solidFill>
                  <a:schemeClr val="accent4">
                    <a:lumMod val="75000"/>
                  </a:schemeClr>
                </a:solidFill>
                <a:effectLst>
                  <a:outerShdw blurRad="50800" dist="39000" dir="5460000" algn="tl">
                    <a:srgbClr val="000000">
                      <a:alpha val="38000"/>
                    </a:srgbClr>
                  </a:outerShdw>
                </a:effectLst>
              </a:rPr>
              <a:t>6*ماذا اقترح عمر و من اختاره الاعرابئ حكما؟</a:t>
            </a:r>
            <a:endParaRPr lang="en-US" sz="3600" b="1" dirty="0">
              <a:ln w="11430"/>
              <a:solidFill>
                <a:schemeClr val="accent4">
                  <a:lumMod val="75000"/>
                </a:schemeClr>
              </a:solidFill>
              <a:effectLst>
                <a:outerShdw blurRad="50800" dist="39000" dir="5460000" algn="tl">
                  <a:srgbClr val="000000">
                    <a:alpha val="38000"/>
                  </a:srgbClr>
                </a:outerShdw>
              </a:effectLst>
            </a:endParaRPr>
          </a:p>
        </p:txBody>
      </p:sp>
      <p:sp>
        <p:nvSpPr>
          <p:cNvPr id="4" name="Oval 3"/>
          <p:cNvSpPr/>
          <p:nvPr/>
        </p:nvSpPr>
        <p:spPr>
          <a:xfrm>
            <a:off x="1491205" y="-23150"/>
            <a:ext cx="448519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chemeClr val="accent4">
                    <a:lumMod val="75000"/>
                  </a:schemeClr>
                </a:solidFill>
              </a:rPr>
              <a:t>العمل الاجتماع</a:t>
            </a:r>
            <a:endParaRPr lang="en-US" sz="2800" b="1" dirty="0">
              <a:solidFill>
                <a:schemeClr val="accent4">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2182" y="838200"/>
            <a:ext cx="3048000" cy="4925912"/>
          </a:xfrm>
          <a:prstGeom prst="rect">
            <a:avLst/>
          </a:prstGeom>
        </p:spPr>
      </p:pic>
    </p:spTree>
    <p:extLst>
      <p:ext uri="{BB962C8B-B14F-4D97-AF65-F5344CB8AC3E}">
        <p14:creationId xmlns:p14="http://schemas.microsoft.com/office/powerpoint/2010/main" val="3235937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516</Words>
  <Application>Microsoft Office PowerPoint</Application>
  <PresentationFormat>On-screen Show (4:3)</PresentationFormat>
  <Paragraphs>118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c:creator>
  <cp:lastModifiedBy>MC</cp:lastModifiedBy>
  <cp:revision>62</cp:revision>
  <dcterms:created xsi:type="dcterms:W3CDTF">2006-08-16T00:00:00Z</dcterms:created>
  <dcterms:modified xsi:type="dcterms:W3CDTF">2019-11-04T17:23:03Z</dcterms:modified>
</cp:coreProperties>
</file>