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60" r:id="rId5"/>
    <p:sldId id="261" r:id="rId6"/>
    <p:sldId id="268" r:id="rId7"/>
    <p:sldId id="263" r:id="rId8"/>
    <p:sldId id="272" r:id="rId9"/>
    <p:sldId id="264" r:id="rId10"/>
    <p:sldId id="265" r:id="rId11"/>
    <p:sldId id="271" r:id="rId12"/>
    <p:sldId id="266" r:id="rId13"/>
    <p:sldId id="258" r:id="rId14"/>
    <p:sldId id="267" r:id="rId15"/>
    <p:sldId id="269" r:id="rId16"/>
    <p:sldId id="270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2F9CC-5365-4CDC-908D-C73A726B093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2AF42-AEE6-482B-9941-49FDAC8A1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85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9439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 শিক্ষক চিত্রের ছবিগুলোর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উপকরণ সংগ্রহ করে শ্রেণিকক্ষে দেখাতে পারেন। কেন এ খাদ্যগুলো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ভিটামিন যুক্ত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3628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ভিডিও</a:t>
            </a:r>
            <a:r>
              <a:rPr lang="bn-IN" baseline="0" dirty="0" smtClean="0"/>
              <a:t> দেখানোর পরে </a:t>
            </a:r>
            <a:r>
              <a:rPr lang="bn-BD" dirty="0" smtClean="0"/>
              <a:t>একক</a:t>
            </a:r>
            <a:r>
              <a:rPr lang="bn-BD" baseline="0" dirty="0" smtClean="0"/>
              <a:t> কাজ </a:t>
            </a:r>
            <a:r>
              <a:rPr lang="bn-IN" baseline="0" dirty="0" smtClean="0"/>
              <a:t>হিসাবে</a:t>
            </a:r>
            <a:r>
              <a:rPr lang="bn-BD" baseline="0" dirty="0" smtClean="0"/>
              <a:t> শিক্ষক শিক্ষার্থী</a:t>
            </a:r>
            <a:r>
              <a:rPr lang="bn-IN" baseline="0" dirty="0" smtClean="0"/>
              <a:t>র কাছ থেকে 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‘এ’কোথায় আছে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 ২/১টি </a:t>
            </a:r>
            <a:r>
              <a:rPr lang="bn-IN" baseline="0" dirty="0" smtClean="0"/>
              <a:t> লিখে নিতে</a:t>
            </a:r>
            <a:r>
              <a:rPr lang="bn-BD" baseline="0" dirty="0" smtClean="0"/>
              <a:t> পারেন। শিক্ষার্থীরা ভুল করলে শিক্ষক পরে শুদ্ধ উত্তরগুলো বোর্ডে লিখে দিতে পারেন।</a:t>
            </a:r>
            <a:r>
              <a:rPr lang="bn-IN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2055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 শিক্ষক চিত্রের ছবিগুলোর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উপকরণ সংগ্রহ করে শ্রেণিকক্ষে দেখাতে পারেন। কেন এ খাদ্যগুলো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ভিটামিন বি যুক্ত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4576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জোড়ায়</a:t>
            </a:r>
            <a:r>
              <a:rPr lang="bn-BD" baseline="0" dirty="0" smtClean="0"/>
              <a:t> কাজের ক্ষেত্রে শিক্ষক শিক্ষার্থীকে সাহায্য করতে পারেন। শিক্ষার্থীরা ভুল করলে শিক্ষক পরে শুদ্ধ</a:t>
            </a:r>
            <a:r>
              <a:rPr lang="en-US" baseline="0" dirty="0" smtClean="0"/>
              <a:t> </a:t>
            </a:r>
            <a:r>
              <a:rPr lang="bn-IN" baseline="0" dirty="0" smtClean="0"/>
              <a:t>উত্তর</a:t>
            </a:r>
            <a:r>
              <a:rPr lang="bn-BD" baseline="0" dirty="0" smtClean="0"/>
              <a:t> লিখে দিতে পারেন।</a:t>
            </a:r>
            <a:r>
              <a:rPr lang="en-US" baseline="0" dirty="0" smtClean="0"/>
              <a:t>  </a:t>
            </a:r>
            <a:r>
              <a:rPr lang="bn-IN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72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 শিক্ষক চিত্রের ছবিগুলোর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উপকরণ সংগ্রহ করে শ্রেণিকক্ষে দেখাতে পারেন। কেন এ খাদ্যগুলো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ভিটামিন সি যুক্ত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014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 শিক্ষক চিত্রের ছবিগুলোর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উপকরণ সংগ্রহ করে শ্রেণিকক্ষে দেখাতে পারেন। কেন এ খাদ্যগুলো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ভিটামিন ডি যুক্ত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4112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দলীয় </a:t>
            </a:r>
            <a:r>
              <a:rPr lang="bn-BD" baseline="0" dirty="0" smtClean="0"/>
              <a:t>কাজের ক্ষেত্রে শিক্ষক শিক্ষার্থীকে সাহায্য করতে পারেন। </a:t>
            </a:r>
            <a:r>
              <a:rPr lang="bn-IN" baseline="0" dirty="0" smtClean="0"/>
              <a:t>এক্ষেত্রে পোষ্টার পেপার ব্যবহার করা যেতে পারে । </a:t>
            </a:r>
            <a:r>
              <a:rPr lang="bn-BD" baseline="0" dirty="0" smtClean="0"/>
              <a:t>শিক্ষার্থীরা ভুল করলে শিক্ষক পরে </a:t>
            </a:r>
            <a:r>
              <a:rPr lang="bn-IN" baseline="0" dirty="0" smtClean="0"/>
              <a:t>পোষ্টার পেপার দেওয়ালে লাগিয়ে শুদ্দ করে</a:t>
            </a:r>
            <a:r>
              <a:rPr lang="bn-BD" baseline="0" dirty="0" smtClean="0"/>
              <a:t> দিতে পারেন।</a:t>
            </a:r>
            <a:r>
              <a:rPr lang="en-US" baseline="0" dirty="0" smtClean="0"/>
              <a:t>  </a:t>
            </a:r>
            <a:r>
              <a:rPr lang="bn-IN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1568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</a:t>
            </a:r>
            <a:r>
              <a:rPr lang="bn-IN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012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স্লাইডে উল্লেখিত</a:t>
            </a:r>
            <a:r>
              <a:rPr lang="bn-BD" baseline="0" dirty="0" smtClean="0"/>
              <a:t> বাড়ির কাজ ছাড়া শিক্ষক ইচ্ছে করলে পাঠ সংশ্লিষ্ট সৃজনশীল প্রশ্ন বাড়ির কাজ হিসেবে দিতে পারেন</a:t>
            </a:r>
            <a:r>
              <a:rPr lang="bn-IN" baseline="0" dirty="0" smtClean="0"/>
              <a:t> </a:t>
            </a:r>
            <a:r>
              <a:rPr lang="bn-BD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948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311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980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253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974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01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680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 শিক্ষক চিত্রের ছবিগুলোর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উপকরণ সংগ্রহ করে শ্রেণিকক্ষে দেখাতে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খাদ্যগুলো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 মধ্যে কি ভিটামিন যুক্ত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872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ভিডিও</a:t>
            </a:r>
            <a:r>
              <a:rPr lang="bn-IN" baseline="0" dirty="0" smtClean="0"/>
              <a:t> দেখানোর পরে </a:t>
            </a:r>
            <a:r>
              <a:rPr lang="bn-BD" dirty="0" smtClean="0"/>
              <a:t>একক</a:t>
            </a:r>
            <a:r>
              <a:rPr lang="bn-BD" baseline="0" dirty="0" smtClean="0"/>
              <a:t> কাজ </a:t>
            </a:r>
            <a:r>
              <a:rPr lang="bn-IN" baseline="0" dirty="0" smtClean="0"/>
              <a:t>হিসাবে</a:t>
            </a:r>
            <a:r>
              <a:rPr lang="bn-BD" baseline="0" dirty="0" smtClean="0"/>
              <a:t> শিক্ষক শিক্ষার্থী</a:t>
            </a:r>
            <a:r>
              <a:rPr lang="bn-IN" baseline="0" dirty="0" smtClean="0"/>
              <a:t>র কাছ থেকে 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খাদ্যে কি ভিটামিন আছে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 ২/১টি </a:t>
            </a:r>
            <a:r>
              <a:rPr lang="bn-IN" baseline="0" dirty="0" smtClean="0"/>
              <a:t> লিখে নিতে</a:t>
            </a:r>
            <a:r>
              <a:rPr lang="bn-BD" baseline="0" dirty="0" smtClean="0"/>
              <a:t> পারেন। শিক্ষার্থীরা ভুল করলে শিক্ষক পরে শুদ্ধ উত্তরগুলো বোর্ডে লিখে দিতে পারেন।</a:t>
            </a:r>
            <a:r>
              <a:rPr lang="bn-IN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4797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017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794-7C24-4B7D-8420-DAD346E7E61A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810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6F8-3041-48C9-B6A6-A9B11EAFAB4E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064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6582-628F-4901-B616-D63BAE9E158F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32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F960-627C-4D1E-99E1-4DFFE99365B5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571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C5B-497C-4F0B-AD33-8FE77FFBAF87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822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227B-7D79-48B4-AEF5-D89870BE528B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730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CA3-A94B-4EE0-A452-9468F7326AB5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580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09E2-3A57-4FCD-83A8-850C9D86B3D0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393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38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2621756" y="6600825"/>
            <a:ext cx="3900487" cy="257175"/>
          </a:xfrm>
          <a:prstGeom prst="roundRect">
            <a:avLst>
              <a:gd name="adj" fmla="val 4938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হাদীউজ্জামান</a:t>
            </a:r>
            <a:r>
              <a:rPr lang="en-US" sz="1400" baseline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1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শিক্ষক)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400" baseline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bn-IN" sz="1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7190390" y="6602067"/>
            <a:ext cx="1470991" cy="25717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442862" y="6606209"/>
            <a:ext cx="1470991" cy="25179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594041" y="6441298"/>
            <a:ext cx="63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ebdings" panose="05030102010509060703" pitchFamily="18" charset="2"/>
              </a:rPr>
              <a:t></a:t>
            </a:r>
            <a:endParaRPr lang="en-US" sz="280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002762" y="6454550"/>
            <a:ext cx="58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ebdings" panose="05030102010509060703" pitchFamily="18" charset="2"/>
              </a:rPr>
              <a:t>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15528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828-5329-4656-9081-A23961864DCA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850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C9C0-EAC5-44C2-919C-9FAD92D24252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55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7C87-CE88-4CCC-B3C4-BB1CB94878FC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398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7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4" y="959371"/>
            <a:ext cx="8458227" cy="5355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28"/>
          <a:stretch/>
        </p:blipFill>
        <p:spPr>
          <a:xfrm>
            <a:off x="277697" y="314325"/>
            <a:ext cx="4303622" cy="62864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05"/>
          <a:stretch/>
        </p:blipFill>
        <p:spPr>
          <a:xfrm>
            <a:off x="4575870" y="314325"/>
            <a:ext cx="4283870" cy="62864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4183" y="569465"/>
            <a:ext cx="13980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4037" y="569465"/>
            <a:ext cx="86273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1319" y="569465"/>
            <a:ext cx="10150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0885" y="569465"/>
            <a:ext cx="94128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000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4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4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10</a:t>
            </a:fld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3249" y="1082274"/>
            <a:ext cx="7372349" cy="4115488"/>
            <a:chOff x="582550" y="1371600"/>
            <a:chExt cx="6123050" cy="38232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50" y="1371600"/>
              <a:ext cx="1967890" cy="167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067" y="1371600"/>
              <a:ext cx="1828800" cy="167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493" y="1371600"/>
              <a:ext cx="1917107" cy="167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50" y="3300412"/>
              <a:ext cx="1967890" cy="18526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pepe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6934" y="3300412"/>
              <a:ext cx="1828800" cy="18811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1" y="3303062"/>
              <a:ext cx="1904999" cy="18918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297766" y="5613149"/>
            <a:ext cx="4419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1666" y="444549"/>
            <a:ext cx="29718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ভিটামিন‘এ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’ যুক্ত খাদ্য।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2091" y="5606435"/>
            <a:ext cx="538666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 ভিটামিন ‘এ’ এর প্রয়োজনীয়তা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9543" y="5472318"/>
            <a:ext cx="713145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ভিটামিন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‘এ’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 জমা থাকে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দেহের বৃদ্ধি, দৃষ্টিশক্তি , রোগ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প্রয়োজনীয়তা আবশ্যক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0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3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11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4026" y="1105502"/>
            <a:ext cx="470058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দেখব,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‘এ’ কোথায়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556" y="281790"/>
            <a:ext cx="1248041" cy="1324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269" y="5254721"/>
            <a:ext cx="1248041" cy="1324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19883"/>
            <a:ext cx="1248041" cy="1324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2856" y="5314691"/>
            <a:ext cx="1248041" cy="1324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20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12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8402" y="369741"/>
            <a:ext cx="29718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’ যুক্ত খাদ্য।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7766" y="5766008"/>
            <a:ext cx="4419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7979" y="5754028"/>
            <a:ext cx="555296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 ভিটামিন 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’ এর প্রয়োজনীয়তা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3" y="5267570"/>
            <a:ext cx="762353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ভিটামিন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‘বি’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দেহে জমা থাকে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না।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দেহের বৃদ্ধি, হৃদপিন্ড, স্নায়ু এবং পরিপাক ব্যবস্থার সুষ্ঠ কাজ সম্পাদনে চামড়ার স্বাস্থ্য রক্ষায় ভিটামিন ‘বি’ কমপ্লেক্স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এর প্রয়োজনীয়তা আবশ্যক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d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099" y="3053219"/>
            <a:ext cx="2756733" cy="201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km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2031" y="938869"/>
            <a:ext cx="2582794" cy="195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90" y="3053220"/>
            <a:ext cx="2473276" cy="202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1023377"/>
            <a:ext cx="2346889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32" y="1010008"/>
            <a:ext cx="254317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75" y="3112702"/>
            <a:ext cx="2543175" cy="195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33154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13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829" y="428862"/>
            <a:ext cx="5225141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জোড়ায় কাজ 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1" y="472719"/>
            <a:ext cx="1453754" cy="106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450182" y="5197265"/>
            <a:ext cx="614362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চিহ্নিত খাদ্য উপাদানের অভাবে কোন রোগ হয় 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7246536" y="428862"/>
            <a:ext cx="1589481" cy="1112733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১০মিনিট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du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2435" y="2315282"/>
            <a:ext cx="2756733" cy="201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2273692"/>
            <a:ext cx="3028950" cy="203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339579" y="4206095"/>
            <a:ext cx="60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7193" y="4161236"/>
            <a:ext cx="60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28613" y="1616518"/>
            <a:ext cx="8558212" cy="14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0544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14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9531" y="419028"/>
            <a:ext cx="29718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ভিটামিন‘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’ যুক্ত খাদ্য।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0076" y="1082979"/>
            <a:ext cx="7786683" cy="4101201"/>
            <a:chOff x="582550" y="1371600"/>
            <a:chExt cx="6123050" cy="38099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50" y="1371601"/>
              <a:ext cx="2008250" cy="17139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788" y="1371600"/>
              <a:ext cx="1717212" cy="17139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493" y="1371600"/>
              <a:ext cx="1917107" cy="17139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300412"/>
              <a:ext cx="1981200" cy="18526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788" y="3300412"/>
              <a:ext cx="1681822" cy="18811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1" y="3318466"/>
              <a:ext cx="1904999" cy="18631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2295631" y="5683538"/>
            <a:ext cx="4419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0795" y="5698568"/>
            <a:ext cx="555296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 ভিটামিন 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’ এর প্রয়োজনীয়তা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076" y="5468094"/>
            <a:ext cx="790098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মজুদ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রাখলে ভিটামিন-সি নষ্ট হয়ে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সুস্থ সবল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হাড়,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দাঁত, দাঁতের মাড়ি, ও মুখের ক্ষত সারাতে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ভিটামি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 ‘সি’ এর প্রয়োজনীয়তা আবশ্যক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318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15</a:t>
            </a:fld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5407" y="1160237"/>
            <a:ext cx="7498482" cy="4286250"/>
            <a:chOff x="838199" y="1066800"/>
            <a:chExt cx="7010401" cy="4286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066800"/>
              <a:ext cx="3374232" cy="21258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du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2482" y="1066800"/>
              <a:ext cx="3236117" cy="21258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3385156"/>
              <a:ext cx="3374233" cy="19488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483" y="3385156"/>
              <a:ext cx="3236117" cy="19678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021666" y="444549"/>
            <a:ext cx="29718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ভিটামিন‘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’ যুক্ত খাদ্য।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7766" y="5765836"/>
            <a:ext cx="4419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4232" y="5742417"/>
            <a:ext cx="550096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 ভিটামিন 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’ এর প্রয়োজনীয়তা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661" y="5619905"/>
            <a:ext cx="777022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‘ডি’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 জমা থাকে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দেহকে ক্যালসিয়াম এবং ফসফরাস ব্যবহারে সাহায্য করে বা সুস্থ-সবল হাড় ও দাঁত গঠনে প্রয়োজন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052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16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88" y="428862"/>
            <a:ext cx="3757614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দলীয়</a:t>
            </a:r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কাজ 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Cloud 5"/>
          <p:cNvSpPr/>
          <p:nvPr/>
        </p:nvSpPr>
        <p:spPr>
          <a:xfrm>
            <a:off x="6840143" y="344685"/>
            <a:ext cx="1589481" cy="1196910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১২মিনিট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6" y="344685"/>
            <a:ext cx="1619250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 flipV="1">
            <a:off x="242889" y="1627582"/>
            <a:ext cx="8558212" cy="14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2001824"/>
            <a:ext cx="2765822" cy="2014537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91" y="2001825"/>
            <a:ext cx="2667001" cy="201453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97124" y="4774389"/>
            <a:ext cx="744974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উপরের চিত্রদ্বয়ের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খাদ্য উপাদান আমাদের দেহে প্রয়োজণীয়তা আছে কি ?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1442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17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7403" y="463760"/>
            <a:ext cx="2077571" cy="7694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মুল্যায়ণ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749" y="1498762"/>
            <a:ext cx="49948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‘এ’ এর অভাবে কোন রোগ হয় 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9017" y="2186164"/>
            <a:ext cx="164150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সর্দি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9196" y="2186165"/>
            <a:ext cx="153735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জ্বর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4531" y="2813554"/>
            <a:ext cx="162599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রাতকানা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9195" y="2813554"/>
            <a:ext cx="153735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জিহ্বায় ঘা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5870" y="3541855"/>
            <a:ext cx="513073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কি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5869" y="4464884"/>
            <a:ext cx="513073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ভিটামিনকে কয়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ভাগে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ভাগ করা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5870" y="5387612"/>
            <a:ext cx="513073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ভিটামিন ‘বি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বর্ণনা কর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556" y="281790"/>
            <a:ext cx="1248041" cy="1324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269" y="5254721"/>
            <a:ext cx="1248041" cy="13242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19883"/>
            <a:ext cx="1248041" cy="13242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2856" y="5314691"/>
            <a:ext cx="1248041" cy="132422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574531" y="2873566"/>
            <a:ext cx="311544" cy="3154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2847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18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00039"/>
            <a:ext cx="8558213" cy="63007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1862" y="300039"/>
            <a:ext cx="5863136" cy="2132616"/>
          </a:xfrm>
          <a:prstGeom prst="rect">
            <a:avLst/>
          </a:prstGeom>
          <a:effectLst/>
        </p:spPr>
        <p:txBody>
          <a:bodyPr wrap="none">
            <a:prstTxWarp prst="textChevron">
              <a:avLst>
                <a:gd name="adj" fmla="val 45884"/>
              </a:avLst>
            </a:prstTxWarp>
            <a:spAutoFit/>
          </a:bodyPr>
          <a:lstStyle/>
          <a:p>
            <a:pPr algn="ctr"/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bn-BD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1"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6681674"/>
              </p:ext>
            </p:extLst>
          </p:nvPr>
        </p:nvGraphicFramePr>
        <p:xfrm>
          <a:off x="939401" y="5470712"/>
          <a:ext cx="7308058" cy="886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788"/>
                <a:gridCol w="2490788"/>
                <a:gridCol w="2326482"/>
              </a:tblGrid>
              <a:tr h="575421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 </a:t>
                      </a:r>
                      <a:endParaRPr lang="en-US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খাদ্যের</a:t>
                      </a:r>
                      <a:r>
                        <a:rPr lang="bn-IN" sz="2400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</a:t>
                      </a:r>
                      <a:endParaRPr lang="en-US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প্রয়োজনীয়তা </a:t>
                      </a:r>
                      <a:endParaRPr lang="en-US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1072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57212" y="2789838"/>
            <a:ext cx="8201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ছক মোতাবেক আমাদের 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 প্রয়োজনীয় ভিটামিনগুলোর একটি 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 তৈরী করে 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আনবে 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001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19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49" y="333372"/>
            <a:ext cx="8299450" cy="6224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7344" y="446334"/>
            <a:ext cx="3407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6300" y="1072900"/>
            <a:ext cx="311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7675" y="2003924"/>
            <a:ext cx="3309597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9600" b="1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4000" b="1" dirty="0"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50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2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5" y="314794"/>
            <a:ext cx="8543457" cy="62410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4120" y="364235"/>
            <a:ext cx="152106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054" y="1230013"/>
            <a:ext cx="1759567" cy="21994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Picture 8" descr="6.jpg"/>
          <p:cNvPicPr>
            <a:picLocks noChangeAspect="1"/>
          </p:cNvPicPr>
          <p:nvPr/>
        </p:nvPicPr>
        <p:blipFill>
          <a:blip r:embed="rId5" cstate="print"/>
          <a:srcRect l="3030" t="2703" r="3030"/>
          <a:stretch>
            <a:fillRect/>
          </a:stretch>
        </p:blipFill>
        <p:spPr>
          <a:xfrm>
            <a:off x="6255232" y="3874456"/>
            <a:ext cx="1289155" cy="15464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4572233" y="1227380"/>
            <a:ext cx="34124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হাদীউজ্জামান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ইন্সট্রার</a:t>
            </a:r>
            <a:endParaRPr lang="bn-IN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endParaRPr lang="bn-IN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1574" y="3922928"/>
            <a:ext cx="4283829" cy="1877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শ্রেণীঃ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বিষয়ঃ  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প্রসেসিং-1</a:t>
            </a:r>
            <a:endParaRPr lang="bn-IN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সময়ঃ   ৪৫ মিনিট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fld id="{4B26E72C-0032-40B1-A37E-52864E69EF8A}" type="datetime2">
              <a:rPr lang="bn-IN" sz="28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সোমবার, 04 নভেম্বর 2019</a:t>
            </a:fld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871" y="3352323"/>
            <a:ext cx="63853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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01717-127588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Email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hadirampal@gmail.com</a:t>
            </a:r>
            <a:endParaRPr lang="bn-BD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94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3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33" b="10282"/>
          <a:stretch/>
        </p:blipFill>
        <p:spPr>
          <a:xfrm>
            <a:off x="5007770" y="571499"/>
            <a:ext cx="3286123" cy="2157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571499"/>
            <a:ext cx="3514723" cy="2157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blaind 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007768" y="3045936"/>
            <a:ext cx="3286124" cy="2394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2" y="3056597"/>
            <a:ext cx="3514725" cy="2384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528884" y="5757735"/>
            <a:ext cx="457200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দেখা যাচ্ছে  ?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8827" y="5768395"/>
            <a:ext cx="54721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কিছু মানুষের ছবি 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8709" y="5697602"/>
            <a:ext cx="709017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ধরণের রোগ কিসের অভাবে হয়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38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4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960" y="520332"/>
            <a:ext cx="464343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 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1770383"/>
            <a:ext cx="5203487" cy="367985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65959" y="5792103"/>
            <a:ext cx="46434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পাঠঃ ০৬ 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19883"/>
            <a:ext cx="1248041" cy="1324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2856" y="5314691"/>
            <a:ext cx="1248041" cy="1324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269" y="5254721"/>
            <a:ext cx="1248041" cy="1324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556" y="281790"/>
            <a:ext cx="1248041" cy="1324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89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5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9425" y="826698"/>
            <a:ext cx="2695575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406" y="2693104"/>
            <a:ext cx="7829260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ভিটামিন কি তা বলতে পারব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ে, 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বিভিন্ন প্রকার ভিটামিনের উৎস বলতে পার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বে,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ভিটামিনের অভাবজনিত রোগের নাম বলতে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ভিটামিনের প্রয়োজনীয়তা ব্যাখ্যা করতে পারবে।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556" y="281790"/>
            <a:ext cx="1248041" cy="1324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269" y="5254721"/>
            <a:ext cx="1248041" cy="1324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19883"/>
            <a:ext cx="1248041" cy="1324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2856" y="5314691"/>
            <a:ext cx="1248041" cy="1324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862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6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84" y="567671"/>
            <a:ext cx="6629401" cy="3435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25171" y="5309704"/>
            <a:ext cx="574357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চিত্রে, টেবিলে কি সাজানো রয়েছে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8582" y="5308934"/>
            <a:ext cx="48768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আমরা কেন খাই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18" y="4862174"/>
            <a:ext cx="776525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মধ্যে সামান্য মাত্রায় এক প্রকার জৈব পদার্থ আছে, যা প্রাণীর স্বাস্থ্যরক্ষার জন্য অতি প্রয়োজন। এই প্রয়োজনীয় জৈব পদার্থগুলোকে খাদ্যপ্রাণ বা ভিটামিন বলা হয়।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1209" y="4109512"/>
            <a:ext cx="97155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3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7</a:t>
            </a:fld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7212" y="566745"/>
            <a:ext cx="7765255" cy="4648079"/>
            <a:chOff x="0" y="1371600"/>
            <a:chExt cx="8534400" cy="4793189"/>
          </a:xfrm>
          <a:effectLst/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2209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44" y="1371600"/>
              <a:ext cx="2446911" cy="22097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332" y="1371600"/>
              <a:ext cx="2935068" cy="2209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10000"/>
              <a:ext cx="243840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3810000"/>
              <a:ext cx="289560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44" y="3681534"/>
              <a:ext cx="2446911" cy="248325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323760" y="5584660"/>
            <a:ext cx="40770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দেখা যাচ্ছে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1626" y="5584660"/>
            <a:ext cx="43013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যুক্ত খাবার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0784" y="5589174"/>
            <a:ext cx="637222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খাদ্যে কি একই ভিটামিন থাকে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543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8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79920" y="3228973"/>
            <a:ext cx="2614613" cy="2257425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16464" y="1269885"/>
            <a:ext cx="474152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ভিডিওর মাধ্যমে দেখি কোন খাদ্যে কি ভিটামিন আছে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45074551"/>
              </p:ext>
            </p:extLst>
          </p:nvPr>
        </p:nvGraphicFramePr>
        <p:xfrm>
          <a:off x="3394245" y="3586160"/>
          <a:ext cx="1985961" cy="1785938"/>
        </p:xfrm>
        <a:graphic>
          <a:graphicData uri="http://schemas.openxmlformats.org/presentationml/2006/ole">
            <p:oleObj spid="_x0000_s2097" name="Packager Shell Object" showAsIcon="1" r:id="rId4" imgW="914400" imgH="771525" progId="Package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556" y="281790"/>
            <a:ext cx="1248041" cy="1324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269" y="5254721"/>
            <a:ext cx="1248041" cy="1324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19883"/>
            <a:ext cx="1248041" cy="1324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2856" y="5314691"/>
            <a:ext cx="1248041" cy="1324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52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11/4/2019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512" y="3788260"/>
            <a:ext cx="3257552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চর্বিতে দ্রবণীয় ভিটামিন যেমনঃ ভিটামিন ‘এ’, ডি, ই এবং ‘কে’।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8736" y="3788259"/>
            <a:ext cx="3448050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পানিতে দ্রবণীয় ভিটামিন যেমনঃ ভিটামিন ‘বি’ কমপ্লেক্স এবং ভিটামিন ‘সি’।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2886" y="1450523"/>
            <a:ext cx="302180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ভিটামি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নের প্রকার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1828503" y="2823851"/>
            <a:ext cx="5304235" cy="11430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27017" y="1973743"/>
            <a:ext cx="273546" cy="825834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753789" y="2952442"/>
            <a:ext cx="307183" cy="842961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896697" y="2959587"/>
            <a:ext cx="310752" cy="828672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556" y="281790"/>
            <a:ext cx="1248041" cy="1324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269" y="5254721"/>
            <a:ext cx="1248041" cy="1324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19883"/>
            <a:ext cx="1248041" cy="13242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2856" y="5314691"/>
            <a:ext cx="1248041" cy="1324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52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876</Words>
  <Application>Microsoft Office PowerPoint</Application>
  <PresentationFormat>On-screen Show (4:3)</PresentationFormat>
  <Paragraphs>146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Rauf</dc:creator>
  <cp:lastModifiedBy>RPGHS_115166</cp:lastModifiedBy>
  <cp:revision>124</cp:revision>
  <dcterms:created xsi:type="dcterms:W3CDTF">2016-11-17T11:55:00Z</dcterms:created>
  <dcterms:modified xsi:type="dcterms:W3CDTF">2019-11-04T06:07:11Z</dcterms:modified>
</cp:coreProperties>
</file>