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sldIdLst>
    <p:sldId id="269" r:id="rId2"/>
    <p:sldId id="310" r:id="rId3"/>
    <p:sldId id="301" r:id="rId4"/>
    <p:sldId id="322" r:id="rId5"/>
    <p:sldId id="317" r:id="rId6"/>
    <p:sldId id="264" r:id="rId7"/>
    <p:sldId id="328" r:id="rId8"/>
    <p:sldId id="267" r:id="rId9"/>
    <p:sldId id="303" r:id="rId10"/>
    <p:sldId id="324" r:id="rId11"/>
    <p:sldId id="323" r:id="rId12"/>
    <p:sldId id="325" r:id="rId13"/>
    <p:sldId id="260" r:id="rId14"/>
    <p:sldId id="326" r:id="rId15"/>
    <p:sldId id="318" r:id="rId16"/>
    <p:sldId id="321" r:id="rId17"/>
    <p:sldId id="330" r:id="rId18"/>
    <p:sldId id="329" r:id="rId19"/>
    <p:sldId id="331" r:id="rId20"/>
    <p:sldId id="332" r:id="rId21"/>
    <p:sldId id="333" r:id="rId22"/>
    <p:sldId id="335" r:id="rId23"/>
    <p:sldId id="336" r:id="rId24"/>
    <p:sldId id="337" r:id="rId25"/>
    <p:sldId id="315" r:id="rId26"/>
    <p:sldId id="316" r:id="rId2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60" autoAdjust="0"/>
    <p:restoredTop sz="97133" autoAdjust="0"/>
  </p:normalViewPr>
  <p:slideViewPr>
    <p:cSldViewPr>
      <p:cViewPr varScale="1">
        <p:scale>
          <a:sx n="52" d="100"/>
          <a:sy n="52" d="100"/>
        </p:scale>
        <p:origin x="1219" y="53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787B279-6688-4DFC-8FB6-30A14F6455E3}" type="datetimeFigureOut">
              <a:rPr lang="en-US" smtClean="0"/>
              <a:pPr/>
              <a:t>04-Nov-19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989A25-27BE-4090-A777-8080071D794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52232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989A25-27BE-4090-A777-8080071D794D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287237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989A25-27BE-4090-A777-8080071D794D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515316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989A25-27BE-4090-A777-8080071D794D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550278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989A25-27BE-4090-A777-8080071D794D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42733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04-Nov-19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dissolv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04-Nov-19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dissolv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04-Nov-19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dissolv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04-Nov-19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dissolv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04-Nov-19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dissolv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04-Nov-19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dissolv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04-Nov-19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dissolv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04-Nov-19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dissolv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04-Nov-19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dissolv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04-Nov-19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dissolv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04-Nov-19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dissolv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04-Nov-19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dissolv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7" Type="http://schemas.openxmlformats.org/officeDocument/2006/relationships/image" Target="../media/image2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e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2.jpeg"/><Relationship Id="rId5" Type="http://schemas.openxmlformats.org/officeDocument/2006/relationships/image" Target="../media/image41.jpeg"/><Relationship Id="rId4" Type="http://schemas.openxmlformats.org/officeDocument/2006/relationships/image" Target="../media/image40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6.jpeg"/><Relationship Id="rId4" Type="http://schemas.openxmlformats.org/officeDocument/2006/relationships/image" Target="../media/image45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0.jpeg"/><Relationship Id="rId4" Type="http://schemas.openxmlformats.org/officeDocument/2006/relationships/image" Target="../media/image49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4.jpeg"/><Relationship Id="rId4" Type="http://schemas.openxmlformats.org/officeDocument/2006/relationships/image" Target="../media/image53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8.jpeg"/><Relationship Id="rId4" Type="http://schemas.openxmlformats.org/officeDocument/2006/relationships/image" Target="../media/image57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jpeg"/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4.xml"/><Relationship Id="rId1" Type="http://schemas.openxmlformats.org/officeDocument/2006/relationships/video" Target="file:///C:\Users\USER\Downloads\Video\&#2451;%20&#2453;&#2495;%20&#2455;&#2494;&#2465;&#2492;&#2495;&#2479;&#2492;&#2494;&#2482;%20&#2477;&#2494;&#2439;%20-%20YouTube.MP4" TargetMode="External"/><Relationship Id="rId6" Type="http://schemas.openxmlformats.org/officeDocument/2006/relationships/image" Target="../media/image4.png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7" name="Picture 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1676400" cy="2235200"/>
          </a:xfrm>
          <a:prstGeom prst="rect">
            <a:avLst/>
          </a:prstGeom>
          <a:noFill/>
        </p:spPr>
      </p:pic>
      <p:sp>
        <p:nvSpPr>
          <p:cNvPr id="9" name="Horizontal Scroll 8"/>
          <p:cNvSpPr/>
          <p:nvPr/>
        </p:nvSpPr>
        <p:spPr>
          <a:xfrm>
            <a:off x="457200" y="2209800"/>
            <a:ext cx="7772400" cy="4648200"/>
          </a:xfrm>
          <a:prstGeom prst="horizontalScroll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 smtClean="0">
                <a:solidFill>
                  <a:srgbClr val="FF00FF"/>
                </a:solidFill>
                <a:latin typeface="SutonnyMJ" pitchFamily="2" charset="0"/>
                <a:cs typeface="SutonnyMJ" pitchFamily="2" charset="0"/>
              </a:rPr>
              <a:t>Aveyj</a:t>
            </a:r>
            <a:r>
              <a:rPr lang="en-US" sz="4000" dirty="0" smtClean="0">
                <a:solidFill>
                  <a:srgbClr val="FF00FF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dirty="0" err="1" smtClean="0">
                <a:solidFill>
                  <a:srgbClr val="FF00FF"/>
                </a:solidFill>
                <a:latin typeface="SutonnyMJ" pitchFamily="2" charset="0"/>
                <a:cs typeface="SutonnyMJ" pitchFamily="2" charset="0"/>
              </a:rPr>
              <a:t>Kvjvg</a:t>
            </a:r>
            <a:r>
              <a:rPr lang="en-US" sz="4000" dirty="0" smtClean="0">
                <a:solidFill>
                  <a:srgbClr val="FF00FF"/>
                </a:solidFill>
                <a:latin typeface="SutonnyMJ" pitchFamily="2" charset="0"/>
                <a:cs typeface="SutonnyMJ" pitchFamily="2" charset="0"/>
              </a:rPr>
              <a:t> </a:t>
            </a:r>
          </a:p>
          <a:p>
            <a:pPr algn="ctr"/>
            <a:r>
              <a:rPr lang="en-US" sz="4000" dirty="0" err="1" smtClean="0">
                <a:solidFill>
                  <a:srgbClr val="FF00FF"/>
                </a:solidFill>
                <a:latin typeface="SutonnyMJ" pitchFamily="2" charset="0"/>
                <a:cs typeface="SutonnyMJ" pitchFamily="2" charset="0"/>
              </a:rPr>
              <a:t>mnKvix</a:t>
            </a:r>
            <a:r>
              <a:rPr lang="en-US" sz="4000" dirty="0" smtClean="0">
                <a:solidFill>
                  <a:srgbClr val="FF00FF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dirty="0" err="1" smtClean="0">
                <a:solidFill>
                  <a:srgbClr val="FF00FF"/>
                </a:solidFill>
                <a:latin typeface="SutonnyMJ" pitchFamily="2" charset="0"/>
                <a:cs typeface="SutonnyMJ" pitchFamily="2" charset="0"/>
              </a:rPr>
              <a:t>wkÿK</a:t>
            </a:r>
            <a:r>
              <a:rPr lang="en-US" sz="4000" dirty="0" smtClean="0">
                <a:solidFill>
                  <a:srgbClr val="FF00FF"/>
                </a:solidFill>
                <a:latin typeface="SutonnyMJ" pitchFamily="2" charset="0"/>
                <a:cs typeface="SutonnyMJ" pitchFamily="2" charset="0"/>
              </a:rPr>
              <a:t> </a:t>
            </a:r>
          </a:p>
          <a:p>
            <a:pPr algn="ctr"/>
            <a:r>
              <a:rPr lang="en-US" sz="4000" dirty="0" err="1" smtClean="0">
                <a:solidFill>
                  <a:srgbClr val="FF00FF"/>
                </a:solidFill>
                <a:latin typeface="SutonnyMJ" pitchFamily="2" charset="0"/>
                <a:cs typeface="SutonnyMJ" pitchFamily="2" charset="0"/>
              </a:rPr>
              <a:t>knx</a:t>
            </a:r>
            <a:r>
              <a:rPr lang="en-US" sz="4000" dirty="0" smtClean="0">
                <a:solidFill>
                  <a:srgbClr val="FF00FF"/>
                </a:solidFill>
                <a:latin typeface="SutonnyMJ" pitchFamily="2" charset="0"/>
                <a:cs typeface="SutonnyMJ" pitchFamily="2" charset="0"/>
              </a:rPr>
              <a:t>` </a:t>
            </a:r>
            <a:r>
              <a:rPr lang="en-US" sz="4000" dirty="0" err="1" smtClean="0">
                <a:solidFill>
                  <a:srgbClr val="FF00FF"/>
                </a:solidFill>
                <a:latin typeface="SutonnyMJ" pitchFamily="2" charset="0"/>
                <a:cs typeface="SutonnyMJ" pitchFamily="2" charset="0"/>
              </a:rPr>
              <a:t>AvjvDwÏb</a:t>
            </a:r>
            <a:r>
              <a:rPr lang="en-US" sz="4000" dirty="0" smtClean="0">
                <a:solidFill>
                  <a:srgbClr val="FF00FF"/>
                </a:solidFill>
                <a:latin typeface="SutonnyMJ" pitchFamily="2" charset="0"/>
                <a:cs typeface="SutonnyMJ" pitchFamily="2" charset="0"/>
              </a:rPr>
              <a:t> D”P we`¨</a:t>
            </a:r>
            <a:r>
              <a:rPr lang="en-US" sz="4000" dirty="0" err="1" smtClean="0">
                <a:solidFill>
                  <a:srgbClr val="FF00FF"/>
                </a:solidFill>
                <a:latin typeface="SutonnyMJ" pitchFamily="2" charset="0"/>
                <a:cs typeface="SutonnyMJ" pitchFamily="2" charset="0"/>
              </a:rPr>
              <a:t>vjq</a:t>
            </a:r>
            <a:r>
              <a:rPr lang="en-US" sz="4000" dirty="0" smtClean="0">
                <a:solidFill>
                  <a:srgbClr val="FF00FF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dirty="0" err="1" smtClean="0">
                <a:solidFill>
                  <a:srgbClr val="FF00FF"/>
                </a:solidFill>
                <a:latin typeface="SutonnyMJ" pitchFamily="2" charset="0"/>
                <a:cs typeface="SutonnyMJ" pitchFamily="2" charset="0"/>
              </a:rPr>
              <a:t>wgR©vcyi</a:t>
            </a:r>
            <a:r>
              <a:rPr lang="en-US" sz="4000" dirty="0" smtClean="0">
                <a:solidFill>
                  <a:srgbClr val="FF00FF"/>
                </a:solidFill>
                <a:latin typeface="SutonnyMJ" pitchFamily="2" charset="0"/>
                <a:cs typeface="SutonnyMJ" pitchFamily="2" charset="0"/>
              </a:rPr>
              <a:t>, </a:t>
            </a:r>
            <a:r>
              <a:rPr lang="en-US" sz="4000" dirty="0" err="1" smtClean="0">
                <a:solidFill>
                  <a:srgbClr val="FF00FF"/>
                </a:solidFill>
                <a:latin typeface="SutonnyMJ" pitchFamily="2" charset="0"/>
                <a:cs typeface="SutonnyMJ" pitchFamily="2" charset="0"/>
              </a:rPr>
              <a:t>cvKzw</a:t>
            </a:r>
            <a:r>
              <a:rPr lang="en-US" sz="4000" dirty="0" smtClean="0">
                <a:solidFill>
                  <a:srgbClr val="FF00FF"/>
                </a:solidFill>
                <a:latin typeface="SutonnyMJ" pitchFamily="2" charset="0"/>
                <a:cs typeface="SutonnyMJ" pitchFamily="2" charset="0"/>
              </a:rPr>
              <a:t>›`qv, </a:t>
            </a:r>
            <a:r>
              <a:rPr lang="en-US" sz="4000" dirty="0" err="1" smtClean="0">
                <a:solidFill>
                  <a:srgbClr val="FF00FF"/>
                </a:solidFill>
                <a:latin typeface="SutonnyMJ" pitchFamily="2" charset="0"/>
                <a:cs typeface="SutonnyMJ" pitchFamily="2" charset="0"/>
              </a:rPr>
              <a:t>wK‡kviMÄ</a:t>
            </a:r>
            <a:r>
              <a:rPr lang="en-US" sz="4000" dirty="0" smtClean="0">
                <a:solidFill>
                  <a:srgbClr val="FF00FF"/>
                </a:solidFill>
                <a:latin typeface="SutonnyMJ" pitchFamily="2" charset="0"/>
                <a:cs typeface="SutonnyMJ" pitchFamily="2" charset="0"/>
              </a:rPr>
              <a:t>|</a:t>
            </a:r>
            <a:endParaRPr lang="en-US" sz="3200" dirty="0" smtClean="0">
              <a:solidFill>
                <a:srgbClr val="00CC0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2800" dirty="0" smtClean="0">
                <a:solidFill>
                  <a:srgbClr val="00CC00"/>
                </a:solidFill>
                <a:latin typeface="NikoshBAN" pitchFamily="2" charset="0"/>
                <a:cs typeface="NikoshBAN" pitchFamily="2" charset="0"/>
              </a:rPr>
              <a:t>www.abul01303717015</a:t>
            </a:r>
            <a:r>
              <a:rPr lang="en-US" sz="2800" dirty="0" smtClean="0">
                <a:solidFill>
                  <a:srgbClr val="00CC00"/>
                </a:solidFill>
                <a:latin typeface="+mj-lt"/>
                <a:cs typeface="Aharoni" pitchFamily="2" charset="-79"/>
              </a:rPr>
              <a:t>@gmail.com</a:t>
            </a:r>
            <a:endParaRPr lang="bn-BD" sz="3200" dirty="0">
              <a:solidFill>
                <a:srgbClr val="00CC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24-Point Star 5"/>
          <p:cNvSpPr/>
          <p:nvPr/>
        </p:nvSpPr>
        <p:spPr>
          <a:xfrm>
            <a:off x="1869742" y="0"/>
            <a:ext cx="6817057" cy="2209800"/>
          </a:xfrm>
          <a:prstGeom prst="star24">
            <a:avLst/>
          </a:prstGeom>
          <a:solidFill>
            <a:srgbClr val="006600"/>
          </a:solidFill>
          <a:ln w="57150" cap="flat" cmpd="sng" algn="ctr">
            <a:solidFill>
              <a:srgbClr val="FF0000"/>
            </a:solidFill>
            <a:prstDash val="solid"/>
          </a:ln>
          <a:effectLst/>
        </p:spPr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124200" y="750957"/>
            <a:ext cx="4114800" cy="707886"/>
          </a:xfrm>
          <a:prstGeom prst="rect">
            <a:avLst/>
          </a:prstGeom>
          <a:solidFill>
            <a:srgbClr val="002060"/>
          </a:solidFill>
          <a:ln w="57150">
            <a:solidFill>
              <a:sysClr val="window" lastClr="FFFFFF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শিক্ষক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পরিচিতি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6059009"/>
      </p:ext>
    </p:extLst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6" grpId="0" animBg="1"/>
      <p:bldP spid="8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5406" y="1600200"/>
            <a:ext cx="3557594" cy="3433971"/>
          </a:xfrm>
          <a:prstGeom prst="rect">
            <a:avLst/>
          </a:prstGeom>
        </p:spPr>
      </p:pic>
      <p:pic>
        <p:nvPicPr>
          <p:cNvPr id="3" name="Picture 2" descr="E:\My Final Content\image bangla 8\dui bigha jomi\bdf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937980"/>
            <a:ext cx="2939168" cy="385322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Down Arrow Callout 4"/>
          <p:cNvSpPr/>
          <p:nvPr/>
        </p:nvSpPr>
        <p:spPr>
          <a:xfrm>
            <a:off x="76200" y="228600"/>
            <a:ext cx="4572000" cy="1447800"/>
          </a:xfrm>
          <a:prstGeom prst="downArrowCallou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4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NikoshBAN" pitchFamily="2" charset="0"/>
                <a:cs typeface="NikoshBAN" pitchFamily="2" charset="0"/>
              </a:rPr>
              <a:t>রবীন্দ্রনাথ ঠাকুর</a:t>
            </a:r>
            <a:endParaRPr lang="en-US" sz="44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932220" y="5133662"/>
            <a:ext cx="41148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4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নোবেল</a:t>
            </a:r>
            <a:r>
              <a:rPr lang="en-US" sz="4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পুরস্কার</a:t>
            </a:r>
            <a:r>
              <a:rPr lang="en-US" sz="4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লাভ</a:t>
            </a:r>
            <a:r>
              <a:rPr lang="en-US" sz="4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করেন</a:t>
            </a:r>
            <a:r>
              <a:rPr lang="en-US" sz="4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en-US" sz="40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029200" y="152400"/>
            <a:ext cx="39624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bn-BD" sz="32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১৯১৩</a:t>
            </a:r>
            <a:r>
              <a:rPr lang="en-US" sz="32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সালে</a:t>
            </a:r>
            <a:r>
              <a:rPr lang="en-US" sz="32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গীতাঞ্জ</a:t>
            </a:r>
            <a:r>
              <a:rPr lang="bn-IN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লি</a:t>
            </a:r>
            <a:r>
              <a:rPr lang="en-US" sz="32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কাব্যের</a:t>
            </a:r>
            <a:r>
              <a:rPr lang="en-US" sz="32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জন্য</a:t>
            </a:r>
            <a:endParaRPr lang="en-US" sz="32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0046" y="1905000"/>
            <a:ext cx="5539154" cy="3133969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362200" y="533400"/>
            <a:ext cx="4876800" cy="9144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এই ছবিগুলো দেখে বুঝার চেষ্ঠা কর...।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977" y="1746898"/>
            <a:ext cx="3081623" cy="3510902"/>
          </a:xfrm>
          <a:prstGeom prst="rect">
            <a:avLst/>
          </a:prstGeom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  <a:reflection blurRad="12700" stA="30000" endPos="30000" dist="5000" dir="5400000" sy="-100000" algn="bl" rotWithShape="0"/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</p:pic>
      <p:sp>
        <p:nvSpPr>
          <p:cNvPr id="5" name="Rectangle 4"/>
          <p:cNvSpPr/>
          <p:nvPr/>
        </p:nvSpPr>
        <p:spPr>
          <a:xfrm>
            <a:off x="3581400" y="5638800"/>
            <a:ext cx="4267200" cy="9144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শিশুরা খেলা করছে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...।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124691" y="3680589"/>
            <a:ext cx="8880764" cy="3025011"/>
            <a:chOff x="2133600" y="533400"/>
            <a:chExt cx="6095999" cy="2076450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aturation sat="4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9636"/>
            <a:stretch/>
          </p:blipFill>
          <p:spPr>
            <a:xfrm>
              <a:off x="3629890" y="533400"/>
              <a:ext cx="4599709" cy="2076450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aturation sat="4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80000"/>
            <a:stretch/>
          </p:blipFill>
          <p:spPr>
            <a:xfrm>
              <a:off x="2133600" y="533400"/>
              <a:ext cx="1524000" cy="2076450"/>
            </a:xfrm>
            <a:prstGeom prst="rect">
              <a:avLst/>
            </a:prstGeom>
          </p:spPr>
        </p:pic>
      </p:grpSp>
      <p:sp>
        <p:nvSpPr>
          <p:cNvPr id="6" name="TextBox 5"/>
          <p:cNvSpPr txBox="1"/>
          <p:nvPr/>
        </p:nvSpPr>
        <p:spPr>
          <a:xfrm>
            <a:off x="124690" y="1248089"/>
            <a:ext cx="886690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b="1" dirty="0" err="1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কাব্য</a:t>
            </a:r>
            <a:r>
              <a:rPr lang="en-US" sz="32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: </a:t>
            </a:r>
            <a:r>
              <a:rPr lang="en-US" sz="3200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সোনার</a:t>
            </a:r>
            <a:r>
              <a:rPr lang="en-US" sz="32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তরী</a:t>
            </a:r>
            <a:r>
              <a:rPr lang="en-US" sz="32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, </a:t>
            </a:r>
            <a:r>
              <a:rPr lang="en-US" sz="3200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বলাকা</a:t>
            </a:r>
            <a:r>
              <a:rPr lang="en-US" sz="32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, </a:t>
            </a:r>
            <a:r>
              <a:rPr lang="en-US" sz="3200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গীতাঞ্জ</a:t>
            </a:r>
            <a:r>
              <a:rPr lang="bn-IN" sz="32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লি</a:t>
            </a:r>
            <a:r>
              <a:rPr lang="en-US" sz="32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ইত্যাদি</a:t>
            </a:r>
            <a:r>
              <a:rPr lang="en-US" sz="32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 </a:t>
            </a:r>
            <a:endParaRPr lang="en-US" sz="32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38546" y="2058650"/>
            <a:ext cx="886690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b="1" dirty="0" err="1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উপন্যাস</a:t>
            </a:r>
            <a:r>
              <a:rPr lang="en-US" sz="36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: </a:t>
            </a:r>
            <a:r>
              <a:rPr lang="en-US" sz="3600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ঘরে</a:t>
            </a:r>
            <a:r>
              <a:rPr lang="en-US" sz="36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বাইরে</a:t>
            </a:r>
            <a:r>
              <a:rPr lang="en-US" sz="36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, </a:t>
            </a:r>
            <a:r>
              <a:rPr lang="en-US" sz="3600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গোরা</a:t>
            </a:r>
            <a:r>
              <a:rPr lang="en-US" sz="36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, </a:t>
            </a:r>
            <a:r>
              <a:rPr lang="en-US" sz="3600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যোগাযোগ</a:t>
            </a:r>
            <a:r>
              <a:rPr lang="en-US" sz="36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, </a:t>
            </a:r>
            <a:r>
              <a:rPr lang="en-US" sz="3600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শেষের</a:t>
            </a:r>
            <a:r>
              <a:rPr lang="en-US" sz="36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কবিতা</a:t>
            </a:r>
            <a:r>
              <a:rPr lang="en-US" sz="36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ইত্যাদি</a:t>
            </a:r>
            <a:r>
              <a:rPr lang="en-US" sz="36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en-US" sz="36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24691" y="235803"/>
            <a:ext cx="886690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0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রবীন্দ্রনাথ</a:t>
            </a:r>
            <a:r>
              <a:rPr lang="en-US" sz="4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ঠাকুরের</a:t>
            </a:r>
            <a:r>
              <a:rPr lang="en-US" sz="4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লেখা</a:t>
            </a:r>
            <a:r>
              <a:rPr lang="en-US" sz="4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4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গ্রন্থসমূহ</a:t>
            </a:r>
            <a:r>
              <a:rPr lang="en-US" sz="4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-</a:t>
            </a:r>
            <a:endParaRPr lang="en-US" sz="40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  <p:bldP spid="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nip Single Corner Rectangle 6"/>
          <p:cNvSpPr/>
          <p:nvPr/>
        </p:nvSpPr>
        <p:spPr>
          <a:xfrm>
            <a:off x="0" y="4876800"/>
            <a:ext cx="9144000" cy="1143000"/>
          </a:xfrm>
          <a:prstGeom prst="snip1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4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সার্থক জনম ,মা গো ,</a:t>
            </a:r>
            <a:r>
              <a:rPr lang="en-US" sz="44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তোমায়</a:t>
            </a:r>
            <a:r>
              <a:rPr lang="en-US" sz="44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44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ভালোবেশে</a:t>
            </a:r>
            <a:r>
              <a:rPr lang="en-US" sz="44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bn-BD" sz="4400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9218" name="Picture 2" descr="E:\My Final Content\image bangla 8\dui bigha jomi\9758085193_e015e77358_o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2549928"/>
            <a:ext cx="1524000" cy="213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185" t="33406" r="32590" b="33189"/>
          <a:stretch/>
        </p:blipFill>
        <p:spPr>
          <a:xfrm>
            <a:off x="5888756" y="17060"/>
            <a:ext cx="3255244" cy="2133600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pic>
        <p:nvPicPr>
          <p:cNvPr id="5" name="Picture 2" descr="C:\Users\soma\Desktop\Copy of 10599414_671974606230538_4288232175045913563_n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302245" y="64259"/>
            <a:ext cx="2662710" cy="210978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pic>
        <p:nvPicPr>
          <p:cNvPr id="5121" name="Picture 1" descr="C:\Users\soma\Desktop\ma.jpg"/>
          <p:cNvPicPr>
            <a:picLocks noChangeAspect="1" noChangeArrowheads="1"/>
          </p:cNvPicPr>
          <p:nvPr/>
        </p:nvPicPr>
        <p:blipFill>
          <a:blip r:embed="rId5"/>
          <a:srcRect l="10811" r="18919"/>
          <a:stretch>
            <a:fillRect/>
          </a:stretch>
        </p:blipFill>
        <p:spPr bwMode="auto">
          <a:xfrm>
            <a:off x="178045" y="81319"/>
            <a:ext cx="3124200" cy="22860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99301627"/>
      </p:ext>
    </p:extLst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3" descr="The-Queen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" y="76200"/>
            <a:ext cx="4419600" cy="3048000"/>
          </a:xfrm>
          <a:prstGeom prst="pentagon">
            <a:avLst/>
          </a:prstGeom>
          <a:ln>
            <a:solidFill>
              <a:schemeClr val="accent6"/>
            </a:solidFill>
          </a:ln>
        </p:spPr>
      </p:pic>
      <p:pic>
        <p:nvPicPr>
          <p:cNvPr id="3" name="Picture 2" descr="D:\wahidul\wahidul\wahid-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52316"/>
            <a:ext cx="4648200" cy="137160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sp>
        <p:nvSpPr>
          <p:cNvPr id="4" name="Rectangle 3"/>
          <p:cNvSpPr/>
          <p:nvPr/>
        </p:nvSpPr>
        <p:spPr>
          <a:xfrm>
            <a:off x="0" y="5181600"/>
            <a:ext cx="9144000" cy="830997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bn-IN" sz="4800" dirty="0" smtClean="0">
                <a:latin typeface="NikoshBAN" pitchFamily="2" charset="0"/>
                <a:cs typeface="NikoshBAN" pitchFamily="2" charset="0"/>
              </a:rPr>
              <a:t>জানি নে তোর ধন রতন আছে কিনা রানির মতন 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495800" y="1295400"/>
            <a:ext cx="4648200" cy="3762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5" descr="D:\wahidul\wahidul\wahid-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581400"/>
            <a:ext cx="4375293" cy="137160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E:\My Final Content\image bangla 8\dui bigha jomi\23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"/>
            <a:ext cx="3733800" cy="51054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-15392400" y="9829800"/>
            <a:ext cx="19507200" cy="1295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705600" y="15849600"/>
            <a:ext cx="19507200" cy="1295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9050000" y="4267200"/>
            <a:ext cx="73914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Rectangle 6"/>
          <p:cNvSpPr/>
          <p:nvPr/>
        </p:nvSpPr>
        <p:spPr>
          <a:xfrm>
            <a:off x="13563600" y="762000"/>
            <a:ext cx="9525000" cy="1447800"/>
          </a:xfrm>
          <a:prstGeom prst="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400" dirty="0" smtClean="0">
                <a:latin typeface="NikoshBAN" pitchFamily="2" charset="0"/>
                <a:cs typeface="NikoshBAN" pitchFamily="2" charset="0"/>
              </a:rPr>
              <a:t>জানিনা তোর ধন রতন আছে কিনা রানির মত </a:t>
            </a:r>
          </a:p>
          <a:p>
            <a:pPr algn="ctr"/>
            <a:r>
              <a:rPr lang="bn-IN" sz="4400" dirty="0" smtClean="0">
                <a:latin typeface="NikoshBAN" pitchFamily="2" charset="0"/>
                <a:cs typeface="NikoshBAN" pitchFamily="2" charset="0"/>
              </a:rPr>
              <a:t>শুধু আমার অংগ জুড়ায় তোমার ছায়ায় এসে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76200" y="5638800"/>
            <a:ext cx="9067800" cy="9906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400" b="1" dirty="0" smtClean="0">
                <a:latin typeface="NikoshBAN" pitchFamily="2" charset="0"/>
                <a:cs typeface="NikoshBAN" pitchFamily="2" charset="0"/>
              </a:rPr>
              <a:t>শুধু জানি আমার অংগ জুড়ায় তোমার ছায়ায় এসে </a:t>
            </a:r>
            <a:r>
              <a:rPr lang="bn-IN" sz="5400" b="1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54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097" name="Picture 1" descr="C:\Users\soma\Desktop\tal gach.jpg"/>
          <p:cNvPicPr>
            <a:picLocks noChangeAspect="1" noChangeArrowheads="1"/>
          </p:cNvPicPr>
          <p:nvPr/>
        </p:nvPicPr>
        <p:blipFill>
          <a:blip r:embed="rId6"/>
          <a:srcRect l="25555" r="8889"/>
          <a:stretch>
            <a:fillRect/>
          </a:stretch>
        </p:blipFill>
        <p:spPr bwMode="auto">
          <a:xfrm>
            <a:off x="3581400" y="-10591800"/>
            <a:ext cx="4495800" cy="6858000"/>
          </a:xfrm>
          <a:prstGeom prst="rect">
            <a:avLst/>
          </a:prstGeom>
          <a:noFill/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2400" y="1"/>
            <a:ext cx="5181600" cy="510539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143000" y="5181600"/>
            <a:ext cx="7467600" cy="12192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আঁখি মেলে তোমার আলো প্রথম আমার চোখ জুড়াল ,</a:t>
            </a:r>
          </a:p>
          <a:p>
            <a:pPr algn="ctr"/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ওই আলোতে নয়ন রেখে মুদব নয়ন শেষে ।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15790" y="114300"/>
            <a:ext cx="4059936" cy="3848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67690" y="114300"/>
            <a:ext cx="3848100" cy="3848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0" y="3962400"/>
            <a:ext cx="4572000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8131" name="Picture 3" descr="C:\Users\soma\Downloads\21761933_1462996563820135_599272313912862733_n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55093" y="3962400"/>
            <a:ext cx="3886200" cy="2914650"/>
          </a:xfrm>
          <a:prstGeom prst="rect">
            <a:avLst/>
          </a:prstGeom>
          <a:noFill/>
        </p:spPr>
      </p:pic>
      <p:pic>
        <p:nvPicPr>
          <p:cNvPr id="48132" name="Picture 4" descr="C:\Users\soma\Downloads\21765030_1462996493820142_3465968162305493631_n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85800" y="914400"/>
            <a:ext cx="4114800" cy="2880360"/>
          </a:xfrm>
          <a:prstGeom prst="rect">
            <a:avLst/>
          </a:prstGeom>
          <a:noFill/>
        </p:spPr>
      </p:pic>
      <p:pic>
        <p:nvPicPr>
          <p:cNvPr id="48133" name="Picture 5" descr="C:\Users\soma\Downloads\21765077_1462996527153472_127853025606526087_n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978400" y="914400"/>
            <a:ext cx="3860800" cy="2895600"/>
          </a:xfrm>
          <a:prstGeom prst="rect">
            <a:avLst/>
          </a:prstGeom>
          <a:noFill/>
        </p:spPr>
      </p:pic>
      <p:sp>
        <p:nvSpPr>
          <p:cNvPr id="6" name="Rectangle 5"/>
          <p:cNvSpPr/>
          <p:nvPr/>
        </p:nvSpPr>
        <p:spPr>
          <a:xfrm>
            <a:off x="2362200" y="0"/>
            <a:ext cx="4876800" cy="8382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400" dirty="0" smtClean="0">
                <a:latin typeface="NikoshBAN" pitchFamily="2" charset="0"/>
                <a:cs typeface="NikoshBAN" pitchFamily="2" charset="0"/>
              </a:rPr>
              <a:t>এই ছবিগুলো দেখে বুঝার চেষ্ঠা কর...।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8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48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48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48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0" y="1676400"/>
            <a:ext cx="3581400" cy="35440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710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600" y="1600200"/>
            <a:ext cx="5010150" cy="3752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Rectangle 3"/>
          <p:cNvSpPr/>
          <p:nvPr/>
        </p:nvSpPr>
        <p:spPr>
          <a:xfrm>
            <a:off x="2286000" y="304800"/>
            <a:ext cx="4876800" cy="9144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এই ছবিগুলো দেখে বুঝার চেষ্ঠা কর...।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362200" y="5638800"/>
            <a:ext cx="4267200" cy="9144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খাবার খাচ্ছে 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...।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Picture 2" descr="C:\Users\soma\Downloads\21765095_1462996167153508_8694394420824676403_n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19600" y="3429000"/>
            <a:ext cx="4572000" cy="2847975"/>
          </a:xfrm>
          <a:prstGeom prst="rect">
            <a:avLst/>
          </a:prstGeom>
          <a:noFill/>
        </p:spPr>
      </p:pic>
      <p:pic>
        <p:nvPicPr>
          <p:cNvPr id="49155" name="Picture 3" descr="C:\Users\soma\Downloads\21766318_1462995623820229_2573929224403976009_n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2400" y="3429000"/>
            <a:ext cx="4114800" cy="2940368"/>
          </a:xfrm>
          <a:prstGeom prst="rect">
            <a:avLst/>
          </a:prstGeom>
          <a:noFill/>
        </p:spPr>
      </p:pic>
      <p:pic>
        <p:nvPicPr>
          <p:cNvPr id="49156" name="Picture 4" descr="C:\Users\soma\Downloads\21766502_1462995953820196_268707555752754886_n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419600" y="203200"/>
            <a:ext cx="4495800" cy="3149600"/>
          </a:xfrm>
          <a:prstGeom prst="rect">
            <a:avLst/>
          </a:prstGeom>
          <a:noFill/>
        </p:spPr>
      </p:pic>
      <p:pic>
        <p:nvPicPr>
          <p:cNvPr id="49157" name="Picture 5" descr="C:\Users\soma\Downloads\21766728_1462996110486847_7219219304865577829_n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52400" y="228601"/>
            <a:ext cx="4191000" cy="31242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91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91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91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91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91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91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91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91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Horizontal Scroll 4"/>
          <p:cNvSpPr/>
          <p:nvPr/>
        </p:nvSpPr>
        <p:spPr>
          <a:xfrm>
            <a:off x="1485900" y="1905000"/>
            <a:ext cx="7086600" cy="3810000"/>
          </a:xfrm>
          <a:prstGeom prst="horizontalScroll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b="1" dirty="0" smtClean="0">
                <a:solidFill>
                  <a:schemeClr val="bg2"/>
                </a:solidFill>
                <a:latin typeface="SutonnyMJ" pitchFamily="2" charset="0"/>
                <a:cs typeface="NikoshBAN" pitchFamily="2" charset="0"/>
              </a:rPr>
              <a:t>শ্রেনীঃ ষষ্ঠ</a:t>
            </a:r>
          </a:p>
          <a:p>
            <a:pPr algn="ctr"/>
            <a:r>
              <a:rPr lang="bn-IN" sz="3600" b="1" dirty="0" smtClean="0">
                <a:solidFill>
                  <a:schemeClr val="bg2"/>
                </a:solidFill>
                <a:latin typeface="SutonnyMJ" pitchFamily="2" charset="0"/>
                <a:cs typeface="NikoshBAN" pitchFamily="2" charset="0"/>
              </a:rPr>
              <a:t>বাংলা প্রথম পত্র </a:t>
            </a:r>
          </a:p>
          <a:p>
            <a:pPr algn="ctr"/>
            <a:r>
              <a:rPr lang="bn-IN" sz="3600" b="1" dirty="0" smtClean="0">
                <a:solidFill>
                  <a:schemeClr val="bg2"/>
                </a:solidFill>
                <a:latin typeface="SutonnyMJ" pitchFamily="2" charset="0"/>
                <a:cs typeface="NikoshBAN" pitchFamily="2" charset="0"/>
              </a:rPr>
              <a:t>(পদ্যাংশ) </a:t>
            </a:r>
            <a:endParaRPr lang="bn-BD" sz="3600" b="1" dirty="0">
              <a:solidFill>
                <a:schemeClr val="bg2"/>
              </a:solidFill>
              <a:latin typeface="SutonnyMJ" pitchFamily="2" charset="0"/>
              <a:cs typeface="NikoshBAN" pitchFamily="2" charset="0"/>
            </a:endParaRPr>
          </a:p>
          <a:p>
            <a:pPr algn="ctr"/>
            <a:r>
              <a:rPr lang="bn-IN" sz="3600" dirty="0" smtClean="0">
                <a:solidFill>
                  <a:srgbClr val="00CC00"/>
                </a:solidFill>
                <a:latin typeface="SutonnyMJ" pitchFamily="2" charset="0"/>
                <a:cs typeface="NikoshBAN" pitchFamily="2" charset="0"/>
              </a:rPr>
              <a:t>সয়মঃ</a:t>
            </a:r>
            <a:r>
              <a:rPr lang="en-US" sz="3600" dirty="0" smtClean="0">
                <a:solidFill>
                  <a:srgbClr val="00CC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400" dirty="0" smtClean="0">
                <a:solidFill>
                  <a:srgbClr val="00CC00"/>
                </a:solidFill>
                <a:latin typeface="SutonnyMJ" pitchFamily="2" charset="0"/>
                <a:cs typeface="SutonnyMJ" pitchFamily="2" charset="0"/>
              </a:rPr>
              <a:t>50</a:t>
            </a:r>
            <a:r>
              <a:rPr lang="bn-IN" sz="3600" dirty="0" smtClean="0">
                <a:solidFill>
                  <a:srgbClr val="00CC00"/>
                </a:solidFill>
                <a:latin typeface="SutonnyMJ" pitchFamily="2" charset="0"/>
                <a:cs typeface="NikoshBAN" pitchFamily="2" charset="0"/>
              </a:rPr>
              <a:t> মিনিট</a:t>
            </a:r>
          </a:p>
          <a:p>
            <a:pPr algn="ctr"/>
            <a:r>
              <a:rPr lang="bn-IN" sz="3600" dirty="0" smtClean="0">
                <a:solidFill>
                  <a:srgbClr val="00CC00"/>
                </a:solidFill>
                <a:latin typeface="SutonnyMJ" pitchFamily="2" charset="0"/>
                <a:cs typeface="NikoshBAN" pitchFamily="2" charset="0"/>
              </a:rPr>
              <a:t> তারিখ </a:t>
            </a:r>
            <a:r>
              <a:rPr lang="en-US" sz="3600" dirty="0" smtClean="0">
                <a:solidFill>
                  <a:srgbClr val="00CC00"/>
                </a:solidFill>
                <a:latin typeface="SutonnyMJ" pitchFamily="2" charset="0"/>
                <a:cs typeface="SutonnyMJ" pitchFamily="2" charset="0"/>
              </a:rPr>
              <a:t>: 19/06/2020  </a:t>
            </a:r>
            <a:endParaRPr lang="bn-BD" sz="3600" dirty="0">
              <a:solidFill>
                <a:srgbClr val="00CC00"/>
              </a:solidFill>
              <a:latin typeface="SutonnyMJ" pitchFamily="2" charset="0"/>
              <a:cs typeface="NikoshBAN" pitchFamily="2" charset="0"/>
            </a:endParaRPr>
          </a:p>
        </p:txBody>
      </p:sp>
      <p:sp>
        <p:nvSpPr>
          <p:cNvPr id="4" name="24-Point Star 3"/>
          <p:cNvSpPr/>
          <p:nvPr/>
        </p:nvSpPr>
        <p:spPr>
          <a:xfrm>
            <a:off x="1981200" y="0"/>
            <a:ext cx="6096000" cy="2209800"/>
          </a:xfrm>
          <a:prstGeom prst="star24">
            <a:avLst/>
          </a:prstGeom>
          <a:solidFill>
            <a:srgbClr val="006600"/>
          </a:solidFill>
          <a:ln w="57150" cap="flat" cmpd="sng" algn="ctr">
            <a:solidFill>
              <a:srgbClr val="FF0000"/>
            </a:solidFill>
            <a:prstDash val="solid"/>
          </a:ln>
          <a:effectLst/>
        </p:spPr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429000" y="685800"/>
            <a:ext cx="3429000" cy="769441"/>
          </a:xfrm>
          <a:prstGeom prst="rect">
            <a:avLst/>
          </a:prstGeom>
          <a:solidFill>
            <a:srgbClr val="002060"/>
          </a:solidFill>
          <a:ln w="57150">
            <a:solidFill>
              <a:sysClr val="window" lastClr="FFFFFF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IN" sz="4400" dirty="0" smtClean="0">
                <a:solidFill>
                  <a:sysClr val="window" lastClr="FFFFFF"/>
                </a:solidFill>
                <a:latin typeface="NikoshBAN" pitchFamily="2" charset="0"/>
                <a:cs typeface="NikoshBAN" pitchFamily="2" charset="0"/>
              </a:rPr>
              <a:t>পাঠ</a:t>
            </a: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en-US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পরিচিতি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4" grpId="0" animBg="1"/>
      <p:bldP spid="6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8" name="Picture 2" descr="C:\Users\soma\Downloads\21766733_1462995743820217_4372287560668464783_n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924425" y="3343275"/>
            <a:ext cx="3990975" cy="2981325"/>
          </a:xfrm>
          <a:prstGeom prst="rect">
            <a:avLst/>
          </a:prstGeom>
          <a:noFill/>
        </p:spPr>
      </p:pic>
      <p:pic>
        <p:nvPicPr>
          <p:cNvPr id="50179" name="Picture 3" descr="C:\Users\soma\Downloads\21766771_1462995850486873_9145178595736323903_n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600" y="3429000"/>
            <a:ext cx="4191000" cy="2946400"/>
          </a:xfrm>
          <a:prstGeom prst="rect">
            <a:avLst/>
          </a:prstGeom>
          <a:noFill/>
        </p:spPr>
      </p:pic>
      <p:pic>
        <p:nvPicPr>
          <p:cNvPr id="50181" name="Picture 5" descr="C:\Users\soma\Downloads\21767911_1462996603820131_341976792404685024_n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2400" y="381000"/>
            <a:ext cx="4572000" cy="3048000"/>
          </a:xfrm>
          <a:prstGeom prst="rect">
            <a:avLst/>
          </a:prstGeom>
          <a:noFill/>
        </p:spPr>
      </p:pic>
      <p:pic>
        <p:nvPicPr>
          <p:cNvPr id="50182" name="Picture 6" descr="C:\Users\soma\Downloads\21768325_1462995700486888_8590568000475113104_n.jpg"/>
          <p:cNvPicPr>
            <a:picLocks noChangeAspect="1" noChangeArrowheads="1"/>
          </p:cNvPicPr>
          <p:nvPr/>
        </p:nvPicPr>
        <p:blipFill>
          <a:blip r:embed="rId5"/>
          <a:srcRect l="1667" t="35106" r="11667" b="12766"/>
          <a:stretch>
            <a:fillRect/>
          </a:stretch>
        </p:blipFill>
        <p:spPr bwMode="auto">
          <a:xfrm>
            <a:off x="304800" y="-15316200"/>
            <a:ext cx="3962400" cy="3733800"/>
          </a:xfrm>
          <a:prstGeom prst="rect">
            <a:avLst/>
          </a:prstGeom>
          <a:noFill/>
        </p:spPr>
      </p:pic>
      <p:pic>
        <p:nvPicPr>
          <p:cNvPr id="7" name="Picture 6" descr="C:\Users\soma\Downloads\21768325_1462995700486888_8590568000475113104_n.jpg"/>
          <p:cNvPicPr>
            <a:picLocks noChangeAspect="1" noChangeArrowheads="1"/>
          </p:cNvPicPr>
          <p:nvPr/>
        </p:nvPicPr>
        <p:blipFill>
          <a:blip r:embed="rId5"/>
          <a:srcRect l="1667" t="35106" r="11667" b="12766"/>
          <a:stretch>
            <a:fillRect/>
          </a:stretch>
        </p:blipFill>
        <p:spPr bwMode="auto">
          <a:xfrm>
            <a:off x="457200" y="-15163800"/>
            <a:ext cx="3962400" cy="3733800"/>
          </a:xfrm>
          <a:prstGeom prst="rect">
            <a:avLst/>
          </a:prstGeom>
          <a:noFill/>
        </p:spPr>
      </p:pic>
      <p:pic>
        <p:nvPicPr>
          <p:cNvPr id="50183" name="Picture 7" descr="C:\Users\soma\Downloads\21768428_1462995880486870_5143110852297802837_n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105400" y="304800"/>
            <a:ext cx="3810000" cy="29718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01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01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01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01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01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01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01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01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2" name="Picture 2" descr="C:\Users\soma\Downloads\22007728_1462996197153505_319034942595489716_n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19600" y="3714750"/>
            <a:ext cx="4572000" cy="2990850"/>
          </a:xfrm>
          <a:prstGeom prst="rect">
            <a:avLst/>
          </a:prstGeom>
          <a:noFill/>
        </p:spPr>
      </p:pic>
      <p:pic>
        <p:nvPicPr>
          <p:cNvPr id="51203" name="Picture 3" descr="C:\Users\soma\Downloads\22007792_1462996417153483_179950082387024154_n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3657600"/>
            <a:ext cx="4572000" cy="3124200"/>
          </a:xfrm>
          <a:prstGeom prst="rect">
            <a:avLst/>
          </a:prstGeom>
          <a:noFill/>
        </p:spPr>
      </p:pic>
      <p:pic>
        <p:nvPicPr>
          <p:cNvPr id="51204" name="Picture 4" descr="C:\Users\soma\Downloads\22007935_1462995923820199_3011082966254018455_n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343400" y="304800"/>
            <a:ext cx="4572000" cy="3048000"/>
          </a:xfrm>
          <a:prstGeom prst="rect">
            <a:avLst/>
          </a:prstGeom>
          <a:noFill/>
        </p:spPr>
      </p:pic>
      <p:pic>
        <p:nvPicPr>
          <p:cNvPr id="51205" name="Picture 5" descr="C:\Users\soma\Downloads\22008050_1462995553820236_6306696890504737594_n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-76200" y="152400"/>
            <a:ext cx="4419600" cy="3259455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2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2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12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12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12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12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12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12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0" name="Picture 2" descr="C:\Users\soma\Downloads\22045850_1462995520486906_1523679644386977597_n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867400" y="3352800"/>
            <a:ext cx="3200400" cy="2126933"/>
          </a:xfrm>
          <a:prstGeom prst="rect">
            <a:avLst/>
          </a:prstGeom>
          <a:noFill/>
        </p:spPr>
      </p:pic>
      <p:pic>
        <p:nvPicPr>
          <p:cNvPr id="53251" name="Picture 3" descr="C:\Users\soma\Downloads\22046597_1462996363820155_350768247325052193_n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71600" y="3352800"/>
            <a:ext cx="3200400" cy="2133600"/>
          </a:xfrm>
          <a:prstGeom prst="rect">
            <a:avLst/>
          </a:prstGeom>
          <a:noFill/>
        </p:spPr>
      </p:pic>
      <p:pic>
        <p:nvPicPr>
          <p:cNvPr id="53252" name="Picture 4" descr="C:\Users\soma\Downloads\22046635_1462996333820158_7004182085623140481_n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613716" y="152401"/>
            <a:ext cx="3454083" cy="2295526"/>
          </a:xfrm>
          <a:prstGeom prst="rect">
            <a:avLst/>
          </a:prstGeom>
          <a:noFill/>
        </p:spPr>
      </p:pic>
      <p:pic>
        <p:nvPicPr>
          <p:cNvPr id="53253" name="Picture 5" descr="C:\Users\soma\Downloads\22046725_1462996297153495_3804970043597148056_n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132250" y="161926"/>
            <a:ext cx="3439749" cy="22860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32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32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32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32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32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32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32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32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4" name="Picture 2" descr="C:\Users\soma\Downloads\22089190_1462996220486836_2035877005371608197_n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95800" y="3267075"/>
            <a:ext cx="4572000" cy="3438525"/>
          </a:xfrm>
          <a:prstGeom prst="rect">
            <a:avLst/>
          </a:prstGeom>
          <a:noFill/>
        </p:spPr>
      </p:pic>
      <p:pic>
        <p:nvPicPr>
          <p:cNvPr id="54275" name="Picture 3" descr="C:\Users\soma\Downloads\1432909479_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2400" y="3276600"/>
            <a:ext cx="4343400" cy="3067050"/>
          </a:xfrm>
          <a:prstGeom prst="rect">
            <a:avLst/>
          </a:prstGeom>
          <a:noFill/>
        </p:spPr>
      </p:pic>
      <p:pic>
        <p:nvPicPr>
          <p:cNvPr id="54276" name="Picture 4" descr="C:\Users\soma\Downloads\ashrafmahmud_1394846708_8-292420_3752826897142_1910081283_n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105400" y="457200"/>
            <a:ext cx="3810000" cy="2667000"/>
          </a:xfrm>
          <a:prstGeom prst="rect">
            <a:avLst/>
          </a:prstGeom>
          <a:noFill/>
        </p:spPr>
      </p:pic>
      <p:pic>
        <p:nvPicPr>
          <p:cNvPr id="54277" name="Picture 5" descr="C:\Users\soma\Downloads\ccxc_0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81000" y="457200"/>
            <a:ext cx="4191000" cy="25146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42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42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42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42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42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42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42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42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8" name="Picture 2" descr="C:\Users\soma\Downloads\fQYSUbVfts-T7odkrFJckdiFeHvab0GWOfzhj7tYdC0uglagsDCzjYpLSwgeCwyNlQwhB-iRbgjj3G2zzjGv_YPUgzeVxj_0hitoxumFS7WIlx3RrRcDJeRLz91aHLxFRwilpRo-kyLFm_6bOd7VpF5we6goy4SSRCRGiN1WAH2Xk7tZn01SrLlTQa3bGf5GHkoke_a4p8CSXKaXNzdId4fv0t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00600" y="4267200"/>
            <a:ext cx="3619500" cy="2190750"/>
          </a:xfrm>
          <a:prstGeom prst="rect">
            <a:avLst/>
          </a:prstGeom>
          <a:noFill/>
        </p:spPr>
      </p:pic>
      <p:pic>
        <p:nvPicPr>
          <p:cNvPr id="55299" name="Picture 3" descr="C:\Users\soma\Downloads\ful 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9600" y="4191000"/>
            <a:ext cx="4038600" cy="2305050"/>
          </a:xfrm>
          <a:prstGeom prst="rect">
            <a:avLst/>
          </a:prstGeom>
          <a:noFill/>
        </p:spPr>
      </p:pic>
      <p:pic>
        <p:nvPicPr>
          <p:cNvPr id="55300" name="Picture 4" descr="C:\Users\soma\Downloads\ghor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14400" y="1371600"/>
            <a:ext cx="3429000" cy="2209800"/>
          </a:xfrm>
          <a:prstGeom prst="rect">
            <a:avLst/>
          </a:prstGeom>
          <a:noFill/>
        </p:spPr>
      </p:pic>
      <p:pic>
        <p:nvPicPr>
          <p:cNvPr id="55301" name="Picture 5" descr="C:\Users\soma\Downloads\ghuri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876800" y="1524000"/>
            <a:ext cx="3581400" cy="2228850"/>
          </a:xfrm>
          <a:prstGeom prst="rect">
            <a:avLst/>
          </a:prstGeom>
          <a:noFill/>
        </p:spPr>
      </p:pic>
      <p:sp>
        <p:nvSpPr>
          <p:cNvPr id="6" name="Rectangle 5"/>
          <p:cNvSpPr/>
          <p:nvPr/>
        </p:nvSpPr>
        <p:spPr>
          <a:xfrm>
            <a:off x="2209800" y="304800"/>
            <a:ext cx="4876800" cy="9144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এই ছবিগুলো দেখে বুঝার চেষ্ঠা কর...।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53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53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53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53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52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52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52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52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2590800" y="457200"/>
            <a:ext cx="4114800" cy="1295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5400" u="sng" dirty="0" smtClean="0"/>
              <a:t>মূল্যায়ণ</a:t>
            </a:r>
            <a:endParaRPr lang="en-US" sz="5400" u="sng" dirty="0"/>
          </a:p>
        </p:txBody>
      </p:sp>
      <p:sp>
        <p:nvSpPr>
          <p:cNvPr id="3" name="Right Arrow 2"/>
          <p:cNvSpPr/>
          <p:nvPr/>
        </p:nvSpPr>
        <p:spPr>
          <a:xfrm>
            <a:off x="1295400" y="2514600"/>
            <a:ext cx="6400800" cy="2895600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 algn="ctr">
              <a:buFont typeface="+mj-lt"/>
              <a:buAutoNum type="arabicPeriod"/>
            </a:pPr>
            <a:r>
              <a:rPr lang="bn-IN" sz="2800" dirty="0" smtClean="0"/>
              <a:t>কবির অঙ্গ জুড়ায় কিসে...?</a:t>
            </a:r>
          </a:p>
          <a:p>
            <a:pPr marL="342900" indent="-342900" algn="ctr"/>
            <a:endParaRPr lang="bn-IN" sz="2800" dirty="0" smtClean="0"/>
          </a:p>
          <a:p>
            <a:pPr marL="342900" indent="-342900" algn="ctr">
              <a:buFont typeface="+mj-lt"/>
              <a:buAutoNum type="arabicPeriod"/>
            </a:pPr>
            <a:r>
              <a:rPr lang="bn-IN" sz="2800" dirty="0" smtClean="0"/>
              <a:t>কবির শেষ ইচ্ছা কি...?</a:t>
            </a:r>
            <a:endParaRPr lang="en-US" sz="2800" dirty="0"/>
          </a:p>
        </p:txBody>
      </p:sp>
      <p:pic>
        <p:nvPicPr>
          <p:cNvPr id="4" name="Picture 3" descr="678.jpg"/>
          <p:cNvPicPr>
            <a:picLocks noChangeAspect="1"/>
          </p:cNvPicPr>
          <p:nvPr/>
        </p:nvPicPr>
        <p:blipFill>
          <a:blip r:embed="rId2" cstate="print"/>
          <a:srcRect l="21200" t="11832" r="22400" b="11832"/>
          <a:stretch>
            <a:fillRect/>
          </a:stretch>
        </p:blipFill>
        <p:spPr>
          <a:xfrm>
            <a:off x="76200" y="228600"/>
            <a:ext cx="2438400" cy="2594043"/>
          </a:xfrm>
          <a:prstGeom prst="rect">
            <a:avLst/>
          </a:prstGeom>
          <a:effectLst>
            <a:softEdge rad="635000"/>
          </a:effectLst>
        </p:spPr>
      </p:pic>
      <p:pic>
        <p:nvPicPr>
          <p:cNvPr id="5" name="Picture 4" descr="ak.png"/>
          <p:cNvPicPr>
            <a:picLocks noChangeAspect="1"/>
          </p:cNvPicPr>
          <p:nvPr/>
        </p:nvPicPr>
        <p:blipFill>
          <a:blip r:embed="rId3" cstate="print"/>
          <a:srcRect r="6202"/>
          <a:stretch>
            <a:fillRect/>
          </a:stretch>
        </p:blipFill>
        <p:spPr>
          <a:xfrm>
            <a:off x="6762831" y="4800600"/>
            <a:ext cx="2304969" cy="1790391"/>
          </a:xfrm>
          <a:prstGeom prst="rect">
            <a:avLst/>
          </a:prstGeom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895600" y="533400"/>
            <a:ext cx="3581400" cy="9144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800" dirty="0" smtClean="0"/>
              <a:t>বাড়ির কাজ</a:t>
            </a:r>
            <a:endParaRPr lang="en-US" sz="4800" dirty="0"/>
          </a:p>
        </p:txBody>
      </p:sp>
      <p:sp>
        <p:nvSpPr>
          <p:cNvPr id="8" name="Right Arrow 7"/>
          <p:cNvSpPr/>
          <p:nvPr/>
        </p:nvSpPr>
        <p:spPr>
          <a:xfrm>
            <a:off x="762000" y="5029200"/>
            <a:ext cx="7391400" cy="1524000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 algn="ctr">
              <a:buFont typeface="+mj-lt"/>
              <a:buAutoNum type="arabicPeriod"/>
            </a:pPr>
            <a:r>
              <a:rPr lang="bn-IN" sz="2000" dirty="0" smtClean="0"/>
              <a:t>কবি জন্মভুমিকে রানি সম্বোধন করার কারন কি ব্যাখ্যা কর...? </a:t>
            </a:r>
            <a:endParaRPr lang="en-US" sz="2000" dirty="0"/>
          </a:p>
        </p:txBody>
      </p:sp>
      <p:sp>
        <p:nvSpPr>
          <p:cNvPr id="9" name="Rectangle 8"/>
          <p:cNvSpPr/>
          <p:nvPr/>
        </p:nvSpPr>
        <p:spPr>
          <a:xfrm>
            <a:off x="304800" y="2438400"/>
            <a:ext cx="3429000" cy="20574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114800" y="2216216"/>
            <a:ext cx="4652522" cy="2508184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2057400" y="76200"/>
            <a:ext cx="4876800" cy="9144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এই ছবিগুলো দেখে বুঝার চেষ্টা কর...।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438400" y="5943600"/>
            <a:ext cx="4648200" cy="6858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গ্রাম বাংলার দৃশ্য.........।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2" descr="C:\Users\Public\Pictures\Sample Pictures\Screenshot_2016-06-16-13-31-22-1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111" r="2222" b="14815"/>
          <a:stretch>
            <a:fillRect/>
          </a:stretch>
        </p:blipFill>
        <p:spPr bwMode="auto">
          <a:xfrm>
            <a:off x="4724400" y="3124200"/>
            <a:ext cx="4206240" cy="2819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3" descr="C:\Users\soma\Downloads\22008388_1462995647153560_8221998103783957236_n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52168" y="2438400"/>
            <a:ext cx="3819832" cy="3581400"/>
          </a:xfrm>
          <a:prstGeom prst="rect">
            <a:avLst/>
          </a:prstGeom>
          <a:noFill/>
        </p:spPr>
      </p:pic>
      <p:pic>
        <p:nvPicPr>
          <p:cNvPr id="10" name="ও কি গাড়িয়াল ভাই - YouTube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6"/>
          <a:stretch>
            <a:fillRect/>
          </a:stretch>
        </p:blipFill>
        <p:spPr>
          <a:xfrm>
            <a:off x="2895600" y="1034717"/>
            <a:ext cx="3200400" cy="18608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7523403"/>
      </p:ext>
    </p:extLst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3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video>
          </p:childTnLst>
        </p:cTn>
      </p:par>
    </p:tnLst>
    <p:bldLst>
      <p:bldP spid="11" grpId="0" animBg="1"/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3" descr="bangladesh_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905000"/>
            <a:ext cx="4343400" cy="3513044"/>
          </a:xfrm>
          <a:prstGeom prst="ellipse">
            <a:avLst/>
          </a:prstGeom>
          <a:ln w="63500" cap="rnd">
            <a:solidFill>
              <a:schemeClr val="accent6">
                <a:lumMod val="75000"/>
              </a:schemeClr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3" name="Rectangle 2"/>
          <p:cNvSpPr/>
          <p:nvPr/>
        </p:nvSpPr>
        <p:spPr>
          <a:xfrm>
            <a:off x="2133600" y="304800"/>
            <a:ext cx="4876800" cy="9144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এই ছবিগুলো দেখে বুঝার চেষ্টা কর...।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2" descr="F:\ICT Program\ICT -61 -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1981200"/>
            <a:ext cx="3505200" cy="3434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4876800" y="5638800"/>
            <a:ext cx="4267200" cy="9144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শিশুরা খেলা করছে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...।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-152400" y="5638800"/>
            <a:ext cx="4876800" cy="9144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কৃষক গরু চড়াচ্ছেন 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506" y="1268104"/>
            <a:ext cx="4652010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Rectangle 2"/>
          <p:cNvSpPr/>
          <p:nvPr/>
        </p:nvSpPr>
        <p:spPr>
          <a:xfrm>
            <a:off x="2209800" y="76200"/>
            <a:ext cx="4876800" cy="9906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400" dirty="0" smtClean="0">
                <a:latin typeface="NikoshBAN" pitchFamily="2" charset="0"/>
                <a:cs typeface="NikoshBAN" pitchFamily="2" charset="0"/>
              </a:rPr>
              <a:t>এই ছবিতে শিশুটি যে মাটিতে জন্মেছে তা কে কি বলা যায়.........???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2" descr="S:\Wallpaper\New folder\BoyswillbeBoysAmyBurtonStock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1268104"/>
            <a:ext cx="4419600" cy="4343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2743200" y="5812808"/>
            <a:ext cx="4876800" cy="9144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শিশুরা খেলা করছে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...।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nip Single Corner Rectangle 1"/>
          <p:cNvSpPr/>
          <p:nvPr/>
        </p:nvSpPr>
        <p:spPr>
          <a:xfrm>
            <a:off x="668740" y="2507672"/>
            <a:ext cx="3369860" cy="387928"/>
          </a:xfrm>
          <a:prstGeom prst="snip1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* রবীন্দ্রনাথ ঠাকুর এর পরিচয় বলতে পারবে।</a:t>
            </a:r>
            <a:endParaRPr lang="bn-BD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Snip Single Corner Rectangle 2"/>
          <p:cNvSpPr/>
          <p:nvPr/>
        </p:nvSpPr>
        <p:spPr>
          <a:xfrm>
            <a:off x="689522" y="5105400"/>
            <a:ext cx="4111078" cy="914400"/>
          </a:xfrm>
          <a:prstGeom prst="snip1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3600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* </a:t>
            </a:r>
            <a:r>
              <a:rPr lang="bn-IN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জন্মভূমিকে রানী সম্বোধন করার যৌক্তিকতা</a:t>
            </a:r>
            <a:r>
              <a:rPr lang="bn-BD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bn-IN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বিশ্লেষণ করতে</a:t>
            </a:r>
            <a:r>
              <a:rPr lang="bn-BD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পারবে।</a:t>
            </a:r>
            <a:endParaRPr lang="bn-BD" dirty="0"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Snip Single Corner Rectangle 4"/>
          <p:cNvSpPr/>
          <p:nvPr/>
        </p:nvSpPr>
        <p:spPr>
          <a:xfrm>
            <a:off x="1752600" y="457200"/>
            <a:ext cx="5638800" cy="952500"/>
          </a:xfrm>
          <a:prstGeom prst="snip1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এই পাঠ শেষে শিক্ষার্থীরা---</a:t>
            </a:r>
            <a:endParaRPr lang="bn-BD" sz="3600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Snip Single Corner Rectangle 5"/>
          <p:cNvSpPr/>
          <p:nvPr/>
        </p:nvSpPr>
        <p:spPr>
          <a:xfrm>
            <a:off x="717231" y="3803072"/>
            <a:ext cx="4692969" cy="997528"/>
          </a:xfrm>
          <a:prstGeom prst="snip1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* </a:t>
            </a:r>
            <a:r>
              <a:rPr lang="bn-IN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জন্মভূমির প্রতি কবির মমত্ববোধ</a:t>
            </a:r>
            <a:r>
              <a:rPr lang="bn-BD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সম্পর্কে বলতে পারবে।</a:t>
            </a:r>
            <a:endParaRPr lang="bn-BD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0283627"/>
      </p:ext>
    </p:extLst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1" name="Picture 1" descr="C:\Users\soma\Desktop\tal gach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66800" y="0"/>
            <a:ext cx="6858000" cy="6858000"/>
          </a:xfrm>
          <a:prstGeom prst="rect">
            <a:avLst/>
          </a:prstGeom>
          <a:noFill/>
        </p:spPr>
      </p:pic>
      <p:sp>
        <p:nvSpPr>
          <p:cNvPr id="3" name="Rectangle 2"/>
          <p:cNvSpPr/>
          <p:nvPr/>
        </p:nvSpPr>
        <p:spPr>
          <a:xfrm>
            <a:off x="2895600" y="5181600"/>
            <a:ext cx="4876800" cy="9144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গ্রাম বাংলার পথের ছবি।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590800" y="147934"/>
            <a:ext cx="3886200" cy="110799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bn-BD" sz="6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নতুন শব্দ</a:t>
            </a:r>
            <a:endParaRPr lang="en-US" sz="66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39973" y="2126159"/>
            <a:ext cx="2178304" cy="76944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bn-IN" sz="4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সফল</a:t>
            </a:r>
            <a:endParaRPr lang="en-US" sz="4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28600" y="3726359"/>
            <a:ext cx="2178304" cy="76944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bn-IN" sz="4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জন্ম</a:t>
            </a:r>
            <a:endParaRPr lang="en-US" sz="4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92422" y="5283429"/>
            <a:ext cx="2178304" cy="76944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bn-IN" sz="4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মুদব</a:t>
            </a:r>
            <a:endParaRPr lang="en-US" sz="4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172200" y="2049959"/>
            <a:ext cx="2552699" cy="76944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bn-IN" sz="4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সার্থক</a:t>
            </a:r>
            <a:endParaRPr lang="en-US" sz="4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6172200" y="3733800"/>
            <a:ext cx="2552699" cy="76944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bn-IN" sz="4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জনম</a:t>
            </a:r>
            <a:endParaRPr lang="en-US" sz="4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6172200" y="5326559"/>
            <a:ext cx="2552699" cy="132343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bn-IN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বুজব,বন্ধ করব</a:t>
            </a:r>
            <a:endParaRPr lang="en-US" sz="40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" name="Right Arrow 18"/>
          <p:cNvSpPr/>
          <p:nvPr/>
        </p:nvSpPr>
        <p:spPr>
          <a:xfrm>
            <a:off x="3429000" y="3886200"/>
            <a:ext cx="2590800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ight Arrow 19"/>
          <p:cNvSpPr/>
          <p:nvPr/>
        </p:nvSpPr>
        <p:spPr>
          <a:xfrm>
            <a:off x="3352800" y="2286000"/>
            <a:ext cx="2590800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1" name="Right Arrow 20"/>
          <p:cNvSpPr/>
          <p:nvPr/>
        </p:nvSpPr>
        <p:spPr>
          <a:xfrm>
            <a:off x="3200400" y="5715000"/>
            <a:ext cx="2590800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310115"/>
      </p:ext>
    </p:extLst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12" grpId="0" animBg="1"/>
      <p:bldP spid="13" grpId="0" animBg="1"/>
      <p:bldP spid="1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own Arrow Callout 2"/>
          <p:cNvSpPr/>
          <p:nvPr/>
        </p:nvSpPr>
        <p:spPr>
          <a:xfrm>
            <a:off x="1342224" y="304800"/>
            <a:ext cx="4572000" cy="1447800"/>
          </a:xfrm>
          <a:prstGeom prst="downArrowCallou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4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tx1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NikoshBAN" pitchFamily="2" charset="0"/>
                <a:cs typeface="NikoshBAN" pitchFamily="2" charset="0"/>
              </a:rPr>
              <a:t>রবীন্দ্রনাথ ঠাকুর</a:t>
            </a:r>
            <a:endParaRPr lang="en-US" sz="44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chemeClr val="tx1"/>
              </a:solidFill>
              <a:effectLst>
                <a:outerShdw blurRad="50800" algn="tl" rotWithShape="0">
                  <a:srgbClr val="000000"/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nip Diagonal Corner Rectangle 3"/>
          <p:cNvSpPr/>
          <p:nvPr/>
        </p:nvSpPr>
        <p:spPr>
          <a:xfrm>
            <a:off x="5258939" y="2582840"/>
            <a:ext cx="3711053" cy="726744"/>
          </a:xfrm>
          <a:prstGeom prst="snip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2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কলকাতার জোড়াসাঁকোর বিখ্যাত ঠাকুর পরিবারে।</a:t>
            </a:r>
            <a:endParaRPr lang="en-US" sz="20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Snip Diagonal Corner Rectangle 4"/>
          <p:cNvSpPr/>
          <p:nvPr/>
        </p:nvSpPr>
        <p:spPr>
          <a:xfrm>
            <a:off x="5257801" y="6100551"/>
            <a:ext cx="3711053" cy="528849"/>
          </a:xfrm>
          <a:prstGeom prst="snip2Diag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2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৭ই আগষ্ট ১৯৪১ খ্রী</a:t>
            </a:r>
            <a:r>
              <a:rPr lang="en-US" sz="2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:</a:t>
            </a:r>
            <a:r>
              <a:rPr lang="bn-BD" sz="2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, কলকাতায়</a:t>
            </a:r>
            <a:endParaRPr lang="en-US" sz="20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Snip Diagonal Corner Rectangle 5"/>
          <p:cNvSpPr/>
          <p:nvPr/>
        </p:nvSpPr>
        <p:spPr>
          <a:xfrm>
            <a:off x="5257801" y="3448336"/>
            <a:ext cx="3711053" cy="905298"/>
          </a:xfrm>
          <a:prstGeom prst="snip2Diag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2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গীতাঞ্জলি, সোনার তরী, বলাকা, মানসী, চিত্রা, মহুয়া ইত্যাদি</a:t>
            </a:r>
            <a:endParaRPr lang="en-US" sz="20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Pentagon 6"/>
          <p:cNvSpPr/>
          <p:nvPr/>
        </p:nvSpPr>
        <p:spPr>
          <a:xfrm>
            <a:off x="152400" y="2016456"/>
            <a:ext cx="1972417" cy="457200"/>
          </a:xfrm>
          <a:prstGeom prst="homePlate">
            <a:avLst>
              <a:gd name="adj" fmla="val 34080"/>
            </a:avLst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জন্ম-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8" name="Pentagon 7"/>
          <p:cNvSpPr/>
          <p:nvPr/>
        </p:nvSpPr>
        <p:spPr>
          <a:xfrm>
            <a:off x="152400" y="2658314"/>
            <a:ext cx="1972417" cy="583030"/>
          </a:xfrm>
          <a:prstGeom prst="homePlate">
            <a:avLst>
              <a:gd name="adj" fmla="val 3607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জন্মস্থান-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9" name="Pentagon 8"/>
          <p:cNvSpPr/>
          <p:nvPr/>
        </p:nvSpPr>
        <p:spPr>
          <a:xfrm>
            <a:off x="152400" y="3581400"/>
            <a:ext cx="1972417" cy="638445"/>
          </a:xfrm>
          <a:prstGeom prst="homePlate">
            <a:avLst>
              <a:gd name="adj" fmla="val 32090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রচনাঃ </a:t>
            </a:r>
          </a:p>
        </p:txBody>
      </p:sp>
      <p:sp>
        <p:nvSpPr>
          <p:cNvPr id="10" name="Pentagon 9"/>
          <p:cNvSpPr/>
          <p:nvPr/>
        </p:nvSpPr>
        <p:spPr>
          <a:xfrm>
            <a:off x="152400" y="6101688"/>
            <a:ext cx="1972417" cy="432694"/>
          </a:xfrm>
          <a:prstGeom prst="homePlate">
            <a:avLst>
              <a:gd name="adj" fmla="val 38060"/>
            </a:avLst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মৃত্যুঃ</a:t>
            </a:r>
            <a:endParaRPr lang="en-US" sz="2800" b="1" dirty="0">
              <a:solidFill>
                <a:schemeClr val="tx1"/>
              </a:solidFill>
            </a:endParaRPr>
          </a:p>
        </p:txBody>
      </p:sp>
      <p:sp>
        <p:nvSpPr>
          <p:cNvPr id="11" name="Snip Diagonal Corner Rectangle 10"/>
          <p:cNvSpPr/>
          <p:nvPr/>
        </p:nvSpPr>
        <p:spPr>
          <a:xfrm>
            <a:off x="5243016" y="1932296"/>
            <a:ext cx="3711053" cy="497416"/>
          </a:xfrm>
          <a:prstGeom prst="snip2Diag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28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১৮৬১ খ্রি: ৭ই মে</a:t>
            </a:r>
            <a:endParaRPr lang="en-US" sz="28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122" name="Picture 2" descr="E:\My Final Content\image bangla 8\dui bigha jomi\bdf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5978" y="2429712"/>
            <a:ext cx="2939168" cy="385322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Snip Diagonal Corner Rectangle 12"/>
          <p:cNvSpPr/>
          <p:nvPr/>
        </p:nvSpPr>
        <p:spPr>
          <a:xfrm>
            <a:off x="5280547" y="5410200"/>
            <a:ext cx="3711053" cy="605780"/>
          </a:xfrm>
          <a:prstGeom prst="snip2Diag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2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সাহিত্যে নোবেল পুরস্কার</a:t>
            </a:r>
            <a:r>
              <a:rPr lang="en-US" sz="2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2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১৯১৩</a:t>
            </a:r>
            <a:endParaRPr lang="en-US" sz="24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Pentagon 13"/>
          <p:cNvSpPr/>
          <p:nvPr/>
        </p:nvSpPr>
        <p:spPr>
          <a:xfrm>
            <a:off x="175146" y="5386136"/>
            <a:ext cx="1972417" cy="495638"/>
          </a:xfrm>
          <a:prstGeom prst="homePlate">
            <a:avLst>
              <a:gd name="adj" fmla="val 38060"/>
            </a:avLst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অর্জন</a:t>
            </a:r>
            <a:endParaRPr lang="en-US" sz="2800" b="1" dirty="0">
              <a:solidFill>
                <a:schemeClr val="tx1"/>
              </a:solidFill>
            </a:endParaRPr>
          </a:p>
        </p:txBody>
      </p:sp>
      <p:sp>
        <p:nvSpPr>
          <p:cNvPr id="15" name="Snip Diagonal Corner Rectangle 14"/>
          <p:cNvSpPr/>
          <p:nvPr/>
        </p:nvSpPr>
        <p:spPr>
          <a:xfrm>
            <a:off x="5275998" y="4448441"/>
            <a:ext cx="3711053" cy="826827"/>
          </a:xfrm>
          <a:prstGeom prst="snip2Diag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2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বিশ্বকবি, বাংলাদেশের জাতীয় সংগীতের রচয়িতা </a:t>
            </a:r>
            <a:endParaRPr lang="en-US" sz="24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Pentagon 15"/>
          <p:cNvSpPr/>
          <p:nvPr/>
        </p:nvSpPr>
        <p:spPr>
          <a:xfrm>
            <a:off x="170597" y="4584922"/>
            <a:ext cx="1972417" cy="638445"/>
          </a:xfrm>
          <a:prstGeom prst="homePlate">
            <a:avLst>
              <a:gd name="adj" fmla="val 32090"/>
            </a:avLst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উপাধি</a:t>
            </a:r>
            <a:endParaRPr lang="bn-BD" sz="28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9530590"/>
      </p:ext>
    </p:extLst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3" grpId="0" animBg="1"/>
      <p:bldP spid="14" grpId="0" animBg="1"/>
      <p:bldP spid="15" grpId="0" animBg="1"/>
      <p:bldP spid="16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2512</TotalTime>
  <Words>340</Words>
  <Application>Microsoft Office PowerPoint</Application>
  <PresentationFormat>On-screen Show (4:3)</PresentationFormat>
  <Paragraphs>72</Paragraphs>
  <Slides>26</Slides>
  <Notes>4</Notes>
  <HiddenSlides>0</HiddenSlides>
  <MMClips>1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3" baseType="lpstr">
      <vt:lpstr>Aharoni</vt:lpstr>
      <vt:lpstr>Arial</vt:lpstr>
      <vt:lpstr>Calibri</vt:lpstr>
      <vt:lpstr>NikoshBAN</vt:lpstr>
      <vt:lpstr>SutonnyMJ</vt:lpstr>
      <vt:lpstr>Vrinda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Reza</dc:creator>
  <cp:lastModifiedBy>Windows User</cp:lastModifiedBy>
  <cp:revision>665</cp:revision>
  <dcterms:created xsi:type="dcterms:W3CDTF">2006-08-16T00:00:00Z</dcterms:created>
  <dcterms:modified xsi:type="dcterms:W3CDTF">2019-11-04T17:04:53Z</dcterms:modified>
</cp:coreProperties>
</file>