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6" r:id="rId10"/>
    <p:sldId id="267" r:id="rId11"/>
    <p:sldId id="275" r:id="rId12"/>
    <p:sldId id="268" r:id="rId13"/>
    <p:sldId id="269" r:id="rId14"/>
    <p:sldId id="273" r:id="rId15"/>
    <p:sldId id="270" r:id="rId16"/>
    <p:sldId id="272" r:id="rId17"/>
    <p:sldId id="262" r:id="rId1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533" autoAdjust="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6712-B28C-4CB1-89E8-2CE38FB4742A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10192-3972-4BFE-8A3D-17D767794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7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10192-3972-4BFE-8A3D-17D7677945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9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10192-3972-4BFE-8A3D-17D7677945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7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4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0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5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1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4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1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2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7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0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3806-A5F7-40FE-B262-935FDD8F587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4BD6F-4CE7-4965-BAEF-015B376C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g"/><Relationship Id="rId5" Type="http://schemas.openxmlformats.org/officeDocument/2006/relationships/image" Target="../media/image32.jpg"/><Relationship Id="rId4" Type="http://schemas.openxmlformats.org/officeDocument/2006/relationships/image" Target="../media/image3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15575" y="371464"/>
            <a:ext cx="7909510" cy="6172197"/>
            <a:chOff x="520300" y="52944"/>
            <a:chExt cx="8252410" cy="676219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300" y="52944"/>
              <a:ext cx="8252410" cy="6762190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661682" y="197011"/>
              <a:ext cx="3596018" cy="1719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bn-BD" sz="9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C0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NikoshBAN" pitchFamily="2" charset="0"/>
                  <a:cs typeface="NikoshBAN" pitchFamily="2" charset="0"/>
                </a:rPr>
                <a:t>স্বাগতম</a:t>
              </a:r>
              <a:endParaRPr lang="en-US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792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67" y="545122"/>
            <a:ext cx="3631513" cy="27201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67" y="3638550"/>
            <a:ext cx="4381258" cy="29049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24450" y="4198526"/>
            <a:ext cx="3654488" cy="1785011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bn-BD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নিজের মত করে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বুদ্ধি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খাটি</a:t>
            </a:r>
            <a:r>
              <a:rPr lang="bn-BD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য়ে তথ্য ও যোগাযোগ প্রযুক্তি ব্যবহার করে নিজকে দক্ষ হিসেবে গড়ে তুলছে।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036" y="882875"/>
            <a:ext cx="4530902" cy="238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48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57339" y="897993"/>
            <a:ext cx="5857874" cy="1172825"/>
          </a:xfrm>
          <a:prstGeom prst="roundRect">
            <a:avLst>
              <a:gd name="adj" fmla="val 24265"/>
            </a:avLst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6000" b="1" dirty="0" err="1" smtClean="0">
                <a:ln w="24500" cmpd="dbl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NikoshBAN" pitchFamily="2" charset="0"/>
                <a:cs typeface="NikoshBAN" pitchFamily="2" charset="0"/>
              </a:rPr>
              <a:t>দলীয়</a:t>
            </a:r>
            <a:r>
              <a:rPr lang="bn-BD" sz="6000" b="1" dirty="0" smtClean="0">
                <a:ln w="24500" cmpd="dbl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NikoshBAN" pitchFamily="2" charset="0"/>
                <a:cs typeface="NikoshBAN" pitchFamily="2" charset="0"/>
              </a:rPr>
              <a:t> কাজ</a:t>
            </a:r>
            <a:endParaRPr lang="en-US" sz="6000" b="1" dirty="0">
              <a:ln w="24500" cmpd="dbl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036" y="3406589"/>
            <a:ext cx="4114800" cy="276561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4000" b="1" u="sng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 দল</a:t>
            </a:r>
          </a:p>
          <a:p>
            <a:r>
              <a:rPr lang="bn-BD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একুশ শতকের সম্পদ হচ্ছে জ্ঞান, বর্ণনা কর।</a:t>
            </a:r>
            <a:endParaRPr lang="en-US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86289" y="3406590"/>
            <a:ext cx="4371974" cy="27656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r>
              <a:rPr lang="bn-BD" sz="4000" u="sng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খ দল</a:t>
            </a:r>
          </a:p>
          <a:p>
            <a:r>
              <a:rPr lang="bn-BD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শিক্ষার্থীকে পাঠ্যবই এবং শ্রেণী কক্ষের গন্ডি পার হতে হবে, ব্যাখ্যা কর? </a:t>
            </a:r>
            <a:endParaRPr lang="bn-BD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Bevel 7"/>
          <p:cNvSpPr/>
          <p:nvPr/>
        </p:nvSpPr>
        <p:spPr>
          <a:xfrm>
            <a:off x="7288176" y="2520688"/>
            <a:ext cx="1506070" cy="578913"/>
          </a:xfrm>
          <a:prstGeom prst="beve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সময়- ৫ মি.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9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471614" y="183156"/>
            <a:ext cx="6215062" cy="1724025"/>
          </a:xfrm>
          <a:prstGeom prst="horizontalScroll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তথ্য</a:t>
            </a:r>
            <a:r>
              <a:rPr lang="en-US" sz="4800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800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যোগাযোগ</a:t>
            </a:r>
            <a:r>
              <a:rPr lang="en-US" sz="4800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</a:t>
            </a:r>
            <a:r>
              <a:rPr lang="en-US" sz="4800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সংশ্লিষ্ট</a:t>
            </a:r>
            <a:r>
              <a:rPr lang="en-US" sz="4800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ব্যক্তিবর্গ</a:t>
            </a:r>
            <a:endParaRPr lang="en-US" sz="4800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585" y="2071622"/>
            <a:ext cx="2746039" cy="3245320"/>
          </a:xfrm>
          <a:prstGeom prst="rect">
            <a:avLst/>
          </a:prstGeom>
        </p:spPr>
      </p:pic>
      <p:sp>
        <p:nvSpPr>
          <p:cNvPr id="3" name="Pentagon 2"/>
          <p:cNvSpPr/>
          <p:nvPr/>
        </p:nvSpPr>
        <p:spPr>
          <a:xfrm>
            <a:off x="189109" y="2729498"/>
            <a:ext cx="1941299" cy="928102"/>
          </a:xfrm>
          <a:prstGeom prst="homePlate">
            <a:avLst>
              <a:gd name="adj" fmla="val 40800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ডিফারেন্স ইঞ্জিন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797890" y="5529011"/>
            <a:ext cx="2474571" cy="103333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500" b="1" kern="1000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চার্লস ব্যাবেজ</a:t>
            </a:r>
          </a:p>
          <a:p>
            <a:pPr algn="ctr"/>
            <a:r>
              <a:rPr lang="bn-BD" sz="3500" b="1" kern="1000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১৭৯১-১৮৭১</a:t>
            </a:r>
            <a:endParaRPr lang="en-US" sz="3500" b="1" kern="1000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189108" y="4829175"/>
            <a:ext cx="1941299" cy="923428"/>
          </a:xfrm>
          <a:prstGeom prst="homePlate">
            <a:avLst>
              <a:gd name="adj" fmla="val 29983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8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এনালিটিক্যাল </a:t>
            </a:r>
            <a:r>
              <a:rPr lang="bn-BD" sz="28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ইঞ্জিন</a:t>
            </a:r>
            <a:endParaRPr lang="en-US" sz="28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051" y="4370204"/>
            <a:ext cx="2796437" cy="22685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051" y="2071622"/>
            <a:ext cx="2796437" cy="209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4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737" y="2219367"/>
            <a:ext cx="2201609" cy="316702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594738" y="5522948"/>
            <a:ext cx="2201608" cy="91377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NikoshBAN" panose="02000000000000000000" pitchFamily="2" charset="0"/>
                <a:cs typeface="NikoshBAN" panose="02000000000000000000" pitchFamily="2" charset="0"/>
              </a:rPr>
              <a:t>অ্যাডা লাভলেস</a:t>
            </a:r>
          </a:p>
          <a:p>
            <a:pPr algn="ctr"/>
            <a:r>
              <a:rPr lang="bn-BD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NikoshBAN" panose="02000000000000000000" pitchFamily="2" charset="0"/>
                <a:cs typeface="NikoshBAN" panose="02000000000000000000" pitchFamily="2" charset="0"/>
              </a:rPr>
              <a:t>১৮১৫-১৮৫২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11" y="447718"/>
            <a:ext cx="2346027" cy="31991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927" y="3746021"/>
            <a:ext cx="2751302" cy="26907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11" y="3999726"/>
            <a:ext cx="3280900" cy="21832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546" y="447718"/>
            <a:ext cx="3059337" cy="2836124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5925670" y="385764"/>
            <a:ext cx="2913529" cy="1671370"/>
          </a:xfrm>
          <a:prstGeom prst="downArrow">
            <a:avLst>
              <a:gd name="adj1" fmla="val 89954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/>
            <a:endParaRPr lang="en-US" sz="3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প্রোগ্রামিং ধারণার প্রবর্তক</a:t>
            </a:r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25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42976" y="636618"/>
            <a:ext cx="7172325" cy="2434456"/>
          </a:xfrm>
          <a:prstGeom prst="roundRect">
            <a:avLst>
              <a:gd name="adj" fmla="val 50000"/>
            </a:avLst>
          </a:prstGeom>
          <a:gradFill>
            <a:gsLst>
              <a:gs pos="53000">
                <a:srgbClr val="FFFF0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400" b="1" dirty="0" smtClean="0">
              <a:ln w="24500" cmpd="dbl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8000" b="1" dirty="0" smtClean="0">
                <a:ln w="24500" cmpd="dbl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NikoshBAN" pitchFamily="2" charset="0"/>
                <a:cs typeface="NikoshBAN" pitchFamily="2" charset="0"/>
              </a:rPr>
              <a:t>একক কাজ</a:t>
            </a:r>
            <a:endParaRPr lang="en-US" sz="8000" b="1" dirty="0" smtClean="0">
              <a:ln w="24500" cmpd="dbl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endParaRPr lang="en-US" sz="1050" b="1" dirty="0">
              <a:ln w="24500" cmpd="dbl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Flowchart: Card 6"/>
          <p:cNvSpPr/>
          <p:nvPr/>
        </p:nvSpPr>
        <p:spPr>
          <a:xfrm>
            <a:off x="942976" y="3729038"/>
            <a:ext cx="7172325" cy="2328862"/>
          </a:xfrm>
          <a:prstGeom prst="flowChartPunchedCard">
            <a:avLst/>
          </a:prstGeom>
          <a:solidFill>
            <a:schemeClr val="accent2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তথ্য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যোগাযোগ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বিকাশে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চার্লস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ব্যাবেজের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অবদান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অপরিসীম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ব্যাখ্যা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কর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?  </a:t>
            </a:r>
            <a:endParaRPr lang="en-US" sz="4000" dirty="0">
              <a:ln w="0"/>
              <a:solidFill>
                <a:schemeClr val="tx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rved Down Ribbon 1"/>
          <p:cNvSpPr/>
          <p:nvPr/>
        </p:nvSpPr>
        <p:spPr>
          <a:xfrm>
            <a:off x="1623247" y="582720"/>
            <a:ext cx="5625919" cy="1893747"/>
          </a:xfrm>
          <a:prstGeom prst="ellipseRibbon">
            <a:avLst>
              <a:gd name="adj1" fmla="val 15562"/>
              <a:gd name="adj2" fmla="val 50000"/>
              <a:gd name="adj3" fmla="val 12500"/>
            </a:avLst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6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NikoshBAN" pitchFamily="2" charset="0"/>
                <a:cs typeface="NikoshBAN" pitchFamily="2" charset="0"/>
              </a:rPr>
              <a:t>মূল্যায়ন</a:t>
            </a:r>
            <a:endParaRPr lang="bn-BD" sz="6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6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866775" y="3209925"/>
            <a:ext cx="7267575" cy="2600325"/>
          </a:xfrm>
          <a:prstGeom prst="round2Diag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bn-BD" sz="2600" dirty="0" smtClean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১। একুশ শতকের সম্পদ কি?</a:t>
            </a:r>
          </a:p>
          <a:p>
            <a:r>
              <a:rPr lang="bn-BD" sz="2600" dirty="0" smtClean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২। মানুষ কিসের উপর নির্ভর করে পৃথীবির অর্থণীতি নিয়ন্ত্রণ করছে?</a:t>
            </a:r>
          </a:p>
          <a:p>
            <a:r>
              <a:rPr lang="bn-BD" sz="2600" dirty="0" smtClean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৩। অ্যাডা লাভলেস কত সালে জন্মগ্রহন করেন?</a:t>
            </a:r>
          </a:p>
          <a:p>
            <a:r>
              <a:rPr lang="bn-BD" sz="2600" dirty="0" smtClean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৪। </a:t>
            </a:r>
            <a:r>
              <a:rPr lang="bn-BD" sz="2600" dirty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অ্যাডা </a:t>
            </a:r>
            <a:r>
              <a:rPr lang="bn-BD" sz="2600" dirty="0" smtClean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লাভলেস কিসের ধারণা প্রকাশ করেছেলেন?</a:t>
            </a:r>
            <a:endParaRPr lang="en-US" sz="2600" dirty="0">
              <a:ln w="0"/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78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>
          <a:xfrm>
            <a:off x="1093685" y="696464"/>
            <a:ext cx="7170540" cy="1957588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en-US" sz="7200" b="1" dirty="0" err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বাড়ির</a:t>
            </a:r>
            <a:r>
              <a:rPr lang="en-US" sz="72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b="1" dirty="0" err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7200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1093685" y="3379701"/>
            <a:ext cx="7170540" cy="2663912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BD" sz="36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NikoshBAN" panose="02000000000000000000" pitchFamily="2" charset="0"/>
                <a:cs typeface="NikoshBAN" panose="02000000000000000000" pitchFamily="2" charset="0"/>
              </a:rPr>
              <a:t>মানুষই জ্ঞান সৃষ্টি, জ্ঞান ধারণ এবং জ্ঞান ব্যবহার করতে পারে, বিস্তারিত লিখে আনবে?</a:t>
            </a:r>
            <a:endParaRPr lang="en-US" sz="3600" dirty="0">
              <a:ln>
                <a:solidFill>
                  <a:schemeClr val="accent4">
                    <a:lumMod val="50000"/>
                  </a:schemeClr>
                </a:solidFill>
              </a:ln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2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1702640" y="4213860"/>
            <a:ext cx="5355383" cy="2324100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13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3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 descr="C:\Users\DOEL\Desktop\sssss\Hybrid-Water-Lil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691" y="187346"/>
            <a:ext cx="4555283" cy="38798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85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5000624" y="1838324"/>
            <a:ext cx="3905631" cy="3519029"/>
          </a:xfrm>
          <a:prstGeom prst="snip1Rect">
            <a:avLst/>
          </a:prstGeom>
          <a:solidFill>
            <a:srgbClr val="FF99FF"/>
          </a:solidFill>
          <a:ln w="38100">
            <a:noFill/>
            <a:prstDash val="sysDash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400" b="1" dirty="0" err="1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শ্রেণি</a:t>
            </a:r>
            <a:r>
              <a:rPr lang="en-US" sz="4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-  </a:t>
            </a:r>
            <a:r>
              <a:rPr lang="en-US" sz="4400" b="1" dirty="0" err="1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নবম</a:t>
            </a:r>
            <a:r>
              <a:rPr lang="en-US" sz="4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4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আইসিটি</a:t>
            </a:r>
            <a:endParaRPr lang="en-US" sz="4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>
              <a:defRPr/>
            </a:pPr>
            <a:r>
              <a:rPr lang="en-US" sz="3600" dirty="0" err="1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অধ্যায়</a:t>
            </a:r>
            <a:r>
              <a:rPr lang="en-US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-</a:t>
            </a:r>
            <a:r>
              <a:rPr lang="bn-BD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প্রথম</a:t>
            </a:r>
            <a:endParaRPr lang="en-US" sz="3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>
              <a:defRPr/>
            </a:pPr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সময়</a:t>
            </a:r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:</a:t>
            </a:r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৪৫ </a:t>
            </a:r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মি</a:t>
            </a:r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.</a:t>
            </a:r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5449" y="1838324"/>
            <a:ext cx="4264152" cy="4032123"/>
            <a:chOff x="457200" y="2514600"/>
            <a:chExt cx="4038600" cy="220980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" name="Rounded Rectangle 6"/>
            <p:cNvSpPr/>
            <p:nvPr/>
          </p:nvSpPr>
          <p:spPr bwMode="auto">
            <a:xfrm>
              <a:off x="457200" y="2514600"/>
              <a:ext cx="4038600" cy="22098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7150">
              <a:prstDash val="solid"/>
            </a:ln>
            <a:scene3d>
              <a:camera prst="obliqueTopLef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en-US" sz="25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endParaRPr>
            </a:p>
            <a:p>
              <a:pPr algn="r">
                <a:defRPr/>
              </a:pPr>
              <a:endParaRPr lang="en-US" sz="20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endParaRPr>
            </a:p>
            <a:p>
              <a:pPr algn="r">
                <a:defRPr/>
              </a:pPr>
              <a:endParaRPr lang="en-US" sz="2000" b="1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endParaRPr>
            </a:p>
            <a:p>
              <a:pPr algn="r">
                <a:defRPr/>
              </a:pPr>
              <a:r>
                <a:rPr lang="bn-BD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সহকারী </a:t>
              </a:r>
              <a:r>
                <a:rPr lang="bn-BD" sz="2000" b="1" dirty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শিক্ষক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(</a:t>
              </a: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গণিত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)</a:t>
              </a:r>
              <a:endParaRPr lang="bn-BD" sz="2000" b="1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endParaRPr>
            </a:p>
            <a:p>
              <a:pPr algn="r">
                <a:defRPr/>
              </a:pP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নলী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ভীম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চন্দ্র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মাধ্যমিক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বিদ্যালয়</a:t>
              </a:r>
              <a:endParaRPr lang="bn-BD" sz="2000" b="1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endParaRPr>
            </a:p>
            <a:p>
              <a:pPr algn="r">
                <a:defRPr/>
              </a:pP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মঠবাড়িয়া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, </a:t>
              </a:r>
              <a:r>
                <a:rPr lang="en-US" sz="2000" b="1" dirty="0" err="1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পিরোজপুর</a:t>
              </a:r>
              <a:r>
                <a:rPr lang="en-US" sz="2000" b="1" dirty="0" smtClean="0">
                  <a:solidFill>
                    <a:schemeClr val="accent6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। </a:t>
              </a:r>
              <a:endParaRPr lang="bn-BD" sz="2000" b="1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endParaRPr>
            </a:p>
            <a:p>
              <a:pPr algn="r">
                <a:defRPr/>
              </a:pPr>
              <a:endParaRPr lang="en-US" sz="2000" b="1" dirty="0" err="1">
                <a:solidFill>
                  <a:srgbClr val="002060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49761" y="2738735"/>
              <a:ext cx="2524113" cy="339011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600" b="1" dirty="0" err="1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দীপক</a:t>
              </a:r>
              <a:r>
                <a:rPr lang="en-US" sz="2600" b="1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600" b="1" dirty="0" err="1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চন্দ্র</a:t>
              </a:r>
              <a:r>
                <a:rPr lang="en-US" sz="2600" b="1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600" b="1" dirty="0" err="1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হাওলাদার</a:t>
              </a:r>
              <a:r>
                <a:rPr lang="en-US" sz="2600" b="1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 </a:t>
              </a:r>
              <a:endParaRPr lang="en-US" sz="2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6" name="TextBox 1"/>
            <p:cNvSpPr txBox="1">
              <a:spLocks noChangeArrowheads="1"/>
            </p:cNvSpPr>
            <p:nvPr/>
          </p:nvSpPr>
          <p:spPr bwMode="auto">
            <a:xfrm>
              <a:off x="1776543" y="4252506"/>
              <a:ext cx="2566857" cy="190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sz="12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E-mail: </a:t>
              </a: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hdipak87</a:t>
              </a: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@yahoo.com</a:t>
              </a:r>
              <a:endParaRPr lang="en-US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Snip Same Side Corner Rectangle 8"/>
          <p:cNvSpPr/>
          <p:nvPr/>
        </p:nvSpPr>
        <p:spPr>
          <a:xfrm>
            <a:off x="237744" y="2057400"/>
            <a:ext cx="1388039" cy="1431225"/>
          </a:xfrm>
          <a:prstGeom prst="snip2Same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88336" y="228600"/>
            <a:ext cx="2798064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1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2619375" y="266700"/>
            <a:ext cx="4010025" cy="762000"/>
          </a:xfrm>
          <a:prstGeom prst="flowChartProcess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lop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NikoshBAN" pitchFamily="2" charset="0"/>
                <a:cs typeface="NikoshBAN" pitchFamily="2" charset="0"/>
              </a:rPr>
              <a:t>দেখ এবং চিন্তা কর</a:t>
            </a:r>
            <a:endParaRPr 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75" y="1224961"/>
            <a:ext cx="3613899" cy="27510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585" y="1262589"/>
            <a:ext cx="4167910" cy="27039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00" y="4152768"/>
            <a:ext cx="3778771" cy="2514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585" y="4152766"/>
            <a:ext cx="4191003" cy="251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447675" y="1438275"/>
            <a:ext cx="8210550" cy="3771900"/>
          </a:xfrm>
          <a:prstGeom prst="leftRightArrow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তথ্য ও যোগাযোগ প্রযুক্তি এবং আমাদের বাংলাদেশ</a:t>
            </a:r>
            <a:endParaRPr lang="en-US" sz="6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32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>
          <a:xfrm>
            <a:off x="442913" y="938213"/>
            <a:ext cx="4772024" cy="1062038"/>
          </a:xfrm>
          <a:prstGeom prst="downArrow">
            <a:avLst>
              <a:gd name="adj1" fmla="val 100000"/>
              <a:gd name="adj2" fmla="val 40357"/>
            </a:avLst>
          </a:prstGeom>
          <a:effectLst>
            <a:softEdge rad="317500"/>
          </a:effectLst>
        </p:spPr>
        <p:style>
          <a:lnRef idx="1">
            <a:schemeClr val="accent2"/>
          </a:lnRef>
          <a:fillRef idx="1002">
            <a:schemeClr val="dk1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r>
              <a:rPr lang="bn-BD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 অধ্যায় শেষে আমরা-</a:t>
            </a:r>
            <a:endParaRPr 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2913" y="2386012"/>
            <a:ext cx="8120062" cy="12906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BD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তথ্য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যোগাযোগ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প্রযুক্তির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গুরুত্ব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ব্যাখ্যা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endParaRPr lang="en-US" sz="3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2913" y="4186238"/>
            <a:ext cx="8120062" cy="1371600"/>
          </a:xfrm>
          <a:prstGeom prst="round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তথ্য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যোগাযোগ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সংশ্লিষ্ট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ব্যক্তিবর্গের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অবদান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বর্ণনা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8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endParaRPr lang="en-US" sz="28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3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3934" y="266107"/>
            <a:ext cx="5071245" cy="9143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en-US" sz="5400" b="1" dirty="0" err="1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বিগত</a:t>
            </a:r>
            <a:r>
              <a:rPr lang="en-US" sz="5400" b="1" dirty="0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শতাব্দীর</a:t>
            </a:r>
            <a:r>
              <a:rPr lang="en-US" sz="5400" b="1" dirty="0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সম্পদ</a:t>
            </a:r>
            <a:endParaRPr lang="en-US" sz="5400" b="1" dirty="0"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5" y="4289812"/>
            <a:ext cx="3877116" cy="23262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178" y="1425177"/>
            <a:ext cx="3837558" cy="24895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" y="1425177"/>
            <a:ext cx="3877117" cy="2661047"/>
          </a:xfrm>
          <a:prstGeom prst="rect">
            <a:avLst/>
          </a:prstGeom>
        </p:spPr>
      </p:pic>
      <p:sp>
        <p:nvSpPr>
          <p:cNvPr id="11" name="Left Arrow 10"/>
          <p:cNvSpPr/>
          <p:nvPr/>
        </p:nvSpPr>
        <p:spPr>
          <a:xfrm>
            <a:off x="5000625" y="4289812"/>
            <a:ext cx="3681111" cy="1895835"/>
          </a:xfrm>
          <a:prstGeom prst="lef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b="1" dirty="0" smtClean="0">
                <a:ln w="22225">
                  <a:solidFill>
                    <a:schemeClr val="accent6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কৃষি ক্ষেত্রে</a:t>
            </a:r>
            <a:endParaRPr lang="en-US" sz="4800" b="1" dirty="0">
              <a:ln w="22225">
                <a:solidFill>
                  <a:schemeClr val="accent6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84" y="314325"/>
            <a:ext cx="2683153" cy="2009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113" y="2468089"/>
            <a:ext cx="3189949" cy="19383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00" y="314325"/>
            <a:ext cx="3015343" cy="1981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113" y="4559940"/>
            <a:ext cx="2905126" cy="21676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511" y="314325"/>
            <a:ext cx="2988039" cy="1981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862" y="2466975"/>
            <a:ext cx="3262313" cy="1939451"/>
          </a:xfrm>
          <a:prstGeom prst="rect">
            <a:avLst/>
          </a:prstGeom>
        </p:spPr>
      </p:pic>
      <p:sp>
        <p:nvSpPr>
          <p:cNvPr id="11" name="Isosceles Triangle 10"/>
          <p:cNvSpPr/>
          <p:nvPr/>
        </p:nvSpPr>
        <p:spPr>
          <a:xfrm>
            <a:off x="4438649" y="4796050"/>
            <a:ext cx="4533901" cy="1714500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slop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শিল্প ক্ষেত্রে</a:t>
            </a:r>
            <a:endParaRPr lang="en-US" sz="4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771632" y="247650"/>
            <a:ext cx="5443553" cy="927426"/>
          </a:xfrm>
          <a:prstGeom prst="roundRect">
            <a:avLst>
              <a:gd name="adj" fmla="val 387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একুশ শতকের সম্পদ</a:t>
            </a:r>
            <a:endParaRPr lang="en-US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37" y="1407044"/>
            <a:ext cx="4039471" cy="26929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03" y="4331992"/>
            <a:ext cx="4085505" cy="2287883"/>
          </a:xfrm>
          <a:prstGeom prst="rect">
            <a:avLst/>
          </a:prstGeom>
        </p:spPr>
      </p:pic>
      <p:sp>
        <p:nvSpPr>
          <p:cNvPr id="16" name="Isosceles Triangle 15"/>
          <p:cNvSpPr/>
          <p:nvPr/>
        </p:nvSpPr>
        <p:spPr>
          <a:xfrm>
            <a:off x="4586287" y="4898894"/>
            <a:ext cx="4350189" cy="1487619"/>
          </a:xfrm>
          <a:prstGeom prst="triangle">
            <a:avLst>
              <a:gd name="adj" fmla="val 489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মানব </a:t>
            </a:r>
            <a:r>
              <a:rPr lang="bn-BD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সম্পদ</a:t>
            </a:r>
            <a:endParaRPr 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177" y="1407044"/>
            <a:ext cx="4488300" cy="269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7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1" y="2724150"/>
            <a:ext cx="3300414" cy="28367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1" y="333933"/>
            <a:ext cx="3894088" cy="21472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75" y="233362"/>
            <a:ext cx="3171826" cy="225366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765925" y="5693718"/>
            <a:ext cx="7601510" cy="89535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NikoshBAN" panose="02000000000000000000" pitchFamily="2" charset="0"/>
                <a:cs typeface="NikoshBAN" panose="02000000000000000000" pitchFamily="2" charset="0"/>
              </a:rPr>
              <a:t>অষ্টাদশ থেকে উনবিংশ শতাব্দীতে প্রকৃতির উপর নির্ভরশীলতা কমিয়ে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NikoshBAN" panose="02000000000000000000" pitchFamily="2" charset="0"/>
                <a:cs typeface="NikoshBAN" panose="02000000000000000000" pitchFamily="2" charset="0"/>
              </a:rPr>
              <a:t>যন্ত্রের উপর নির্ভর করে পৃথিবীর অর্থনীতি নিয়ন্ত্রণ করছে। </a:t>
            </a:r>
            <a:endParaRPr lang="en-US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734" y="2724150"/>
            <a:ext cx="3753668" cy="281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41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838</TotalTime>
  <Words>241</Words>
  <Application>Microsoft Office PowerPoint</Application>
  <PresentationFormat>On-screen Show (4:3)</PresentationFormat>
  <Paragraphs>55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Alamgir</dc:creator>
  <cp:lastModifiedBy>DELL</cp:lastModifiedBy>
  <cp:revision>164</cp:revision>
  <dcterms:created xsi:type="dcterms:W3CDTF">2014-12-19T04:41:07Z</dcterms:created>
  <dcterms:modified xsi:type="dcterms:W3CDTF">2019-11-05T01:13:48Z</dcterms:modified>
</cp:coreProperties>
</file>