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7" r:id="rId2"/>
    <p:sldId id="27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8" r:id="rId18"/>
    <p:sldId id="279" r:id="rId19"/>
    <p:sldId id="280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3D264-A27B-4FD3-BB55-B29A40E20E8C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AD4F5-58E8-4D6B-871E-47B80D784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9499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AF6DC-A90D-4EF1-BF2D-790AD181C12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791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CD51-4A79-4AAE-B2CB-EC166E9529BF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65D49-1F83-43E5-902C-3B26B0B8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yeflas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8194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eyeflas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8194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welcome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_AN59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2819400"/>
            <a:ext cx="1511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_AN59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304800" y="2819400"/>
            <a:ext cx="1384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bspinredros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7162800" y="4800600"/>
            <a:ext cx="1614488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bspinwhiteros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2575" y="4829175"/>
            <a:ext cx="16478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FLOWE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2887663" y="4953000"/>
            <a:ext cx="1836737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bspinwhiteros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5867400" y="4800600"/>
            <a:ext cx="152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bspinredros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8" y="4814888"/>
            <a:ext cx="1662112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FLOWE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95800" y="4953000"/>
            <a:ext cx="1752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0575925" y="265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>
              <a:solidFill>
                <a:srgbClr val="FFFFFF"/>
              </a:solidFill>
              <a:latin typeface="Arial Unicode MS" pitchFamily="34" charset="-128"/>
              <a:cs typeface="RinkiySushree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3228000"/>
      </p:ext>
    </p:extLst>
  </p:cSld>
  <p:clrMapOvr>
    <a:masterClrMapping/>
  </p:clrMapOvr>
  <p:transition spd="med">
    <p:pull dir="r"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600" b="1" dirty="0" err="1" smtClean="0">
                <a:latin typeface="NikoshBAN" pitchFamily="2" charset="0"/>
                <a:cs typeface="NikoshBAN" pitchFamily="2" charset="0"/>
              </a:rPr>
              <a:t>যুক্তিবিদদের</a:t>
            </a:r>
            <a:r>
              <a:rPr lang="en-US" sz="6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b="1" dirty="0" err="1" smtClean="0">
                <a:latin typeface="NikoshBAN" pitchFamily="2" charset="0"/>
                <a:cs typeface="NikoshBAN" pitchFamily="2" charset="0"/>
              </a:rPr>
              <a:t>মত</a:t>
            </a:r>
            <a:endParaRPr lang="en-US" sz="66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 smtClean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অন্যান্য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যুক্তিবিদ্যাকেও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যেতে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পারে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এ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প্রসঙ্গে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কয়েকজন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নাম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প্রণিধানযোগ্য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। </a:t>
            </a: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হ্যামিলটন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ম্যানসেল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টমসন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প্রমুখ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যুক্তিবিদগন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মনে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করেন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,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শুধুমাত্র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যোসেফ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ও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যুক্তিবিদ্যাকে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প্রচার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করেছেন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তাঁর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সাধারণ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মানুষ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দৈনন্দিন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জীবনে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প্রদানের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ক্ষেত্রে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যেসব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নিয়ম-কানুন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অনুসরন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তাদের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সম্বন্ধে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বিজ্ঞানসম্মত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 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72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72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7200" b="1" dirty="0" err="1" smtClean="0">
                <a:latin typeface="NikoshBAN" pitchFamily="2" charset="0"/>
                <a:cs typeface="NikoshBAN" pitchFamily="2" charset="0"/>
              </a:rPr>
              <a:t>কী</a:t>
            </a:r>
            <a:endParaRPr lang="en-US" sz="72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বিশেষ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উদ্দেশ্য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সাধনের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আমাদের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জ্ঞানকে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বাস্তব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ক্ষেত্রে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প্রয়োগ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নিয়ম-কানুন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শিক্ষা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দেয়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pPr marL="0" indent="0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যেমনঃ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-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অস্ত্রোপাচার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এতে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রোগ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মুক্তির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চিকিৎসা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সংক্রান্ত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বাস্তবে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প্রয়োগ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কলা-কৌশল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শিক্ষা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দেয়া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কৃষিবিদ্যা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এতে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ভাল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ফসল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উৎপাদনের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জন্যে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উদ্ভিদ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মৃত্তিকা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সংক্রান্ত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আমাদের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জ্ঞানকে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কৃষিক্ষেত্রে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প্রয়োগ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কৌশল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শিক্ষা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দেয়া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তদ্রুপ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নৌবিদ্যা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,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রন্ধনকার্য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,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সঙগীত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প্রভৃতিও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endParaRPr lang="en-US" sz="54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যুক্তিবিদ্যাকে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মূল্যায়ন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অন্তত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দু’টি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শর্ত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পালন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প্রথমতঃ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সেই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বিদ্যাকে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বিশেষ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কর্ম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সম্পাদনের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কৌশল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শিক্ষা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দিতে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এবং</a:t>
            </a:r>
            <a:endParaRPr lang="en-US" b="1" dirty="0" smtClean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দ্বিতীয়তঃ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বৈজ্ঞানিক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জ্ঞানের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উপর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নির্ভরশীল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এ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দু’টি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শর্তর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বিচারে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,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যুক্তিপদ্ধতির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নিয়মাবলীকে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আমাদের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বাস্তব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চিন্তাক্ষেত্রে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প্রয়োগ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কলাকৌশল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শিক্ষা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দেয়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তাছাড়া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,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কৌশল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শিক্ষা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দেয়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বিজ্ঞানসম্মত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চিন্তাধারার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উপর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নির্ভরশীর</a:t>
            </a:r>
            <a:r>
              <a:rPr lang="en-US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dirty="0" err="1" smtClean="0">
                <a:latin typeface="NikoshBAN" pitchFamily="2" charset="0"/>
                <a:cs typeface="NikoshBAN" pitchFamily="2" charset="0"/>
              </a:rPr>
              <a:t>যুক্তিবিদদের</a:t>
            </a:r>
            <a:r>
              <a:rPr lang="en-US" sz="6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b="1" dirty="0" err="1" smtClean="0">
                <a:latin typeface="NikoshBAN" pitchFamily="2" charset="0"/>
                <a:cs typeface="NikoshBAN" pitchFamily="2" charset="0"/>
              </a:rPr>
              <a:t>মত</a:t>
            </a:r>
            <a:endParaRPr lang="en-US" sz="60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অন্যান্য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কলাবিদ্যার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মত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ও 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যেতে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পারে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 এ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প্রসঙ্গে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অ্যালড্রিচ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অন্যান্য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পোর্ট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রয়্যাল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যুক্তিবিদেরা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মনে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করেন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শুধুমাত্র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তাদের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মতে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নিয়মাবলীকে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আমাদের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বাস্তব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চিন্তাক্ষেত্রে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প্রয়োগ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কিভাবে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সত্যকে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অর্জন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সম্মন্ধে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নির্দশ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দান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54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উপরের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দুটি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মতবাদই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পক্ষপাতদুষ্ট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।</a:t>
            </a:r>
            <a:r>
              <a:rPr lang="bn-BD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সেজন্য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এদের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কোনটিই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গ্রহনযোগ্য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মিল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হোয়েটলি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ভিন্ন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পোষণ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করেন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তারা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দুটি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বিরোধী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মতের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মধ্যে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সমন্বয়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সাধন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বরেন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শুধুমাত্র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,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শুধুমাত্র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বরং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একাধারে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যুক্তিাবদ্যা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সঠিক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যুক্তিপদ্ধতির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নিয়ম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কানুন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সম্পর্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আমাদের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এসব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নিয়মকে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আমাদের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বাস্তব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চিন্তাক্ষেত্রে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সুষ্ঠভাবে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প্রয়োগের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মাধ্যমে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সত্যতাকে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আবিষ্কার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সহায়তা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</a:t>
            </a:r>
            <a:r>
              <a:rPr lang="en-US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just"/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কার্ভদরীডও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একইভাবে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উভয়রুপে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আখ্যায়িত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করেছেন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তার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মতে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মধ্যে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উভয়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বিভাগেরই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গুনাগুন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বর্তমান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আছে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480"/>
            <a:ext cx="8229600" cy="6035040"/>
          </a:xfrm>
          <a:solidFill>
            <a:srgbClr val="00B0F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             </a:t>
            </a:r>
            <a:br>
              <a:rPr lang="en-US" sz="5400" b="1" dirty="0" smtClean="0">
                <a:latin typeface="NikoshBAN" pitchFamily="2" charset="0"/>
                <a:cs typeface="NikoshBAN" pitchFamily="2" charset="0"/>
              </a:rPr>
            </a:b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en-US" sz="5400" b="1" dirty="0" smtClean="0">
                <a:latin typeface="NikoshBAN" pitchFamily="2" charset="0"/>
                <a:cs typeface="NikoshBAN" pitchFamily="2" charset="0"/>
              </a:rPr>
            </a:b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       </a:t>
            </a:r>
            <a:r>
              <a:rPr lang="en-US" sz="8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as-IN" sz="8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উন্ম</a:t>
            </a:r>
            <a:r>
              <a:rPr lang="en-US" sz="8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ু</a:t>
            </a:r>
            <a:r>
              <a:rPr lang="as-IN" sz="8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ক্ত প্রশ্ন যুক্তি</a:t>
            </a:r>
            <a:r>
              <a:rPr lang="as-IN" sz="80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5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5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Open Question          		Argument</a:t>
            </a:r>
            <a:b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		</a:t>
            </a:r>
            <a:r>
              <a:rPr lang="en-US" sz="1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166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en-US" b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1200" y="304800"/>
            <a:ext cx="55626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80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দলীয় </a:t>
            </a:r>
            <a:r>
              <a:rPr lang="bn-BD" sz="8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endParaRPr lang="en-US" sz="8000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8450" y="1981200"/>
            <a:ext cx="6388100" cy="3238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5486400"/>
            <a:ext cx="792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হিসেবে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যুক্তিবিদ্যাকে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মূল্যায়ন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হলে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কয়টি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বৈশিষ্ট্য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থাকতে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418842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3"/>
          <p:cNvSpPr/>
          <p:nvPr/>
        </p:nvSpPr>
        <p:spPr>
          <a:xfrm>
            <a:off x="0" y="0"/>
            <a:ext cx="3124200" cy="1905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জোড়ায় </a:t>
            </a:r>
            <a:r>
              <a:rPr lang="bn-BD" sz="36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endParaRPr lang="en-US" sz="36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10000" y="152400"/>
            <a:ext cx="5181600" cy="510540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38200" y="5257800"/>
            <a:ext cx="81534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মনে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করেন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কলা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latin typeface="NikoshBAN" panose="02000000000000000000" pitchFamily="2" charset="0"/>
                <a:cs typeface="NikoshBAN" panose="02000000000000000000" pitchFamily="2" charset="0"/>
              </a:rPr>
              <a:t>উভয়ই</a:t>
            </a:r>
            <a:r>
              <a:rPr lang="en-US" sz="5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3803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decel="100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5" grpId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292927" y="44624"/>
            <a:ext cx="5029200" cy="17526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6000" dirty="0">
              <a:solidFill>
                <a:schemeClr val="tx1">
                  <a:lumMod val="95000"/>
                  <a:lumOff val="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6470" y="1829306"/>
            <a:ext cx="8452047" cy="48936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১.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কী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২.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শব্দের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অর্থ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কী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৩.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উদ্ভিদ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বিদ্যা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কী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৪.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হিসেবে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যুক্তিবিদ্যাকে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মূল্যায়ন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হলে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কয়টি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বৈশিষ্ট্য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থাকতে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৫.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যুক্তিবিদ্যার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কী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দান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৬.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মনে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করেন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একটি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৭.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অন্যান্য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বিজ্ঞানের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মত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যুক্তিবিদ্যাকে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কী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বলা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যেতে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পারে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৮.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বিজ্ঞানের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কী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অনুসরণ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৯.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মনে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করেন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একটি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কলা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১০.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কলা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হিসেবে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যুক্তিবিদ্যাকে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মূল্যায়ন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হলে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কয়টি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বৈশিষ্ট্য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থাকতে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১১.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কলা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যুক্তিবিদ্যার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কোনটি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প্রয়োগ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সাহায্য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১২.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মনে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করেন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কলা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উভয়ই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just"/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১৩.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যুক্তিবিদ্যাকে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কলা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উভয়ই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বলা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কেন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90255" y="3722132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904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decel="100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vel 2"/>
          <p:cNvSpPr/>
          <p:nvPr/>
        </p:nvSpPr>
        <p:spPr>
          <a:xfrm>
            <a:off x="3505200" y="1447800"/>
            <a:ext cx="5257800" cy="304800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Bevel 3"/>
          <p:cNvSpPr/>
          <p:nvPr/>
        </p:nvSpPr>
        <p:spPr>
          <a:xfrm>
            <a:off x="457200" y="4876800"/>
            <a:ext cx="8534400" cy="1524000"/>
          </a:xfrm>
          <a:prstGeom prst="bevel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E-mail: abusayedjsmsc1@ gmail.com</a:t>
            </a:r>
            <a:endParaRPr lang="en-US" sz="3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733801" y="1752600"/>
            <a:ext cx="4994564" cy="24384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bn-BD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মোঃ আবু সাঈদ</a:t>
            </a:r>
            <a:endParaRPr lang="en-US" sz="4000" dirty="0" smtClean="0">
              <a:solidFill>
                <a:srgbClr val="FFFF00"/>
              </a:solidFill>
              <a:latin typeface="SutonnyMJ" pitchFamily="2" charset="0"/>
            </a:endParaRPr>
          </a:p>
          <a:p>
            <a:r>
              <a:rPr lang="bn-BD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4000" dirty="0" smtClean="0">
                <a:solidFill>
                  <a:srgbClr val="FFFF00"/>
                </a:solidFill>
                <a:latin typeface="SutonnyEMJ" pitchFamily="2" charset="0"/>
              </a:rPr>
              <a:t>-</a:t>
            </a:r>
            <a:r>
              <a:rPr lang="bn-BD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যুক্তি</a:t>
            </a:r>
            <a:r>
              <a:rPr lang="bn-IN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বিদ্যা</a:t>
            </a:r>
            <a:endParaRPr lang="en-US" sz="4000" dirty="0" smtClean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h‡kvi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wk¶v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 †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evW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© 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g‡Wj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 ¯‹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zj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 GÛ 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K‡jR</a:t>
            </a:r>
            <a:endParaRPr lang="en-US" sz="2800" dirty="0" smtClean="0">
              <a:solidFill>
                <a:srgbClr val="FFFF00"/>
              </a:solidFill>
              <a:latin typeface="SutonnyMJ" pitchFamily="2" charset="0"/>
            </a:endParaRPr>
          </a:p>
          <a:p>
            <a:pPr eaLnBrk="0" hangingPunct="0"/>
            <a:endParaRPr lang="en-US" sz="36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2302004" y="-399391"/>
            <a:ext cx="3420999" cy="1822215"/>
          </a:xfrm>
          <a:prstGeom prst="irregularSeal1">
            <a:avLst/>
          </a:prstGeom>
          <a:solidFill>
            <a:srgbClr val="5B9BD5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sysClr val="window" lastClr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0123" y="-180551"/>
            <a:ext cx="367665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773" y="0"/>
            <a:ext cx="1295400" cy="1357520"/>
          </a:xfrm>
          <a:prstGeom prst="rect">
            <a:avLst/>
          </a:prstGeom>
        </p:spPr>
      </p:pic>
      <p:pic>
        <p:nvPicPr>
          <p:cNvPr id="10" name="Picture 2" descr="I:\ \Picture\DSC_00006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43000"/>
            <a:ext cx="3071812" cy="3505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2303138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8000" b="1" dirty="0" err="1" smtClean="0">
                <a:latin typeface="NikoshBAN" pitchFamily="2" charset="0"/>
                <a:cs typeface="NikoshBAN" pitchFamily="2" charset="0"/>
              </a:rPr>
              <a:t>বাড়ীর</a:t>
            </a:r>
            <a:r>
              <a:rPr lang="en-US" sz="8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8000" b="1" dirty="0" err="1" smtClean="0">
                <a:latin typeface="NikoshBAN" pitchFamily="2" charset="0"/>
                <a:cs typeface="NikoshBAN" pitchFamily="2" charset="0"/>
              </a:rPr>
              <a:t>কাজ</a:t>
            </a:r>
            <a:endParaRPr lang="en-US" sz="80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latin typeface="NikoshBAN" pitchFamily="2" charset="0"/>
                <a:cs typeface="NikoshBAN" pitchFamily="2" charset="0"/>
              </a:rPr>
              <a:t> </a:t>
            </a:r>
          </a:p>
          <a:p>
            <a:endParaRPr lang="en-US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44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4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4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 smtClean="0"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4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4400" b="1" dirty="0" smtClean="0">
                <a:latin typeface="NikoshBAN" pitchFamily="2" charset="0"/>
                <a:cs typeface="NikoshBAN" pitchFamily="2" charset="0"/>
              </a:rPr>
              <a:t> এ  </a:t>
            </a:r>
            <a:r>
              <a:rPr lang="en-US" sz="4400" b="1" dirty="0" err="1" smtClean="0">
                <a:latin typeface="NikoshBAN" pitchFamily="2" charset="0"/>
                <a:cs typeface="NikoshBAN" pitchFamily="2" charset="0"/>
              </a:rPr>
              <a:t>বিষয়ে</a:t>
            </a:r>
            <a:r>
              <a:rPr lang="en-US" sz="4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 smtClean="0">
                <a:latin typeface="NikoshBAN" pitchFamily="2" charset="0"/>
                <a:cs typeface="NikoshBAN" pitchFamily="2" charset="0"/>
              </a:rPr>
              <a:t>তোমার</a:t>
            </a:r>
            <a:r>
              <a:rPr lang="en-US" sz="4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 smtClean="0">
                <a:latin typeface="NikoshBAN" pitchFamily="2" charset="0"/>
                <a:cs typeface="NikoshBAN" pitchFamily="2" charset="0"/>
              </a:rPr>
              <a:t>মতামত</a:t>
            </a:r>
            <a:r>
              <a:rPr lang="en-US" sz="4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 smtClean="0">
                <a:latin typeface="NikoshBAN" pitchFamily="2" charset="0"/>
                <a:cs typeface="NikoshBAN" pitchFamily="2" charset="0"/>
              </a:rPr>
              <a:t>ব্যাক্ত</a:t>
            </a:r>
            <a:r>
              <a:rPr lang="en-US" sz="44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4400" b="1" dirty="0" smtClean="0">
                <a:latin typeface="NikoshBAN" pitchFamily="2" charset="0"/>
                <a:cs typeface="NikoshBAN" pitchFamily="2" charset="0"/>
              </a:rPr>
              <a:t> ।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dirty="0" err="1" smtClean="0">
                <a:latin typeface="NikoshBAN" pitchFamily="2" charset="0"/>
                <a:cs typeface="NikoshBAN" pitchFamily="2" charset="0"/>
              </a:rPr>
              <a:t>আগামী</a:t>
            </a:r>
            <a:r>
              <a:rPr lang="en-US" sz="6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b="1" dirty="0" err="1" smtClean="0">
                <a:latin typeface="NikoshBAN" pitchFamily="2" charset="0"/>
                <a:cs typeface="NikoshBAN" pitchFamily="2" charset="0"/>
              </a:rPr>
              <a:t>দিনের</a:t>
            </a:r>
            <a:r>
              <a:rPr lang="en-US" sz="6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b="1" dirty="0" err="1" smtClean="0">
                <a:latin typeface="NikoshBAN" pitchFamily="2" charset="0"/>
                <a:cs typeface="NikoshBAN" pitchFamily="2" charset="0"/>
              </a:rPr>
              <a:t>আলোচ্য</a:t>
            </a:r>
            <a:r>
              <a:rPr lang="en-US" sz="6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b="1" dirty="0" err="1" smtClean="0"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6000" b="1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60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endParaRPr lang="en-US" dirty="0" smtClean="0"/>
          </a:p>
          <a:p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   </a:t>
            </a:r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5400" b="1" dirty="0" smtClean="0">
                <a:latin typeface="NikoshBAN" pitchFamily="2" charset="0"/>
                <a:cs typeface="NikoshBAN" pitchFamily="2" charset="0"/>
              </a:rPr>
              <a:t> ‍ও </a:t>
            </a:r>
            <a:r>
              <a:rPr lang="en-US" sz="5400" b="1" dirty="0" err="1" smtClean="0">
                <a:latin typeface="NikoshBAN" pitchFamily="2" charset="0"/>
                <a:cs typeface="NikoshBAN" pitchFamily="2" charset="0"/>
              </a:rPr>
              <a:t>মনোবিজ্ঞান</a:t>
            </a:r>
            <a:endParaRPr lang="en-US" sz="5400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417638"/>
          </a:xfr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8000" b="1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সবাইকে</a:t>
            </a:r>
            <a:r>
              <a:rPr lang="en-US" sz="8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8000" b="1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b="1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5" descr="philosophy_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143932" cy="4893479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500329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600" b="1" dirty="0" err="1" smtClean="0">
                <a:latin typeface="NikoshBAN" pitchFamily="2" charset="0"/>
                <a:cs typeface="NikoshBAN" pitchFamily="2" charset="0"/>
              </a:rPr>
              <a:t>আজকের</a:t>
            </a:r>
            <a:r>
              <a:rPr lang="en-US" sz="6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b="1" dirty="0" err="1" smtClean="0">
                <a:latin typeface="NikoshBAN" pitchFamily="2" charset="0"/>
                <a:cs typeface="NikoshBAN" pitchFamily="2" charset="0"/>
              </a:rPr>
              <a:t>আলোচ্য</a:t>
            </a:r>
            <a:r>
              <a:rPr lang="en-US" sz="6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b="1" dirty="0" err="1" smtClean="0"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6600" b="1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66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643314"/>
            <a:ext cx="7786742" cy="2857520"/>
          </a:xfrm>
          <a:solidFill>
            <a:srgbClr val="00B0F0"/>
          </a:solidFill>
        </p:spPr>
        <p:txBody>
          <a:bodyPr>
            <a:normAutofit/>
          </a:bodyPr>
          <a:lstStyle/>
          <a:p>
            <a:endParaRPr lang="en-US" sz="4400" b="1" dirty="0" smtClean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60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60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60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60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60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60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উভয়ই</a:t>
            </a:r>
            <a:endParaRPr lang="en-US" sz="6000" b="1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endParaRPr lang="en-US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ধারনা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লাভ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সংজ্ঞা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দিতে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জানতে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জানতে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 </a:t>
            </a:r>
          </a:p>
          <a:p>
            <a:pPr>
              <a:buNone/>
            </a:pP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7200" b="1" dirty="0" err="1" smtClean="0">
                <a:latin typeface="NikoshBAN" pitchFamily="2" charset="0"/>
                <a:cs typeface="NikoshBAN" pitchFamily="2" charset="0"/>
              </a:rPr>
              <a:t>যুক্তিবিদ্যার</a:t>
            </a:r>
            <a:r>
              <a:rPr lang="en-US" sz="72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7200" b="1" dirty="0" err="1" smtClean="0">
                <a:latin typeface="NikoshBAN" pitchFamily="2" charset="0"/>
                <a:cs typeface="NikoshBAN" pitchFamily="2" charset="0"/>
              </a:rPr>
              <a:t>উৎপত্তি</a:t>
            </a:r>
            <a:endParaRPr lang="en-US" sz="72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ইংরেজী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প্রতিশব্দ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‘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Logic’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উৎপত্তি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হয়েছে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গ্রীক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শব্দ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‘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Logike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থেকে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 ‘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Logike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শব্দটি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গ্রীক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শব্দ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‘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Logos’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বিশেষণ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।‘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Logos ’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শব্দের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অর্থ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চিন্তা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আমরা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জানি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,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চিন্তার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সাথে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ভাষার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সম্পর্ক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অবিচ্ছেদ্য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আমাদের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মনের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চিন্তাধারাকে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আমরা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সব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সময়েই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ভাষার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মাধ্যমে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প্রকাশ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সুতরাং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উৎপত্তিগত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অর্থ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ভাষায়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প্রকাশিত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চিন্তার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0019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7200" b="1" dirty="0" err="1" smtClean="0">
                <a:latin typeface="NikoshBAN" pitchFamily="2" charset="0"/>
                <a:cs typeface="NikoshBAN" pitchFamily="2" charset="0"/>
              </a:rPr>
              <a:t>প্রামাণ্য</a:t>
            </a:r>
            <a:r>
              <a:rPr lang="en-US" sz="72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7200" b="1" dirty="0" err="1" smtClean="0">
                <a:latin typeface="NikoshBAN" pitchFamily="2" charset="0"/>
                <a:cs typeface="NikoshBAN" pitchFamily="2" charset="0"/>
              </a:rPr>
              <a:t>সংজ্ঞা</a:t>
            </a:r>
            <a:endParaRPr lang="en-US" sz="72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  <a:solidFill>
            <a:srgbClr val="00B0F0"/>
          </a:solidFill>
        </p:spPr>
        <p:txBody>
          <a:bodyPr>
            <a:normAutofit fontScale="92500"/>
          </a:bodyPr>
          <a:lstStyle/>
          <a:p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‘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যোসেফ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’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বলেন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, “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হল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চিন্তার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”।</a:t>
            </a:r>
          </a:p>
          <a:p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‘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জেভন্স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’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বলেন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, “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হল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যুক্তি-পদ্ধতির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”।</a:t>
            </a:r>
          </a:p>
          <a:p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‘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অলড্রিচ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’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বলেন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’ “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হল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সংক্রান্ত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”।</a:t>
            </a:r>
          </a:p>
          <a:p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‘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হোয়েটলি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’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বলেন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, “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হল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যুক্তিপদ্ধতির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কলা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”।</a:t>
            </a:r>
            <a:endParaRPr lang="en-US" b="1" dirty="0" smtClean="0">
              <a:latin typeface="NikoshBAN" pitchFamily="2" charset="0"/>
              <a:cs typeface="NikoshBAN" pitchFamily="2" charset="0"/>
            </a:endParaRPr>
          </a:p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8000" b="1" dirty="0" err="1" smtClean="0">
                <a:latin typeface="NikoshBAN" pitchFamily="2" charset="0"/>
                <a:cs typeface="NikoshBAN" pitchFamily="2" charset="0"/>
              </a:rPr>
              <a:t>সাধারণ</a:t>
            </a:r>
            <a:r>
              <a:rPr lang="en-US" sz="8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8000" b="1" dirty="0" err="1" smtClean="0">
                <a:latin typeface="NikoshBAN" pitchFamily="2" charset="0"/>
                <a:cs typeface="NikoshBAN" pitchFamily="2" charset="0"/>
              </a:rPr>
              <a:t>সংজ্ঞা</a:t>
            </a:r>
            <a:r>
              <a:rPr lang="en-US" sz="8000" b="1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80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ব্যবহারিক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ভ্রান্তিকে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পরিহার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সত্যকে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অর্জন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উদ্দেশ্যে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সঠিক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যুক্তিপদ্ধতি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অনুমান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তার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সহায়ক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প্রক্রিয়াগুলোকে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নিয়ন্ত্রন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। </a:t>
            </a:r>
          </a:p>
          <a:p>
            <a:pPr>
              <a:buNone/>
            </a:pP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‘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আই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. 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এম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.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কপি’র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মতে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, “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হচ্ছে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বৈধ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হতে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অবৈধ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যুক্তির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পার্থক্য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নির্দশ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ব্যবহৃত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পদ্ধতি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নীতিসমুহের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বিশিষ্ট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atin typeface="NikoshBAN" pitchFamily="2" charset="0"/>
                <a:cs typeface="NikoshBAN" pitchFamily="2" charset="0"/>
              </a:rPr>
              <a:t>বিদ্যা</a:t>
            </a:r>
            <a:r>
              <a:rPr lang="en-US" sz="3600" b="1" dirty="0" smtClean="0">
                <a:latin typeface="NikoshBAN" pitchFamily="2" charset="0"/>
                <a:cs typeface="NikoshBAN" pitchFamily="2" charset="0"/>
              </a:rPr>
              <a:t>”।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72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72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7200" b="1" dirty="0" err="1" smtClean="0">
                <a:latin typeface="NikoshBAN" pitchFamily="2" charset="0"/>
                <a:cs typeface="NikoshBAN" pitchFamily="2" charset="0"/>
              </a:rPr>
              <a:t>কী</a:t>
            </a:r>
            <a:endParaRPr lang="en-US" sz="72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  <a:solidFill>
            <a:srgbClr val="00B0F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প্রকৃতির</a:t>
            </a:r>
            <a:r>
              <a:rPr lang="en-US" sz="43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43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বিশেষ</a:t>
            </a:r>
            <a:r>
              <a:rPr lang="en-US" sz="43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বিভাগ</a:t>
            </a:r>
            <a:r>
              <a:rPr lang="en-US" sz="43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সম্বন্ধে</a:t>
            </a:r>
            <a:r>
              <a:rPr lang="en-US" sz="43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সুনিশ্চিন্ত</a:t>
            </a:r>
            <a:r>
              <a:rPr lang="en-US" sz="43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সুশৃংখল</a:t>
            </a:r>
            <a:r>
              <a:rPr lang="en-US" sz="43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জ্ঞানকে</a:t>
            </a:r>
            <a:r>
              <a:rPr lang="en-US" sz="43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43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4300" b="1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যেমন</a:t>
            </a:r>
            <a:r>
              <a:rPr lang="en-US" sz="43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:-</a:t>
            </a:r>
            <a:r>
              <a:rPr lang="en-US" sz="43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উদ্ভিদবিদ্যা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উদ্ভিদবিদ্যা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উদ্ভিদের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জীবন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সংক্রান্ত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বিষয়াবলী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ব্যাখ্যার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গবেষণা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চারায়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উদ্ভিদের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প্রকৃতি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কার্য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জন্ম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,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বৃদ্ধি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মৃত্যু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ইত্যাদি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ব্যাপারে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আমাদেরকে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সুশৃঙ্খল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স্থান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দান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4300" b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। অনুরুপভাবে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পদার্থবিদ্যা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মনোবিজ্ঞান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,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জোতিষশাস্ত্র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প্রভৃতি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এক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এরা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যথাক্রমে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পদার্থ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,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মন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জ্যোতিষ্কমন্ডলী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নিয়ে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আলোচনা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43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।</a:t>
            </a:r>
            <a:endParaRPr lang="en-US" b="1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sz="6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b="1" dirty="0" err="1" smtClean="0"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sz="6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endParaRPr lang="en-US" sz="60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যুক্তিবিদ্যাকে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মূল্যায়ন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হলে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দু’টি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গুরুত্বপুর্ণ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বৈশিষ্ট্য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উপস্থিত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থাকা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বাঞ্ছনীয়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প্রথমতঃ</a:t>
            </a:r>
            <a:r>
              <a:rPr lang="en-US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সেই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শাখার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নির্ধারিত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সুশৃঙ্খল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আলোচ্য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থাকতে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দ্বিতীয়তঃ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আলোচ্য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ব্যাখ্যার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পর্যাপ্ত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নিয়ম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কানুন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প্রণয়ন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হবে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pPr marL="0" indent="0">
              <a:buNone/>
            </a:pP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দু’টি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শর্তর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বিচারে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বলা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,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অন্যান্য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বিজ্ঞানের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মত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নির্</a:t>
            </a:r>
            <a:r>
              <a:rPr lang="bn-BD" b="1" dirty="0" smtClean="0">
                <a:latin typeface="NikoshBAN" pitchFamily="2" charset="0"/>
                <a:cs typeface="NikoshBAN" pitchFamily="2" charset="0"/>
              </a:rPr>
              <a:t>দ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ষ্ট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আলোচ্য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আছে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,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যেমন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–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পদ্ধতি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 ও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তার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সহায়ক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প্রক্রিয়া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।</a:t>
            </a:r>
            <a:r>
              <a:rPr lang="bn-BD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এসব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বিষয়বস্তু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ব্যাখ্যার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নিজস্ব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নিয়ম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কানুন-প্রণয়ন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latin typeface="NikoshBAN" pitchFamily="2" charset="0"/>
                <a:cs typeface="NikoshBAN" pitchFamily="2" charset="0"/>
              </a:rPr>
              <a:t>করেছে</a:t>
            </a:r>
            <a:r>
              <a:rPr lang="en-US" b="1" dirty="0" smtClean="0">
                <a:latin typeface="NikoshBAN" pitchFamily="2" charset="0"/>
                <a:cs typeface="NikoshBAN" pitchFamily="2" charset="0"/>
              </a:rPr>
              <a:t> ।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960</Words>
  <Application>Microsoft Office PowerPoint</Application>
  <PresentationFormat>On-screen Show (4:3)</PresentationFormat>
  <Paragraphs>75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আজকের আলোচ্য বিষয় </vt:lpstr>
      <vt:lpstr>শিখনফল</vt:lpstr>
      <vt:lpstr>যুক্তিবিদ্যার উৎপত্তি</vt:lpstr>
      <vt:lpstr>প্রামাণ্য সংজ্ঞা</vt:lpstr>
      <vt:lpstr>সাধারণ সংজ্ঞা </vt:lpstr>
      <vt:lpstr>বিজ্ঞান কী</vt:lpstr>
      <vt:lpstr>বিজ্ঞান হিসেবে যুক্তিবিদ্যা</vt:lpstr>
      <vt:lpstr>যুক্তিবিদদের মত</vt:lpstr>
      <vt:lpstr>কলা কী</vt:lpstr>
      <vt:lpstr>কলা হিসেবে যুক্তিবিদ্যা</vt:lpstr>
      <vt:lpstr>যুক্তিবিদদের মত</vt:lpstr>
      <vt:lpstr>বিজ্ঞান ও কলা হিসেবে যুক্তিবিদ্যা </vt:lpstr>
      <vt:lpstr>যুক্তিবিদ কার্ভদরীডও একইভাবে যুক্তিবিদ্যাকে বিজ্ঞান ও কলা উভয়রুপে আখ্যায়িত করেছেন ।তার মতে যুক্তিবিদ্যার মধ্যে বিজ্ঞান ও কলা উভয় বিভাগেরই গুনাগুন বর্তমান আছে ।</vt:lpstr>
      <vt:lpstr>                         উন্মুক্ত প্রশ্ন যুক্তি              Open Question            Argument                      ?   </vt:lpstr>
      <vt:lpstr>Slide 17</vt:lpstr>
      <vt:lpstr>Slide 18</vt:lpstr>
      <vt:lpstr>Slide 19</vt:lpstr>
      <vt:lpstr>বাড়ীর কাজ</vt:lpstr>
      <vt:lpstr>আগামী দিনের আলোচ্য বিষয় </vt:lpstr>
      <vt:lpstr>সবাইকে ধন্যবাদ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আজকের আলোচ্য বিষয়</dc:title>
  <dc:creator>acer</dc:creator>
  <cp:lastModifiedBy>DELL</cp:lastModifiedBy>
  <cp:revision>51</cp:revision>
  <dcterms:created xsi:type="dcterms:W3CDTF">2015-02-19T02:18:04Z</dcterms:created>
  <dcterms:modified xsi:type="dcterms:W3CDTF">2017-07-09T03:11:02Z</dcterms:modified>
</cp:coreProperties>
</file>