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0" r:id="rId5"/>
    <p:sldId id="264" r:id="rId6"/>
    <p:sldId id="262" r:id="rId7"/>
    <p:sldId id="265" r:id="rId8"/>
    <p:sldId id="266" r:id="rId9"/>
    <p:sldId id="275" r:id="rId10"/>
    <p:sldId id="271" r:id="rId11"/>
    <p:sldId id="270" r:id="rId12"/>
    <p:sldId id="267" r:id="rId13"/>
    <p:sldId id="268" r:id="rId14"/>
    <p:sldId id="269" r:id="rId15"/>
    <p:sldId id="272" r:id="rId16"/>
    <p:sldId id="273" r:id="rId17"/>
    <p:sldId id="274" r:id="rId18"/>
    <p:sldId id="276" r:id="rId19"/>
    <p:sldId id="278" r:id="rId20"/>
    <p:sldId id="26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2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" y="77271"/>
            <a:ext cx="9079607" cy="67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7579-CB59-49D9-967A-6747B12F7324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4AAF-1343-4793-B93B-978595EE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362996"/>
            <a:ext cx="8423821" cy="6109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700" y="2326640"/>
            <a:ext cx="8056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</a:rPr>
              <a:t>আজকের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</a:rPr>
              <a:t>মাল্টিমিডিয়া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</a:rPr>
              <a:t>ক্লাসে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</a:rPr>
              <a:t>তোমাদের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</a:rPr>
              <a:t>স্বাগতম</a:t>
            </a:r>
            <a:endParaRPr lang="en-US" sz="6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429500"/>
            <a:ext cx="73152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ছবিটি  </a:t>
            </a:r>
            <a:r>
              <a:rPr lang="bn-BD" sz="2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লক্ষ্য </a:t>
            </a:r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 এবং লেখাগুলো পড় </a:t>
            </a:r>
            <a:endParaRPr lang="en-US" sz="2800" b="1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80655"/>
            <a:ext cx="8229600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914401"/>
            <a:ext cx="8146473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406247"/>
            <a:ext cx="3810000" cy="3836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965" y="444222"/>
            <a:ext cx="72390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ছবি দুইটি দেখে বল কে বেশি মার্জিত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165" y="5652461"/>
            <a:ext cx="8095332" cy="575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অশালীন পোশাক সামাজিক বিপর্যয়ের প্রতীক 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80" y="1493819"/>
            <a:ext cx="4190217" cy="37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343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2672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12617"/>
            <a:ext cx="60960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</a:rPr>
              <a:t>শালীনতাবোধ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105400"/>
            <a:ext cx="35052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শালীন নামাজি 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5105400" y="5105400"/>
            <a:ext cx="35052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শালীন সুন্দরী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34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27335"/>
            <a:ext cx="6705600" cy="636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</a:rPr>
              <a:t>ছবি দুইটি কী নির্দেশ করছে</a:t>
            </a:r>
            <a:r>
              <a:rPr lang="en-US" sz="3200" b="1" dirty="0" smtClean="0">
                <a:solidFill>
                  <a:srgbClr val="FF0000"/>
                </a:solidFill>
              </a:rPr>
              <a:t> ?</a:t>
            </a:r>
            <a:r>
              <a:rPr lang="bn-BD" sz="3200" b="1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564" y="4724400"/>
            <a:ext cx="7536872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rgbClr val="FF0000"/>
                </a:solidFill>
              </a:rPr>
              <a:t>শালীনতা বজায় রেখে শারীরিক ক</a:t>
            </a:r>
            <a:r>
              <a:rPr lang="bn-BD" sz="2800" b="1" dirty="0">
                <a:solidFill>
                  <a:srgbClr val="FF0000"/>
                </a:solidFill>
              </a:rPr>
              <a:t>স</a:t>
            </a:r>
            <a:r>
              <a:rPr lang="bn-BD" sz="2800" b="1" dirty="0" smtClean="0">
                <a:solidFill>
                  <a:srgbClr val="FF0000"/>
                </a:solidFill>
              </a:rPr>
              <a:t>রত প্রদর্শণ করছে </a:t>
            </a:r>
            <a:endParaRPr lang="en-US" sz="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503219"/>
            <a:ext cx="4191000" cy="270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3218"/>
            <a:ext cx="3857625" cy="27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4677"/>
            <a:ext cx="3898348" cy="3472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>
          <a:xfrm>
            <a:off x="4675900" y="1708441"/>
            <a:ext cx="4067213" cy="3438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578864"/>
            <a:ext cx="4267200" cy="728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</a:rPr>
              <a:t>শালীনতা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375566"/>
            <a:ext cx="2405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শালীন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পুরুষ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1164" y="4794111"/>
            <a:ext cx="7772400" cy="13018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 algn="ctr">
              <a:buFont typeface="Wingdings" panose="05000000000000000000" pitchFamily="2" charset="2"/>
              <a:buChar char="Ø"/>
              <a:defRPr/>
            </a:pP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</a:rPr>
              <a:t>শালীনতা আমাদের কী কী শিক্ষা দেয় লিখ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347241"/>
            <a:ext cx="4648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1" y="1033041"/>
            <a:ext cx="381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24-Point Star 6"/>
          <p:cNvSpPr/>
          <p:nvPr/>
        </p:nvSpPr>
        <p:spPr>
          <a:xfrm>
            <a:off x="6373095" y="1517511"/>
            <a:ext cx="2217161" cy="1704109"/>
          </a:xfrm>
          <a:prstGeom prst="star24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৫ মিনিট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2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5" y="491840"/>
            <a:ext cx="6248400" cy="685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b="1" dirty="0" smtClean="0">
                <a:solidFill>
                  <a:schemeClr val="tx1"/>
                </a:solidFill>
              </a:rPr>
              <a:t> </a:t>
            </a:r>
            <a:r>
              <a:rPr lang="bn-IN" sz="3600" b="1" u="sng" dirty="0" smtClean="0">
                <a:solidFill>
                  <a:schemeClr val="tx1"/>
                </a:solidFill>
              </a:rPr>
              <a:t>উত্তর </a:t>
            </a:r>
            <a:r>
              <a:rPr lang="bn-BD" sz="3600" b="1" u="sng" dirty="0" smtClean="0">
                <a:solidFill>
                  <a:schemeClr val="tx1"/>
                </a:solidFill>
              </a:rPr>
              <a:t>যেমন হতে পারে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5" y="2168240"/>
            <a:ext cx="786937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শালীনতা সুন্দর ও সুষ্ঠ জীবন যাপনে সাহায্য করে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ভদ্র নম্র হতে শিক্ষা দেয়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৩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 শালীনতা লজ্জাশীল হতে শিক্ষা দেয়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SutonnyMJ" pitchFamily="2" charset="0"/>
              </a:rPr>
              <a:t>শালীনতা মান-সম্মান 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রক্ষা করে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৫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bn-BD" sz="3200" b="1" dirty="0" smtClean="0">
                <a:solidFill>
                  <a:schemeClr val="tx1"/>
                </a:solidFill>
                <a:latin typeface="SutonnyMJ" pitchFamily="2" charset="0"/>
              </a:rPr>
              <a:t>সমাজে শান্তি শৃংখলা </a:t>
            </a:r>
            <a:r>
              <a:rPr lang="bn-BD" sz="3200" b="1" smtClean="0">
                <a:solidFill>
                  <a:schemeClr val="tx1"/>
                </a:solidFill>
                <a:latin typeface="SutonnyMJ" pitchFamily="2" charset="0"/>
              </a:rPr>
              <a:t>প্রতিষ্ঠা করে</a:t>
            </a:r>
            <a:endParaRPr lang="bn-BD" sz="3200" b="1" dirty="0" smtClean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635" y="1406240"/>
            <a:ext cx="7813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</a:rPr>
              <a:t>শালীনতার শিক্ষা</a:t>
            </a:r>
          </a:p>
        </p:txBody>
      </p:sp>
    </p:spTree>
    <p:extLst>
      <p:ext uri="{BB962C8B-B14F-4D97-AF65-F5344CB8AC3E}">
        <p14:creationId xmlns:p14="http://schemas.microsoft.com/office/powerpoint/2010/main" val="41578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09313" y="1976837"/>
            <a:ext cx="2895601" cy="593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খ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পরিপূরক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3601" y="2701546"/>
            <a:ext cx="3922312" cy="584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গ</a:t>
            </a:r>
            <a:r>
              <a:rPr lang="en-US" sz="4000" dirty="0" smtClean="0">
                <a:solidFill>
                  <a:schemeClr val="tx1"/>
                </a:solidFill>
              </a:rPr>
              <a:t>)</a:t>
            </a:r>
            <a:r>
              <a:rPr lang="bn-BD" sz="4000" dirty="0" smtClean="0">
                <a:solidFill>
                  <a:schemeClr val="tx1"/>
                </a:solidFill>
              </a:rPr>
              <a:t> প্রশাখা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601" y="2041995"/>
            <a:ext cx="3998511" cy="575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ক</a:t>
            </a:r>
            <a:r>
              <a:rPr lang="en-US" sz="4000" dirty="0" smtClean="0">
                <a:solidFill>
                  <a:schemeClr val="tx1"/>
                </a:solidFill>
              </a:rPr>
              <a:t>)</a:t>
            </a:r>
            <a:r>
              <a:rPr lang="bn-BD" sz="4000" dirty="0" smtClean="0">
                <a:solidFill>
                  <a:schemeClr val="tx1"/>
                </a:solidFill>
              </a:rPr>
              <a:t> অর্ধেক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09313" y="2671264"/>
            <a:ext cx="2895601" cy="5481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ঘ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শাখা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8313" y="1411069"/>
            <a:ext cx="78390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err="1" smtClean="0">
                <a:solidFill>
                  <a:srgbClr val="FF0000"/>
                </a:solidFill>
                <a:latin typeface="Saroda" pitchFamily="2" charset="0"/>
              </a:rPr>
              <a:t>লজ্জাশীলতা</a:t>
            </a:r>
            <a:r>
              <a:rPr lang="bn-BD" sz="3600" dirty="0" smtClean="0">
                <a:solidFill>
                  <a:srgbClr val="FF0000"/>
                </a:solidFill>
                <a:latin typeface="Saroda" pitchFamily="2" charset="0"/>
              </a:rPr>
              <a:t> </a:t>
            </a:r>
            <a:r>
              <a:rPr lang="bn-BD" sz="3600" dirty="0" err="1" smtClean="0">
                <a:solidFill>
                  <a:srgbClr val="FF0000"/>
                </a:solidFill>
                <a:latin typeface="Saroda" pitchFamily="2" charset="0"/>
              </a:rPr>
              <a:t>ঈমানের</a:t>
            </a:r>
            <a:r>
              <a:rPr lang="bn-BD" sz="3600" dirty="0" smtClean="0">
                <a:solidFill>
                  <a:srgbClr val="FF0000"/>
                </a:solidFill>
                <a:latin typeface="Saroda" pitchFamily="2" charset="0"/>
              </a:rPr>
              <a:t>-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20338" y="4239490"/>
            <a:ext cx="3617512" cy="6788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সঠিক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উত্তর-অর্ধেক</a:t>
            </a:r>
            <a:endParaRPr lang="bn-B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001" y="1357745"/>
            <a:ext cx="8332388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rgbClr val="FF0000"/>
                </a:solidFill>
              </a:rPr>
              <a:t>‘শালীনতাবোধ’ এর আরবী প্রতিশব্দ কী?</a:t>
            </a:r>
            <a:endParaRPr lang="bn-BD" sz="36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56913" y="2768762"/>
            <a:ext cx="2971801" cy="85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</a:rPr>
              <a:t>ঘ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bn-BD" sz="2800" dirty="0" smtClean="0">
                <a:solidFill>
                  <a:schemeClr val="tx1"/>
                </a:solidFill>
              </a:rPr>
              <a:t> ইখলাস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6861" y="1923295"/>
            <a:ext cx="3600452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ক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r>
              <a:rPr lang="bn-BD" sz="3200" dirty="0" smtClean="0">
                <a:solidFill>
                  <a:schemeClr val="tx1"/>
                </a:solidFill>
              </a:rPr>
              <a:t> ইহসান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9801" y="2812773"/>
            <a:ext cx="3617512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গ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bn-BD" sz="2800" dirty="0" smtClean="0">
                <a:solidFill>
                  <a:schemeClr val="tx1"/>
                </a:solidFill>
              </a:rPr>
              <a:t> আত তাহজীব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56913" y="1968266"/>
            <a:ext cx="29718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</a:rPr>
              <a:t>খ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bn-BD" sz="2800" dirty="0" smtClean="0">
                <a:solidFill>
                  <a:schemeClr val="tx1"/>
                </a:solidFill>
              </a:rPr>
              <a:t> খিদমত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2201" y="4294909"/>
            <a:ext cx="3617512" cy="6788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সঠিক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উত্তর-আত-তাহজীব</a:t>
            </a:r>
            <a:endParaRPr lang="bn-B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81" y="1322158"/>
            <a:ext cx="4475019" cy="50093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        </a:t>
            </a:r>
          </a:p>
          <a:p>
            <a:pPr algn="ctr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002060"/>
                </a:solidFill>
              </a:rPr>
              <a:t>মোঃ </a:t>
            </a:r>
            <a:r>
              <a:rPr lang="en-US" sz="3200" dirty="0" err="1" smtClean="0">
                <a:solidFill>
                  <a:srgbClr val="002060"/>
                </a:solidFill>
              </a:rPr>
              <a:t>রফিকুল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ইসলাম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       </a:t>
            </a:r>
            <a:r>
              <a:rPr lang="bn-BD" sz="2000" dirty="0" smtClean="0">
                <a:solidFill>
                  <a:srgbClr val="002060"/>
                </a:solidFill>
              </a:rPr>
              <a:t>সহকারি শিক্ষক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            </a:t>
            </a:r>
            <a:r>
              <a:rPr lang="en-US" sz="1600" dirty="0" err="1" smtClean="0">
                <a:solidFill>
                  <a:srgbClr val="002060"/>
                </a:solidFill>
              </a:rPr>
              <a:t>আলহাজ্ব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এম</a:t>
            </a:r>
            <a:r>
              <a:rPr lang="en-US" sz="1600" dirty="0" smtClean="0">
                <a:solidFill>
                  <a:srgbClr val="002060"/>
                </a:solidFill>
              </a:rPr>
              <a:t> এ </a:t>
            </a:r>
            <a:r>
              <a:rPr lang="en-US" sz="1600" dirty="0" err="1" smtClean="0">
                <a:solidFill>
                  <a:srgbClr val="002060"/>
                </a:solidFill>
              </a:rPr>
              <a:t>মান্নান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মহিলা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মাদ্রাসা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         </a:t>
            </a:r>
            <a:r>
              <a:rPr lang="en-US" sz="1600" dirty="0" err="1" smtClean="0">
                <a:solidFill>
                  <a:srgbClr val="002060"/>
                </a:solidFill>
              </a:rPr>
              <a:t>কটিয়াদি</a:t>
            </a:r>
            <a:r>
              <a:rPr lang="bn-BD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কিশোরগঞ্জ</a:t>
            </a:r>
            <a:r>
              <a:rPr lang="en-US" sz="1600" dirty="0" smtClean="0">
                <a:solidFill>
                  <a:srgbClr val="002060"/>
                </a:solidFill>
              </a:rPr>
              <a:t>।</a:t>
            </a:r>
          </a:p>
          <a:p>
            <a:pPr algn="ctr">
              <a:defRPr/>
            </a:pPr>
            <a:r>
              <a:rPr lang="en-US" sz="1600" dirty="0" err="1" smtClean="0">
                <a:solidFill>
                  <a:srgbClr val="002060"/>
                </a:solidFill>
              </a:rPr>
              <a:t>ইমেলঃ</a:t>
            </a:r>
            <a:r>
              <a:rPr lang="en-US" sz="1600" dirty="0" smtClean="0">
                <a:solidFill>
                  <a:srgbClr val="002060"/>
                </a:solidFill>
              </a:rPr>
              <a:t> rafiq.pakundia@gmail.com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        </a:t>
            </a:r>
            <a:r>
              <a:rPr lang="bn-BD" sz="1600" dirty="0" smtClean="0">
                <a:solidFill>
                  <a:srgbClr val="002060"/>
                </a:solidFill>
              </a:rPr>
              <a:t>0172</a:t>
            </a:r>
            <a:r>
              <a:rPr lang="en-US" sz="1600" dirty="0" smtClean="0">
                <a:solidFill>
                  <a:srgbClr val="002060"/>
                </a:solidFill>
              </a:rPr>
              <a:t>0108799</a:t>
            </a:r>
            <a:endParaRPr lang="bn-BD" sz="1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_BV_Islam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24327" r="30377" b="3625"/>
          <a:stretch/>
        </p:blipFill>
        <p:spPr>
          <a:xfrm>
            <a:off x="5059680" y="4086670"/>
            <a:ext cx="3616960" cy="2244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39" y="1322158"/>
            <a:ext cx="2060241" cy="236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58080" y="1337894"/>
            <a:ext cx="3820160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২৮/০৭/২০১৯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379004"/>
            <a:ext cx="837184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7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4800600"/>
            <a:ext cx="838026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FF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শালীনতা কিভাবে আমাদের মান-সম্মান বৃদ্ধি করে ব্যাখ্যা কর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554186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rgbClr val="C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আগা</a:t>
            </a:r>
            <a:r>
              <a:rPr lang="en-US" sz="2800" dirty="0" err="1" smtClean="0">
                <a:solidFill>
                  <a:srgbClr val="C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মি</a:t>
            </a:r>
            <a:r>
              <a:rPr lang="bn-BD" sz="2800" dirty="0" smtClean="0">
                <a:solidFill>
                  <a:srgbClr val="C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কাল এই প্রশ্নের উত্তর লিখে নিয়ে আসবে</a:t>
            </a:r>
            <a:endParaRPr lang="en-US" sz="2800" dirty="0">
              <a:solidFill>
                <a:srgbClr val="C00000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428625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50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457200"/>
            <a:ext cx="8132618" cy="59851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6397" y="4616127"/>
            <a:ext cx="7852182" cy="14173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8000" dirty="0" smtClean="0">
                <a:solidFill>
                  <a:srgbClr val="FF0000"/>
                </a:solidFill>
              </a:rPr>
              <a:t>আল্লাহ হাফেজ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076848"/>
            <a:ext cx="2057400" cy="76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অশ্লীলতা</a:t>
            </a:r>
            <a:r>
              <a:rPr lang="bn-IN" sz="3600" dirty="0" smtClean="0">
                <a:latin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0952" y="5040454"/>
            <a:ext cx="2198996" cy="76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শালীন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তা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124200" y="4883730"/>
            <a:ext cx="2959291" cy="1135228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কোনটি</a:t>
            </a:r>
            <a:r>
              <a:rPr lang="bn-BD" sz="3200" b="1" dirty="0" smtClean="0">
                <a:solidFill>
                  <a:schemeClr val="tx1"/>
                </a:solidFill>
              </a:rPr>
              <a:t> উত্তম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35050"/>
            <a:ext cx="4053800" cy="376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6" y="1063624"/>
            <a:ext cx="4066309" cy="3736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44435" y="526471"/>
            <a:ext cx="433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দুটি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দেখ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বল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কোনটি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উত্তম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090" y="2271077"/>
            <a:ext cx="821574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শালীনতাবোধের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90" y="1336827"/>
            <a:ext cx="800792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200" y="452496"/>
            <a:ext cx="54101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4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sz="1400" b="1" spc="51" dirty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spc="51" dirty="0">
              <a:ln w="1143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0" y="3256597"/>
            <a:ext cx="821574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শালীনতাবোধের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চিন্নিত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90" y="4130357"/>
            <a:ext cx="821574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শালীনতাবোধের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3100" y="5174675"/>
            <a:ext cx="5336693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 smtClean="0"/>
              <a:t>শালীনতাবো</a:t>
            </a:r>
            <a:r>
              <a:rPr lang="en-US" sz="3600" b="1" dirty="0" err="1" smtClean="0"/>
              <a:t>ধের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গুরুত্ব</a:t>
            </a:r>
            <a:r>
              <a:rPr lang="bn-BD" sz="1200" b="1" dirty="0" smtClean="0"/>
              <a:t> 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592637"/>
            <a:ext cx="7994073" cy="4394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80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492259"/>
            <a:ext cx="4038600" cy="4775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শালীনতা শব্দের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অর্থ</a:t>
            </a:r>
            <a:r>
              <a:rPr lang="bn-IN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bn-BD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413" y="5253335"/>
            <a:ext cx="8322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কথা-বার্তা ও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আচার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–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আচরণে,বেশ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ভূষায়</a:t>
            </a:r>
            <a:r>
              <a:rPr lang="bn-BD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ও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চাল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চলণন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সভ্য ও মার্জিত হওয়াকে শালীনতা </a:t>
            </a:r>
            <a:r>
              <a:rPr lang="bn-IN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বলে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20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মার্জিত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3768" y="2971800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সুন্দর ও শোভন হওয়া </a:t>
            </a:r>
            <a:endParaRPr lang="en-US" sz="32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3" y="1752600"/>
            <a:ext cx="3451308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4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15649"/>
            <a:ext cx="6553200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রাসূল (সা.)</a:t>
            </a:r>
            <a:r>
              <a:rPr lang="en-US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bn-BD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বলেছেন-</a:t>
            </a:r>
            <a:r>
              <a:rPr lang="en-US" sz="1100" dirty="0" smtClean="0">
                <a:latin typeface="Saroda" pitchFamily="2" charset="0"/>
              </a:rPr>
              <a:t>,</a:t>
            </a:r>
            <a:endParaRPr lang="en-US" sz="1100" dirty="0">
              <a:latin typeface="Sarod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98956"/>
            <a:ext cx="3886200" cy="368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198956"/>
            <a:ext cx="4038600" cy="3687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95455"/>
            <a:ext cx="8659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ঐ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ব্যক্তি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সবচেয়ে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নিকৃষ্ট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অশ্লীলতা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রক্ষা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লোকেরা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ত্যাগ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। “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বুখারী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শরীফ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429000"/>
            <a:ext cx="8437418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ysClr val="windowText" lastClr="000000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  <a:latin typeface="SutonnyMJ" pitchFamily="2" charset="0"/>
              </a:rPr>
              <a:t>AkøxjZv</a:t>
            </a:r>
            <a:r>
              <a:rPr lang="bn-BD" sz="3200" dirty="0" smtClean="0">
                <a:solidFill>
                  <a:sysClr val="windowText" lastClr="000000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  <a:latin typeface="SutonnyMJ" pitchFamily="2" charset="0"/>
              </a:rPr>
              <a:t> সম্পর্কে </a:t>
            </a:r>
            <a:r>
              <a:rPr lang="bn-BD" sz="3200" dirty="0" smtClean="0"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রাসূল (স.) </a:t>
            </a:r>
            <a:r>
              <a:rPr lang="bn-BD" sz="3200" dirty="0"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বলেছেন- </a:t>
            </a:r>
            <a:endParaRPr lang="en-US" sz="3200" dirty="0">
              <a:effectLst>
                <a:glow rad="101600">
                  <a:srgbClr val="0DB35C">
                    <a:alpha val="60000"/>
                  </a:srgb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802" b="24144"/>
          <a:stretch/>
        </p:blipFill>
        <p:spPr>
          <a:xfrm>
            <a:off x="629606" y="4075331"/>
            <a:ext cx="7316803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63" y="443345"/>
            <a:ext cx="3282882" cy="1995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29606" y="5541794"/>
            <a:ext cx="781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নিঃসন্দেহে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আল্লাহ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তাআলা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অশালীন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দুশ্চরিত্র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ব্যক্তিকে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ঘৃনা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করেন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				-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আত-তিরমিযী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3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4441354"/>
            <a:ext cx="7452118" cy="83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1" y="1083376"/>
            <a:ext cx="3586226" cy="298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81" y="1083376"/>
            <a:ext cx="3810000" cy="2982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964" y="5514112"/>
            <a:ext cx="766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প্রকাশ্যে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কিংবা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গোপন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অশ্লীল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আচরণের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নিকটেও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যাবে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	         -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সূরা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আনআম,আয়াত-১৫১)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9855" y="512614"/>
            <a:ext cx="504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আল্লাহ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বলেছেন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……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8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340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</vt:lpstr>
      <vt:lpstr>Saroda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JRGCN72</dc:creator>
  <cp:lastModifiedBy>PC</cp:lastModifiedBy>
  <cp:revision>77</cp:revision>
  <dcterms:created xsi:type="dcterms:W3CDTF">2017-05-29T04:12:34Z</dcterms:created>
  <dcterms:modified xsi:type="dcterms:W3CDTF">2019-11-05T13:37:23Z</dcterms:modified>
</cp:coreProperties>
</file>