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14" r:id="rId1"/>
  </p:sldMasterIdLst>
  <p:notesMasterIdLst>
    <p:notesMasterId r:id="rId20"/>
  </p:notesMasterIdLst>
  <p:sldIdLst>
    <p:sldId id="256" r:id="rId2"/>
    <p:sldId id="258" r:id="rId3"/>
    <p:sldId id="257" r:id="rId4"/>
    <p:sldId id="259" r:id="rId5"/>
    <p:sldId id="261" r:id="rId6"/>
    <p:sldId id="271" r:id="rId7"/>
    <p:sldId id="274" r:id="rId8"/>
    <p:sldId id="275" r:id="rId9"/>
    <p:sldId id="262" r:id="rId10"/>
    <p:sldId id="264" r:id="rId11"/>
    <p:sldId id="267" r:id="rId12"/>
    <p:sldId id="279" r:id="rId13"/>
    <p:sldId id="278" r:id="rId14"/>
    <p:sldId id="268" r:id="rId15"/>
    <p:sldId id="269" r:id="rId16"/>
    <p:sldId id="270" r:id="rId17"/>
    <p:sldId id="260" r:id="rId18"/>
    <p:sldId id="277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86" autoAdjust="0"/>
    <p:restoredTop sz="94660"/>
  </p:normalViewPr>
  <p:slideViewPr>
    <p:cSldViewPr snapToGrid="0">
      <p:cViewPr varScale="1">
        <p:scale>
          <a:sx n="73" d="100"/>
          <a:sy n="73" d="100"/>
        </p:scale>
        <p:origin x="51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5-18T11:33:31.953" idx="1">
    <p:pos x="10" y="10"/>
    <p:text/>
    <p:extLst>
      <p:ext uri="{C676402C-5697-4E1C-873F-D02D1690AC5C}">
        <p15:threadingInfo xmlns:p15="http://schemas.microsoft.com/office/powerpoint/2012/main" timeZoneBias="-36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FCCC4B-C881-4BA5-99C6-0B913FD10F8C}" type="doc">
      <dgm:prSet loTypeId="urn:microsoft.com/office/officeart/2005/8/layout/bProcess3" loCatId="process" qsTypeId="urn:microsoft.com/office/officeart/2005/8/quickstyle/3d7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8EE13AF-9D06-4D3F-8FAF-7760A058A80B}">
      <dgm:prSet phldrT="[Text]"/>
      <dgm:spPr/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তৎসম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974AE9F-309A-4A0C-9F8A-8246D6064252}" type="parTrans" cxnId="{A1EE2593-1806-4B2F-8888-88203E19F9B6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96EC380-33DB-4F9F-8D72-5DF94CC68323}" type="sibTrans" cxnId="{A1EE2593-1806-4B2F-8888-88203E19F9B6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1AD9265-5824-43E1-80A6-388C9BE78325}">
      <dgm:prSet phldrT="[Text]"/>
      <dgm:spPr/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 অর্ধ-তৎসম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10B5746-9F79-4E33-94C9-8A329A32D709}" type="parTrans" cxnId="{A13C3D71-0259-4FFF-9271-F887F948FD9C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9C83044-4812-4EF5-B663-400A46238276}" type="sibTrans" cxnId="{A13C3D71-0259-4FFF-9271-F887F948FD9C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B274910-26C9-4B1E-916F-8A956755D3F4}">
      <dgm:prSet phldrT="[Text]"/>
      <dgm:spPr/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তদ্ভব 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CFA535A-EC24-43F9-A782-6A6FAE42EB3D}" type="parTrans" cxnId="{EE94423E-8D03-4A07-B44C-76F64596740C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22B987A-0E4A-4555-985C-F0EC4EDE590B}" type="sibTrans" cxnId="{EE94423E-8D03-4A07-B44C-76F64596740C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FFECAE3-2AB3-4F6D-AEBB-31FE25189D8A}">
      <dgm:prSet phldrT="[Text]"/>
      <dgm:spPr/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দেশি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7D9B2D7-8E50-4FB0-A22B-5C1C21712D14}" type="parTrans" cxnId="{664FD50E-7387-4E5F-A965-7098CD0924AF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68789C3-3297-41F3-8B99-627ABD6E8DFD}" type="sibTrans" cxnId="{664FD50E-7387-4E5F-A965-7098CD0924AF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3B30B99-8985-4364-B21E-D1722D829637}">
      <dgm:prSet phldrT="[Text]"/>
      <dgm:spPr/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বিদেশি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362A08E-7101-4754-9809-20685566B300}" type="parTrans" cxnId="{BA806F7C-08EE-479A-A056-3E43A887595E}">
      <dgm:prSet/>
      <dgm:spPr/>
      <dgm:t>
        <a:bodyPr/>
        <a:lstStyle/>
        <a:p>
          <a:endParaRPr lang="en-US"/>
        </a:p>
      </dgm:t>
    </dgm:pt>
    <dgm:pt modelId="{B40371CF-42D7-4E7C-BA10-9CF1042D6045}" type="sibTrans" cxnId="{BA806F7C-08EE-479A-A056-3E43A887595E}">
      <dgm:prSet/>
      <dgm:spPr/>
      <dgm:t>
        <a:bodyPr/>
        <a:lstStyle/>
        <a:p>
          <a:endParaRPr lang="en-US"/>
        </a:p>
      </dgm:t>
    </dgm:pt>
    <dgm:pt modelId="{2A33692C-3A70-43B4-8EE2-018426ED8765}" type="pres">
      <dgm:prSet presAssocID="{8EFCCC4B-C881-4BA5-99C6-0B913FD10F8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3782E15-7417-4F05-A020-6ACB5CF9D4A9}" type="pres">
      <dgm:prSet presAssocID="{18EE13AF-9D06-4D3F-8FAF-7760A058A80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C3B8C1-3320-4056-AC96-AFEDDEA78D85}" type="pres">
      <dgm:prSet presAssocID="{396EC380-33DB-4F9F-8D72-5DF94CC68323}" presName="sibTrans" presStyleLbl="sibTrans1D1" presStyleIdx="0" presStyleCnt="4"/>
      <dgm:spPr/>
      <dgm:t>
        <a:bodyPr/>
        <a:lstStyle/>
        <a:p>
          <a:endParaRPr lang="en-US"/>
        </a:p>
      </dgm:t>
    </dgm:pt>
    <dgm:pt modelId="{B5529977-20D7-42B0-A690-EF1A49F62B8B}" type="pres">
      <dgm:prSet presAssocID="{396EC380-33DB-4F9F-8D72-5DF94CC68323}" presName="connectorText" presStyleLbl="sibTrans1D1" presStyleIdx="0" presStyleCnt="4"/>
      <dgm:spPr/>
      <dgm:t>
        <a:bodyPr/>
        <a:lstStyle/>
        <a:p>
          <a:endParaRPr lang="en-US"/>
        </a:p>
      </dgm:t>
    </dgm:pt>
    <dgm:pt modelId="{6DA47CBE-4B56-4069-A0C9-3E1D0CD07769}" type="pres">
      <dgm:prSet presAssocID="{71AD9265-5824-43E1-80A6-388C9BE7832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BABDDF-E6F4-45A7-91AD-C0A87F0E0AF0}" type="pres">
      <dgm:prSet presAssocID="{59C83044-4812-4EF5-B663-400A46238276}" presName="sibTrans" presStyleLbl="sibTrans1D1" presStyleIdx="1" presStyleCnt="4"/>
      <dgm:spPr/>
      <dgm:t>
        <a:bodyPr/>
        <a:lstStyle/>
        <a:p>
          <a:endParaRPr lang="en-US"/>
        </a:p>
      </dgm:t>
    </dgm:pt>
    <dgm:pt modelId="{2C1D38CD-49B7-407A-96E9-874D56792CEE}" type="pres">
      <dgm:prSet presAssocID="{59C83044-4812-4EF5-B663-400A46238276}" presName="connectorText" presStyleLbl="sibTrans1D1" presStyleIdx="1" presStyleCnt="4"/>
      <dgm:spPr/>
      <dgm:t>
        <a:bodyPr/>
        <a:lstStyle/>
        <a:p>
          <a:endParaRPr lang="en-US"/>
        </a:p>
      </dgm:t>
    </dgm:pt>
    <dgm:pt modelId="{65564086-8180-4B35-BB1B-E05B90085AD1}" type="pres">
      <dgm:prSet presAssocID="{1B274910-26C9-4B1E-916F-8A956755D3F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EF346A-3F26-4AC3-A169-F055186BFFD2}" type="pres">
      <dgm:prSet presAssocID="{322B987A-0E4A-4555-985C-F0EC4EDE590B}" presName="sibTrans" presStyleLbl="sibTrans1D1" presStyleIdx="2" presStyleCnt="4"/>
      <dgm:spPr/>
      <dgm:t>
        <a:bodyPr/>
        <a:lstStyle/>
        <a:p>
          <a:endParaRPr lang="en-US"/>
        </a:p>
      </dgm:t>
    </dgm:pt>
    <dgm:pt modelId="{41212012-9890-4F72-A97D-915D0B3DF120}" type="pres">
      <dgm:prSet presAssocID="{322B987A-0E4A-4555-985C-F0EC4EDE590B}" presName="connectorText" presStyleLbl="sibTrans1D1" presStyleIdx="2" presStyleCnt="4"/>
      <dgm:spPr/>
      <dgm:t>
        <a:bodyPr/>
        <a:lstStyle/>
        <a:p>
          <a:endParaRPr lang="en-US"/>
        </a:p>
      </dgm:t>
    </dgm:pt>
    <dgm:pt modelId="{B2DD03D5-0417-413D-BD84-DA8E8AC6329E}" type="pres">
      <dgm:prSet presAssocID="{9FFECAE3-2AB3-4F6D-AEBB-31FE25189D8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B5DF30-914F-4828-831E-7AE18CC5B089}" type="pres">
      <dgm:prSet presAssocID="{668789C3-3297-41F3-8B99-627ABD6E8DFD}" presName="sibTrans" presStyleLbl="sibTrans1D1" presStyleIdx="3" presStyleCnt="4"/>
      <dgm:spPr/>
      <dgm:t>
        <a:bodyPr/>
        <a:lstStyle/>
        <a:p>
          <a:endParaRPr lang="en-US"/>
        </a:p>
      </dgm:t>
    </dgm:pt>
    <dgm:pt modelId="{AE6A0BD4-53C2-45F6-9D3E-0576777C5EB3}" type="pres">
      <dgm:prSet presAssocID="{668789C3-3297-41F3-8B99-627ABD6E8DFD}" presName="connectorText" presStyleLbl="sibTrans1D1" presStyleIdx="3" presStyleCnt="4"/>
      <dgm:spPr/>
      <dgm:t>
        <a:bodyPr/>
        <a:lstStyle/>
        <a:p>
          <a:endParaRPr lang="en-US"/>
        </a:p>
      </dgm:t>
    </dgm:pt>
    <dgm:pt modelId="{1B7850DC-5D8B-4B80-BF67-2E3737E4A587}" type="pres">
      <dgm:prSet presAssocID="{E3B30B99-8985-4364-B21E-D1722D82963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E4F23CA-C8DE-409B-B966-7D927CF02074}" type="presOf" srcId="{71AD9265-5824-43E1-80A6-388C9BE78325}" destId="{6DA47CBE-4B56-4069-A0C9-3E1D0CD07769}" srcOrd="0" destOrd="0" presId="urn:microsoft.com/office/officeart/2005/8/layout/bProcess3"/>
    <dgm:cxn modelId="{BA806F7C-08EE-479A-A056-3E43A887595E}" srcId="{8EFCCC4B-C881-4BA5-99C6-0B913FD10F8C}" destId="{E3B30B99-8985-4364-B21E-D1722D829637}" srcOrd="4" destOrd="0" parTransId="{C362A08E-7101-4754-9809-20685566B300}" sibTransId="{B40371CF-42D7-4E7C-BA10-9CF1042D6045}"/>
    <dgm:cxn modelId="{29C9C90E-A924-4D3D-82FE-96711D2FAA2B}" type="presOf" srcId="{322B987A-0E4A-4555-985C-F0EC4EDE590B}" destId="{41212012-9890-4F72-A97D-915D0B3DF120}" srcOrd="1" destOrd="0" presId="urn:microsoft.com/office/officeart/2005/8/layout/bProcess3"/>
    <dgm:cxn modelId="{2BABD6B2-D004-45AE-BB8E-BC037FEF744B}" type="presOf" srcId="{9FFECAE3-2AB3-4F6D-AEBB-31FE25189D8A}" destId="{B2DD03D5-0417-413D-BD84-DA8E8AC6329E}" srcOrd="0" destOrd="0" presId="urn:microsoft.com/office/officeart/2005/8/layout/bProcess3"/>
    <dgm:cxn modelId="{FC57DD0E-ECD4-4EC7-A102-4DEE86A2911A}" type="presOf" srcId="{59C83044-4812-4EF5-B663-400A46238276}" destId="{2C1D38CD-49B7-407A-96E9-874D56792CEE}" srcOrd="1" destOrd="0" presId="urn:microsoft.com/office/officeart/2005/8/layout/bProcess3"/>
    <dgm:cxn modelId="{A13C3D71-0259-4FFF-9271-F887F948FD9C}" srcId="{8EFCCC4B-C881-4BA5-99C6-0B913FD10F8C}" destId="{71AD9265-5824-43E1-80A6-388C9BE78325}" srcOrd="1" destOrd="0" parTransId="{D10B5746-9F79-4E33-94C9-8A329A32D709}" sibTransId="{59C83044-4812-4EF5-B663-400A46238276}"/>
    <dgm:cxn modelId="{DB4C4337-3F83-4A65-A725-4CF2710C5545}" type="presOf" srcId="{18EE13AF-9D06-4D3F-8FAF-7760A058A80B}" destId="{F3782E15-7417-4F05-A020-6ACB5CF9D4A9}" srcOrd="0" destOrd="0" presId="urn:microsoft.com/office/officeart/2005/8/layout/bProcess3"/>
    <dgm:cxn modelId="{0C829C81-E63A-408A-9229-98A5C0CF52B6}" type="presOf" srcId="{668789C3-3297-41F3-8B99-627ABD6E8DFD}" destId="{C9B5DF30-914F-4828-831E-7AE18CC5B089}" srcOrd="0" destOrd="0" presId="urn:microsoft.com/office/officeart/2005/8/layout/bProcess3"/>
    <dgm:cxn modelId="{F85E71E3-74DD-4DE4-9F42-13CD8F41EA22}" type="presOf" srcId="{8EFCCC4B-C881-4BA5-99C6-0B913FD10F8C}" destId="{2A33692C-3A70-43B4-8EE2-018426ED8765}" srcOrd="0" destOrd="0" presId="urn:microsoft.com/office/officeart/2005/8/layout/bProcess3"/>
    <dgm:cxn modelId="{4001930D-6E6F-4982-887D-D7227EF50AC7}" type="presOf" srcId="{E3B30B99-8985-4364-B21E-D1722D829637}" destId="{1B7850DC-5D8B-4B80-BF67-2E3737E4A587}" srcOrd="0" destOrd="0" presId="urn:microsoft.com/office/officeart/2005/8/layout/bProcess3"/>
    <dgm:cxn modelId="{51011A7B-0680-46EA-8ADC-AC2C407E9EF0}" type="presOf" srcId="{668789C3-3297-41F3-8B99-627ABD6E8DFD}" destId="{AE6A0BD4-53C2-45F6-9D3E-0576777C5EB3}" srcOrd="1" destOrd="0" presId="urn:microsoft.com/office/officeart/2005/8/layout/bProcess3"/>
    <dgm:cxn modelId="{0E3CE008-C522-4CA6-9E1F-28B2695004E2}" type="presOf" srcId="{396EC380-33DB-4F9F-8D72-5DF94CC68323}" destId="{B5529977-20D7-42B0-A690-EF1A49F62B8B}" srcOrd="1" destOrd="0" presId="urn:microsoft.com/office/officeart/2005/8/layout/bProcess3"/>
    <dgm:cxn modelId="{664FD50E-7387-4E5F-A965-7098CD0924AF}" srcId="{8EFCCC4B-C881-4BA5-99C6-0B913FD10F8C}" destId="{9FFECAE3-2AB3-4F6D-AEBB-31FE25189D8A}" srcOrd="3" destOrd="0" parTransId="{17D9B2D7-8E50-4FB0-A22B-5C1C21712D14}" sibTransId="{668789C3-3297-41F3-8B99-627ABD6E8DFD}"/>
    <dgm:cxn modelId="{EE94423E-8D03-4A07-B44C-76F64596740C}" srcId="{8EFCCC4B-C881-4BA5-99C6-0B913FD10F8C}" destId="{1B274910-26C9-4B1E-916F-8A956755D3F4}" srcOrd="2" destOrd="0" parTransId="{1CFA535A-EC24-43F9-A782-6A6FAE42EB3D}" sibTransId="{322B987A-0E4A-4555-985C-F0EC4EDE590B}"/>
    <dgm:cxn modelId="{A1EE2593-1806-4B2F-8888-88203E19F9B6}" srcId="{8EFCCC4B-C881-4BA5-99C6-0B913FD10F8C}" destId="{18EE13AF-9D06-4D3F-8FAF-7760A058A80B}" srcOrd="0" destOrd="0" parTransId="{0974AE9F-309A-4A0C-9F8A-8246D6064252}" sibTransId="{396EC380-33DB-4F9F-8D72-5DF94CC68323}"/>
    <dgm:cxn modelId="{32DD307B-9515-400A-9601-97236816E303}" type="presOf" srcId="{59C83044-4812-4EF5-B663-400A46238276}" destId="{E0BABDDF-E6F4-45A7-91AD-C0A87F0E0AF0}" srcOrd="0" destOrd="0" presId="urn:microsoft.com/office/officeart/2005/8/layout/bProcess3"/>
    <dgm:cxn modelId="{15C7B16D-E1E9-450A-B0F9-B381FD82BE33}" type="presOf" srcId="{1B274910-26C9-4B1E-916F-8A956755D3F4}" destId="{65564086-8180-4B35-BB1B-E05B90085AD1}" srcOrd="0" destOrd="0" presId="urn:microsoft.com/office/officeart/2005/8/layout/bProcess3"/>
    <dgm:cxn modelId="{E2F0B0D1-2EFD-4E41-8A27-D6B9C0D7C4BA}" type="presOf" srcId="{322B987A-0E4A-4555-985C-F0EC4EDE590B}" destId="{42EF346A-3F26-4AC3-A169-F055186BFFD2}" srcOrd="0" destOrd="0" presId="urn:microsoft.com/office/officeart/2005/8/layout/bProcess3"/>
    <dgm:cxn modelId="{805635E2-F686-4089-B0D5-462C3962C267}" type="presOf" srcId="{396EC380-33DB-4F9F-8D72-5DF94CC68323}" destId="{B2C3B8C1-3320-4056-AC96-AFEDDEA78D85}" srcOrd="0" destOrd="0" presId="urn:microsoft.com/office/officeart/2005/8/layout/bProcess3"/>
    <dgm:cxn modelId="{34BE9CED-2E9A-4F67-A2D8-31FA714F477D}" type="presParOf" srcId="{2A33692C-3A70-43B4-8EE2-018426ED8765}" destId="{F3782E15-7417-4F05-A020-6ACB5CF9D4A9}" srcOrd="0" destOrd="0" presId="urn:microsoft.com/office/officeart/2005/8/layout/bProcess3"/>
    <dgm:cxn modelId="{318CAB0D-B681-4B54-BF61-1DD3789A49F7}" type="presParOf" srcId="{2A33692C-3A70-43B4-8EE2-018426ED8765}" destId="{B2C3B8C1-3320-4056-AC96-AFEDDEA78D85}" srcOrd="1" destOrd="0" presId="urn:microsoft.com/office/officeart/2005/8/layout/bProcess3"/>
    <dgm:cxn modelId="{BB11C8BB-697F-4722-A920-4CA9B8621DCF}" type="presParOf" srcId="{B2C3B8C1-3320-4056-AC96-AFEDDEA78D85}" destId="{B5529977-20D7-42B0-A690-EF1A49F62B8B}" srcOrd="0" destOrd="0" presId="urn:microsoft.com/office/officeart/2005/8/layout/bProcess3"/>
    <dgm:cxn modelId="{B4D730F0-27D4-4ED0-B8F6-9899B177AD12}" type="presParOf" srcId="{2A33692C-3A70-43B4-8EE2-018426ED8765}" destId="{6DA47CBE-4B56-4069-A0C9-3E1D0CD07769}" srcOrd="2" destOrd="0" presId="urn:microsoft.com/office/officeart/2005/8/layout/bProcess3"/>
    <dgm:cxn modelId="{7A0F2DEF-6E47-479A-8CA7-473E5058CA3C}" type="presParOf" srcId="{2A33692C-3A70-43B4-8EE2-018426ED8765}" destId="{E0BABDDF-E6F4-45A7-91AD-C0A87F0E0AF0}" srcOrd="3" destOrd="0" presId="urn:microsoft.com/office/officeart/2005/8/layout/bProcess3"/>
    <dgm:cxn modelId="{532A79F7-6842-499E-862F-70D3DE524ECE}" type="presParOf" srcId="{E0BABDDF-E6F4-45A7-91AD-C0A87F0E0AF0}" destId="{2C1D38CD-49B7-407A-96E9-874D56792CEE}" srcOrd="0" destOrd="0" presId="urn:microsoft.com/office/officeart/2005/8/layout/bProcess3"/>
    <dgm:cxn modelId="{AE9C337A-0C1B-421A-BE3E-68617D55A704}" type="presParOf" srcId="{2A33692C-3A70-43B4-8EE2-018426ED8765}" destId="{65564086-8180-4B35-BB1B-E05B90085AD1}" srcOrd="4" destOrd="0" presId="urn:microsoft.com/office/officeart/2005/8/layout/bProcess3"/>
    <dgm:cxn modelId="{3610E8C4-FA9E-4D48-8624-79F02FC3B0F7}" type="presParOf" srcId="{2A33692C-3A70-43B4-8EE2-018426ED8765}" destId="{42EF346A-3F26-4AC3-A169-F055186BFFD2}" srcOrd="5" destOrd="0" presId="urn:microsoft.com/office/officeart/2005/8/layout/bProcess3"/>
    <dgm:cxn modelId="{29875F76-C232-44F4-98B4-FE00DEE80813}" type="presParOf" srcId="{42EF346A-3F26-4AC3-A169-F055186BFFD2}" destId="{41212012-9890-4F72-A97D-915D0B3DF120}" srcOrd="0" destOrd="0" presId="urn:microsoft.com/office/officeart/2005/8/layout/bProcess3"/>
    <dgm:cxn modelId="{94A3D7E6-DAE5-4333-864E-851FB213E511}" type="presParOf" srcId="{2A33692C-3A70-43B4-8EE2-018426ED8765}" destId="{B2DD03D5-0417-413D-BD84-DA8E8AC6329E}" srcOrd="6" destOrd="0" presId="urn:microsoft.com/office/officeart/2005/8/layout/bProcess3"/>
    <dgm:cxn modelId="{D9B4D560-627D-48BF-BBA5-0018A944D4E6}" type="presParOf" srcId="{2A33692C-3A70-43B4-8EE2-018426ED8765}" destId="{C9B5DF30-914F-4828-831E-7AE18CC5B089}" srcOrd="7" destOrd="0" presId="urn:microsoft.com/office/officeart/2005/8/layout/bProcess3"/>
    <dgm:cxn modelId="{921246BF-B28C-4EC4-AA0D-F6ABDE988EFB}" type="presParOf" srcId="{C9B5DF30-914F-4828-831E-7AE18CC5B089}" destId="{AE6A0BD4-53C2-45F6-9D3E-0576777C5EB3}" srcOrd="0" destOrd="0" presId="urn:microsoft.com/office/officeart/2005/8/layout/bProcess3"/>
    <dgm:cxn modelId="{3836965D-9750-476C-9FFB-AA23D20288E4}" type="presParOf" srcId="{2A33692C-3A70-43B4-8EE2-018426ED8765}" destId="{1B7850DC-5D8B-4B80-BF67-2E3737E4A587}" srcOrd="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C2BEC3-B51E-4C56-8EDD-3BF04542A42A}" type="doc">
      <dgm:prSet loTypeId="urn:microsoft.com/office/officeart/2005/8/layout/cycle7" loCatId="cycle" qsTypeId="urn:microsoft.com/office/officeart/2009/2/quickstyle/3d8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E76C566-F932-442A-A55E-421BAD66AA13}">
      <dgm:prSet phldrT="[Text]"/>
      <dgm:spPr>
        <a:sp3d extrusionH="190500" prstMaterial="matte">
          <a:bevelT w="120650" h="38100" prst="cross"/>
          <a:bevelB w="120650" h="57150" prst="relaxedInset"/>
          <a:contourClr>
            <a:schemeClr val="bg1"/>
          </a:contourClr>
        </a:sp3d>
      </dgm:spPr>
      <dgm:t>
        <a:bodyPr/>
        <a:lstStyle/>
        <a:p>
          <a:r>
            <a:rPr lang="bn-BD" dirty="0" smtClean="0"/>
            <a:t>যৌগিক </a:t>
          </a:r>
          <a:endParaRPr lang="en-US" dirty="0"/>
        </a:p>
      </dgm:t>
    </dgm:pt>
    <dgm:pt modelId="{F18330FB-5511-4D0A-92C8-89476E54082A}" type="parTrans" cxnId="{8C9A5754-8CFA-441E-B314-1C10081CAE54}">
      <dgm:prSet/>
      <dgm:spPr/>
      <dgm:t>
        <a:bodyPr/>
        <a:lstStyle/>
        <a:p>
          <a:endParaRPr lang="en-US"/>
        </a:p>
      </dgm:t>
    </dgm:pt>
    <dgm:pt modelId="{6F0F3D19-F56F-424B-AF02-29C05DC838F1}" type="sibTrans" cxnId="{8C9A5754-8CFA-441E-B314-1C10081CAE54}">
      <dgm:prSet/>
      <dgm:spPr>
        <a:sp3d>
          <a:bevelT w="139700" prst="cross"/>
        </a:sp3d>
      </dgm:spPr>
      <dgm:t>
        <a:bodyPr/>
        <a:lstStyle/>
        <a:p>
          <a:endParaRPr lang="en-US"/>
        </a:p>
      </dgm:t>
    </dgm:pt>
    <dgm:pt modelId="{FA8A6001-2FF7-43D8-AC8B-93B18A5DCEC3}">
      <dgm:prSet phldrT="[Text]"/>
      <dgm:spPr>
        <a:sp3d extrusionH="190500" prstMaterial="matte">
          <a:bevelT w="120650" h="38100" prst="cross"/>
          <a:bevelB w="120650" h="57150" prst="relaxedInset"/>
          <a:contourClr>
            <a:schemeClr val="bg1"/>
          </a:contourClr>
        </a:sp3d>
      </dgm:spPr>
      <dgm:t>
        <a:bodyPr/>
        <a:lstStyle/>
        <a:p>
          <a:r>
            <a:rPr lang="bn-BD" dirty="0" smtClean="0"/>
            <a:t>যোগরূঢ় </a:t>
          </a:r>
          <a:endParaRPr lang="en-US" dirty="0"/>
        </a:p>
      </dgm:t>
    </dgm:pt>
    <dgm:pt modelId="{D02858C9-50BC-475B-AC56-3F3573D70DFD}" type="parTrans" cxnId="{7F40A35A-39E8-4A38-AA15-F4A595CC4AE7}">
      <dgm:prSet/>
      <dgm:spPr/>
      <dgm:t>
        <a:bodyPr/>
        <a:lstStyle/>
        <a:p>
          <a:endParaRPr lang="en-US"/>
        </a:p>
      </dgm:t>
    </dgm:pt>
    <dgm:pt modelId="{F0162483-274D-4112-AA6E-A057167E3E75}" type="sibTrans" cxnId="{7F40A35A-39E8-4A38-AA15-F4A595CC4AE7}">
      <dgm:prSet/>
      <dgm:spPr>
        <a:sp3d>
          <a:bevelT w="139700" prst="cross"/>
        </a:sp3d>
      </dgm:spPr>
      <dgm:t>
        <a:bodyPr/>
        <a:lstStyle/>
        <a:p>
          <a:endParaRPr lang="en-US"/>
        </a:p>
      </dgm:t>
    </dgm:pt>
    <dgm:pt modelId="{37E00670-DC26-4387-9227-FE359E85630A}">
      <dgm:prSet phldrT="[Text]"/>
      <dgm:spPr>
        <a:sp3d extrusionH="190500" prstMaterial="matte">
          <a:bevelT w="120650" h="38100" prst="cross"/>
          <a:bevelB w="120650" h="57150" prst="relaxedInset"/>
          <a:contourClr>
            <a:schemeClr val="bg1"/>
          </a:contourClr>
        </a:sp3d>
      </dgm:spPr>
      <dgm:t>
        <a:bodyPr/>
        <a:lstStyle/>
        <a:p>
          <a:r>
            <a:rPr lang="bn-BD" dirty="0" smtClean="0"/>
            <a:t>রূঢ়/রূঢ়ি</a:t>
          </a:r>
          <a:endParaRPr lang="en-US" dirty="0"/>
        </a:p>
      </dgm:t>
    </dgm:pt>
    <dgm:pt modelId="{C9E299A7-7C49-4907-9B81-449EB155D662}" type="parTrans" cxnId="{605542B4-28FE-491B-A07B-4E934B5C0417}">
      <dgm:prSet/>
      <dgm:spPr/>
      <dgm:t>
        <a:bodyPr/>
        <a:lstStyle/>
        <a:p>
          <a:endParaRPr lang="en-US"/>
        </a:p>
      </dgm:t>
    </dgm:pt>
    <dgm:pt modelId="{9BB521ED-2C1C-4CE0-97CE-D1B39B202266}" type="sibTrans" cxnId="{605542B4-28FE-491B-A07B-4E934B5C0417}">
      <dgm:prSet/>
      <dgm:spPr>
        <a:sp3d>
          <a:bevelT w="139700" prst="cross"/>
        </a:sp3d>
      </dgm:spPr>
      <dgm:t>
        <a:bodyPr/>
        <a:lstStyle/>
        <a:p>
          <a:endParaRPr lang="en-US"/>
        </a:p>
      </dgm:t>
    </dgm:pt>
    <dgm:pt modelId="{A40929F9-B72D-456E-8BDA-729FCCBC12B5}" type="pres">
      <dgm:prSet presAssocID="{A6C2BEC3-B51E-4C56-8EDD-3BF04542A42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437B52D-9304-449C-BCB9-CA0525F84E51}" type="pres">
      <dgm:prSet presAssocID="{0E76C566-F932-442A-A55E-421BAD66AA1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4E5E78-5763-4C87-AC5D-F535FD9EB200}" type="pres">
      <dgm:prSet presAssocID="{6F0F3D19-F56F-424B-AF02-29C05DC838F1}" presName="sibTrans" presStyleLbl="sibTrans2D1" presStyleIdx="0" presStyleCnt="3"/>
      <dgm:spPr/>
      <dgm:t>
        <a:bodyPr/>
        <a:lstStyle/>
        <a:p>
          <a:endParaRPr lang="en-US"/>
        </a:p>
      </dgm:t>
    </dgm:pt>
    <dgm:pt modelId="{ECC475B8-344F-45C4-B55D-1E0603D3EF4C}" type="pres">
      <dgm:prSet presAssocID="{6F0F3D19-F56F-424B-AF02-29C05DC838F1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EFEE8EE7-D5EF-43DA-B268-82E3E4637367}" type="pres">
      <dgm:prSet presAssocID="{FA8A6001-2FF7-43D8-AC8B-93B18A5DCEC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17DCD8-28A1-4E7E-9920-82C03D7336D0}" type="pres">
      <dgm:prSet presAssocID="{F0162483-274D-4112-AA6E-A057167E3E75}" presName="sibTrans" presStyleLbl="sibTrans2D1" presStyleIdx="1" presStyleCnt="3"/>
      <dgm:spPr/>
      <dgm:t>
        <a:bodyPr/>
        <a:lstStyle/>
        <a:p>
          <a:endParaRPr lang="en-US"/>
        </a:p>
      </dgm:t>
    </dgm:pt>
    <dgm:pt modelId="{595DAB1A-3819-4C7C-BDBF-4E6F42FF05CD}" type="pres">
      <dgm:prSet presAssocID="{F0162483-274D-4112-AA6E-A057167E3E75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07D40FFF-887D-440F-AF97-340C8661DAD9}" type="pres">
      <dgm:prSet presAssocID="{37E00670-DC26-4387-9227-FE359E85630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F96FC0-DB9C-4F8B-B006-AD31ABA7FEDC}" type="pres">
      <dgm:prSet presAssocID="{9BB521ED-2C1C-4CE0-97CE-D1B39B202266}" presName="sibTrans" presStyleLbl="sibTrans2D1" presStyleIdx="2" presStyleCnt="3"/>
      <dgm:spPr/>
      <dgm:t>
        <a:bodyPr/>
        <a:lstStyle/>
        <a:p>
          <a:endParaRPr lang="en-US"/>
        </a:p>
      </dgm:t>
    </dgm:pt>
    <dgm:pt modelId="{37E59EAA-0701-4117-B51B-7A8C1D6B7080}" type="pres">
      <dgm:prSet presAssocID="{9BB521ED-2C1C-4CE0-97CE-D1B39B202266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A4F91A70-1065-4D31-90E6-319D2F025588}" type="presOf" srcId="{6F0F3D19-F56F-424B-AF02-29C05DC838F1}" destId="{ECC475B8-344F-45C4-B55D-1E0603D3EF4C}" srcOrd="1" destOrd="0" presId="urn:microsoft.com/office/officeart/2005/8/layout/cycle7"/>
    <dgm:cxn modelId="{DC2739D7-FF6A-4646-841F-F1E7E37820CA}" type="presOf" srcId="{9BB521ED-2C1C-4CE0-97CE-D1B39B202266}" destId="{16F96FC0-DB9C-4F8B-B006-AD31ABA7FEDC}" srcOrd="0" destOrd="0" presId="urn:microsoft.com/office/officeart/2005/8/layout/cycle7"/>
    <dgm:cxn modelId="{EFA51CED-A4CA-49A4-96A1-859EBE7BB66B}" type="presOf" srcId="{6F0F3D19-F56F-424B-AF02-29C05DC838F1}" destId="{EA4E5E78-5763-4C87-AC5D-F535FD9EB200}" srcOrd="0" destOrd="0" presId="urn:microsoft.com/office/officeart/2005/8/layout/cycle7"/>
    <dgm:cxn modelId="{841EFB18-C43E-49EF-9C10-DBFDCC5D1522}" type="presOf" srcId="{37E00670-DC26-4387-9227-FE359E85630A}" destId="{07D40FFF-887D-440F-AF97-340C8661DAD9}" srcOrd="0" destOrd="0" presId="urn:microsoft.com/office/officeart/2005/8/layout/cycle7"/>
    <dgm:cxn modelId="{605542B4-28FE-491B-A07B-4E934B5C0417}" srcId="{A6C2BEC3-B51E-4C56-8EDD-3BF04542A42A}" destId="{37E00670-DC26-4387-9227-FE359E85630A}" srcOrd="2" destOrd="0" parTransId="{C9E299A7-7C49-4907-9B81-449EB155D662}" sibTransId="{9BB521ED-2C1C-4CE0-97CE-D1B39B202266}"/>
    <dgm:cxn modelId="{8C9A5754-8CFA-441E-B314-1C10081CAE54}" srcId="{A6C2BEC3-B51E-4C56-8EDD-3BF04542A42A}" destId="{0E76C566-F932-442A-A55E-421BAD66AA13}" srcOrd="0" destOrd="0" parTransId="{F18330FB-5511-4D0A-92C8-89476E54082A}" sibTransId="{6F0F3D19-F56F-424B-AF02-29C05DC838F1}"/>
    <dgm:cxn modelId="{6D1F9DAD-1953-4016-89A2-4E048F22E980}" type="presOf" srcId="{F0162483-274D-4112-AA6E-A057167E3E75}" destId="{595DAB1A-3819-4C7C-BDBF-4E6F42FF05CD}" srcOrd="1" destOrd="0" presId="urn:microsoft.com/office/officeart/2005/8/layout/cycle7"/>
    <dgm:cxn modelId="{C9CBB9F6-8ABD-4E42-9DD8-B738286764F8}" type="presOf" srcId="{0E76C566-F932-442A-A55E-421BAD66AA13}" destId="{F437B52D-9304-449C-BCB9-CA0525F84E51}" srcOrd="0" destOrd="0" presId="urn:microsoft.com/office/officeart/2005/8/layout/cycle7"/>
    <dgm:cxn modelId="{79DCC75A-A7EC-4AF9-95B5-8D47C902076E}" type="presOf" srcId="{FA8A6001-2FF7-43D8-AC8B-93B18A5DCEC3}" destId="{EFEE8EE7-D5EF-43DA-B268-82E3E4637367}" srcOrd="0" destOrd="0" presId="urn:microsoft.com/office/officeart/2005/8/layout/cycle7"/>
    <dgm:cxn modelId="{E63DE978-74D7-4865-BFC8-F544EED5836A}" type="presOf" srcId="{F0162483-274D-4112-AA6E-A057167E3E75}" destId="{2417DCD8-28A1-4E7E-9920-82C03D7336D0}" srcOrd="0" destOrd="0" presId="urn:microsoft.com/office/officeart/2005/8/layout/cycle7"/>
    <dgm:cxn modelId="{7F40A35A-39E8-4A38-AA15-F4A595CC4AE7}" srcId="{A6C2BEC3-B51E-4C56-8EDD-3BF04542A42A}" destId="{FA8A6001-2FF7-43D8-AC8B-93B18A5DCEC3}" srcOrd="1" destOrd="0" parTransId="{D02858C9-50BC-475B-AC56-3F3573D70DFD}" sibTransId="{F0162483-274D-4112-AA6E-A057167E3E75}"/>
    <dgm:cxn modelId="{3A26D808-5ACE-4600-A808-F1AD21060E8A}" type="presOf" srcId="{9BB521ED-2C1C-4CE0-97CE-D1B39B202266}" destId="{37E59EAA-0701-4117-B51B-7A8C1D6B7080}" srcOrd="1" destOrd="0" presId="urn:microsoft.com/office/officeart/2005/8/layout/cycle7"/>
    <dgm:cxn modelId="{91BCB1CA-ABE4-4332-8CD4-C5A616F6CC6D}" type="presOf" srcId="{A6C2BEC3-B51E-4C56-8EDD-3BF04542A42A}" destId="{A40929F9-B72D-456E-8BDA-729FCCBC12B5}" srcOrd="0" destOrd="0" presId="urn:microsoft.com/office/officeart/2005/8/layout/cycle7"/>
    <dgm:cxn modelId="{E52FF206-9DEB-47A1-9AFA-6B7DC4119F6C}" type="presParOf" srcId="{A40929F9-B72D-456E-8BDA-729FCCBC12B5}" destId="{F437B52D-9304-449C-BCB9-CA0525F84E51}" srcOrd="0" destOrd="0" presId="urn:microsoft.com/office/officeart/2005/8/layout/cycle7"/>
    <dgm:cxn modelId="{3CD1DA2D-14DA-4874-8E17-7C422AD7663B}" type="presParOf" srcId="{A40929F9-B72D-456E-8BDA-729FCCBC12B5}" destId="{EA4E5E78-5763-4C87-AC5D-F535FD9EB200}" srcOrd="1" destOrd="0" presId="urn:microsoft.com/office/officeart/2005/8/layout/cycle7"/>
    <dgm:cxn modelId="{D78A5476-913B-4B6E-80E5-B0B2CD97CDE4}" type="presParOf" srcId="{EA4E5E78-5763-4C87-AC5D-F535FD9EB200}" destId="{ECC475B8-344F-45C4-B55D-1E0603D3EF4C}" srcOrd="0" destOrd="0" presId="urn:microsoft.com/office/officeart/2005/8/layout/cycle7"/>
    <dgm:cxn modelId="{35C2B036-B516-47B4-8121-7AE644AD5FC3}" type="presParOf" srcId="{A40929F9-B72D-456E-8BDA-729FCCBC12B5}" destId="{EFEE8EE7-D5EF-43DA-B268-82E3E4637367}" srcOrd="2" destOrd="0" presId="urn:microsoft.com/office/officeart/2005/8/layout/cycle7"/>
    <dgm:cxn modelId="{9F7C1CFD-7589-47BA-81A2-0CF52C9CF76D}" type="presParOf" srcId="{A40929F9-B72D-456E-8BDA-729FCCBC12B5}" destId="{2417DCD8-28A1-4E7E-9920-82C03D7336D0}" srcOrd="3" destOrd="0" presId="urn:microsoft.com/office/officeart/2005/8/layout/cycle7"/>
    <dgm:cxn modelId="{C3C4E4E7-49E6-425E-9E66-32D2E6857784}" type="presParOf" srcId="{2417DCD8-28A1-4E7E-9920-82C03D7336D0}" destId="{595DAB1A-3819-4C7C-BDBF-4E6F42FF05CD}" srcOrd="0" destOrd="0" presId="urn:microsoft.com/office/officeart/2005/8/layout/cycle7"/>
    <dgm:cxn modelId="{CA3817DF-6113-448B-ADE8-CCB03E6598A7}" type="presParOf" srcId="{A40929F9-B72D-456E-8BDA-729FCCBC12B5}" destId="{07D40FFF-887D-440F-AF97-340C8661DAD9}" srcOrd="4" destOrd="0" presId="urn:microsoft.com/office/officeart/2005/8/layout/cycle7"/>
    <dgm:cxn modelId="{EC018A6A-0413-4913-AE9A-E763DD489DDB}" type="presParOf" srcId="{A40929F9-B72D-456E-8BDA-729FCCBC12B5}" destId="{16F96FC0-DB9C-4F8B-B006-AD31ABA7FEDC}" srcOrd="5" destOrd="0" presId="urn:microsoft.com/office/officeart/2005/8/layout/cycle7"/>
    <dgm:cxn modelId="{450FB02C-59DB-45B7-9DE4-CB803A24C31C}" type="presParOf" srcId="{16F96FC0-DB9C-4F8B-B006-AD31ABA7FEDC}" destId="{37E59EAA-0701-4117-B51B-7A8C1D6B7080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C3B8C1-3320-4056-AC96-AFEDDEA78D85}">
      <dsp:nvSpPr>
        <dsp:cNvPr id="0" name=""/>
        <dsp:cNvSpPr/>
      </dsp:nvSpPr>
      <dsp:spPr>
        <a:xfrm>
          <a:off x="2361112" y="1238621"/>
          <a:ext cx="51143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1430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603277" y="1281631"/>
        <a:ext cx="27101" cy="5420"/>
      </dsp:txXfrm>
    </dsp:sp>
    <dsp:sp modelId="{F3782E15-7417-4F05-A020-6ACB5CF9D4A9}">
      <dsp:nvSpPr>
        <dsp:cNvPr id="0" name=""/>
        <dsp:cNvSpPr/>
      </dsp:nvSpPr>
      <dsp:spPr>
        <a:xfrm>
          <a:off x="6260" y="577345"/>
          <a:ext cx="2356652" cy="141399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1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তৎসম</a:t>
          </a:r>
          <a:endParaRPr lang="en-US" sz="31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260" y="577345"/>
        <a:ext cx="2356652" cy="1413991"/>
      </dsp:txXfrm>
    </dsp:sp>
    <dsp:sp modelId="{E0BABDDF-E6F4-45A7-91AD-C0A87F0E0AF0}">
      <dsp:nvSpPr>
        <dsp:cNvPr id="0" name=""/>
        <dsp:cNvSpPr/>
      </dsp:nvSpPr>
      <dsp:spPr>
        <a:xfrm>
          <a:off x="5259795" y="1238621"/>
          <a:ext cx="51143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1430" y="45720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501959" y="1281631"/>
        <a:ext cx="27101" cy="5420"/>
      </dsp:txXfrm>
    </dsp:sp>
    <dsp:sp modelId="{6DA47CBE-4B56-4069-A0C9-3E1D0CD07769}">
      <dsp:nvSpPr>
        <dsp:cNvPr id="0" name=""/>
        <dsp:cNvSpPr/>
      </dsp:nvSpPr>
      <dsp:spPr>
        <a:xfrm>
          <a:off x="2904942" y="577345"/>
          <a:ext cx="2356652" cy="141399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1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অর্ধ-তৎসম </a:t>
          </a:r>
          <a:endParaRPr lang="en-US" sz="31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904942" y="577345"/>
        <a:ext cx="2356652" cy="1413991"/>
      </dsp:txXfrm>
    </dsp:sp>
    <dsp:sp modelId="{42EF346A-3F26-4AC3-A169-F055186BFFD2}">
      <dsp:nvSpPr>
        <dsp:cNvPr id="0" name=""/>
        <dsp:cNvSpPr/>
      </dsp:nvSpPr>
      <dsp:spPr>
        <a:xfrm>
          <a:off x="1184586" y="1989536"/>
          <a:ext cx="5797364" cy="511430"/>
        </a:xfrm>
        <a:custGeom>
          <a:avLst/>
          <a:gdLst/>
          <a:ahLst/>
          <a:cxnLst/>
          <a:rect l="0" t="0" r="0" b="0"/>
          <a:pathLst>
            <a:path>
              <a:moveTo>
                <a:pt x="5797364" y="0"/>
              </a:moveTo>
              <a:lnTo>
                <a:pt x="5797364" y="272815"/>
              </a:lnTo>
              <a:lnTo>
                <a:pt x="0" y="272815"/>
              </a:lnTo>
              <a:lnTo>
                <a:pt x="0" y="511430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937702" y="2242541"/>
        <a:ext cx="291132" cy="5420"/>
      </dsp:txXfrm>
    </dsp:sp>
    <dsp:sp modelId="{65564086-8180-4B35-BB1B-E05B90085AD1}">
      <dsp:nvSpPr>
        <dsp:cNvPr id="0" name=""/>
        <dsp:cNvSpPr/>
      </dsp:nvSpPr>
      <dsp:spPr>
        <a:xfrm>
          <a:off x="5803625" y="577345"/>
          <a:ext cx="2356652" cy="141399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1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তদ্ভব  </a:t>
          </a:r>
          <a:endParaRPr lang="en-US" sz="31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803625" y="577345"/>
        <a:ext cx="2356652" cy="1413991"/>
      </dsp:txXfrm>
    </dsp:sp>
    <dsp:sp modelId="{C9B5DF30-914F-4828-831E-7AE18CC5B089}">
      <dsp:nvSpPr>
        <dsp:cNvPr id="0" name=""/>
        <dsp:cNvSpPr/>
      </dsp:nvSpPr>
      <dsp:spPr>
        <a:xfrm>
          <a:off x="2361112" y="3194642"/>
          <a:ext cx="51143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1430" y="45720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603277" y="3237652"/>
        <a:ext cx="27101" cy="5420"/>
      </dsp:txXfrm>
    </dsp:sp>
    <dsp:sp modelId="{B2DD03D5-0417-413D-BD84-DA8E8AC6329E}">
      <dsp:nvSpPr>
        <dsp:cNvPr id="0" name=""/>
        <dsp:cNvSpPr/>
      </dsp:nvSpPr>
      <dsp:spPr>
        <a:xfrm>
          <a:off x="6260" y="2533367"/>
          <a:ext cx="2356652" cy="141399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1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দেশি</a:t>
          </a:r>
          <a:endParaRPr lang="en-US" sz="31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260" y="2533367"/>
        <a:ext cx="2356652" cy="1413991"/>
      </dsp:txXfrm>
    </dsp:sp>
    <dsp:sp modelId="{1B7850DC-5D8B-4B80-BF67-2E3737E4A587}">
      <dsp:nvSpPr>
        <dsp:cNvPr id="0" name=""/>
        <dsp:cNvSpPr/>
      </dsp:nvSpPr>
      <dsp:spPr>
        <a:xfrm>
          <a:off x="2904942" y="2533367"/>
          <a:ext cx="2356652" cy="141399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1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বিদেশি</a:t>
          </a:r>
          <a:endParaRPr lang="en-US" sz="31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904942" y="2533367"/>
        <a:ext cx="2356652" cy="14139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37B52D-9304-449C-BCB9-CA0525F84E51}">
      <dsp:nvSpPr>
        <dsp:cNvPr id="0" name=""/>
        <dsp:cNvSpPr/>
      </dsp:nvSpPr>
      <dsp:spPr>
        <a:xfrm>
          <a:off x="2819796" y="1764"/>
          <a:ext cx="2488406" cy="124420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p3d extrusionH="190500" prstMaterial="matte">
          <a:bevelT w="120650" h="38100" prst="cross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600" kern="1200" dirty="0" smtClean="0"/>
            <a:t>যৌগিক </a:t>
          </a:r>
          <a:endParaRPr lang="en-US" sz="4600" kern="1200" dirty="0"/>
        </a:p>
      </dsp:txBody>
      <dsp:txXfrm>
        <a:off x="2856237" y="38205"/>
        <a:ext cx="2415524" cy="1171321"/>
      </dsp:txXfrm>
    </dsp:sp>
    <dsp:sp modelId="{EA4E5E78-5763-4C87-AC5D-F535FD9EB200}">
      <dsp:nvSpPr>
        <dsp:cNvPr id="0" name=""/>
        <dsp:cNvSpPr/>
      </dsp:nvSpPr>
      <dsp:spPr>
        <a:xfrm rot="3600000">
          <a:off x="4442622" y="2186505"/>
          <a:ext cx="1298554" cy="435471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p3d>
          <a:bevelT w="139700" prst="cross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4573263" y="2273599"/>
        <a:ext cx="1037272" cy="261283"/>
      </dsp:txXfrm>
    </dsp:sp>
    <dsp:sp modelId="{EFEE8EE7-D5EF-43DA-B268-82E3E4637367}">
      <dsp:nvSpPr>
        <dsp:cNvPr id="0" name=""/>
        <dsp:cNvSpPr/>
      </dsp:nvSpPr>
      <dsp:spPr>
        <a:xfrm>
          <a:off x="4875596" y="3562514"/>
          <a:ext cx="2488406" cy="124420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p3d extrusionH="190500" prstMaterial="matte">
          <a:bevelT w="120650" h="38100" prst="cross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600" kern="1200" dirty="0" smtClean="0"/>
            <a:t>যোগরূঢ় </a:t>
          </a:r>
          <a:endParaRPr lang="en-US" sz="4600" kern="1200" dirty="0"/>
        </a:p>
      </dsp:txBody>
      <dsp:txXfrm>
        <a:off x="4912037" y="3598955"/>
        <a:ext cx="2415524" cy="1171321"/>
      </dsp:txXfrm>
    </dsp:sp>
    <dsp:sp modelId="{2417DCD8-28A1-4E7E-9920-82C03D7336D0}">
      <dsp:nvSpPr>
        <dsp:cNvPr id="0" name=""/>
        <dsp:cNvSpPr/>
      </dsp:nvSpPr>
      <dsp:spPr>
        <a:xfrm rot="10800000">
          <a:off x="3414722" y="3966880"/>
          <a:ext cx="1298554" cy="435471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p3d>
          <a:bevelT w="139700" prst="cross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10800000">
        <a:off x="3545363" y="4053974"/>
        <a:ext cx="1037272" cy="261283"/>
      </dsp:txXfrm>
    </dsp:sp>
    <dsp:sp modelId="{07D40FFF-887D-440F-AF97-340C8661DAD9}">
      <dsp:nvSpPr>
        <dsp:cNvPr id="0" name=""/>
        <dsp:cNvSpPr/>
      </dsp:nvSpPr>
      <dsp:spPr>
        <a:xfrm>
          <a:off x="763996" y="3562514"/>
          <a:ext cx="2488406" cy="124420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p3d extrusionH="190500" prstMaterial="matte">
          <a:bevelT w="120650" h="38100" prst="cross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600" kern="1200" dirty="0" smtClean="0"/>
            <a:t>রূঢ়/রূঢ়ি</a:t>
          </a:r>
          <a:endParaRPr lang="en-US" sz="4600" kern="1200" dirty="0"/>
        </a:p>
      </dsp:txBody>
      <dsp:txXfrm>
        <a:off x="800437" y="3598955"/>
        <a:ext cx="2415524" cy="1171321"/>
      </dsp:txXfrm>
    </dsp:sp>
    <dsp:sp modelId="{16F96FC0-DB9C-4F8B-B006-AD31ABA7FEDC}">
      <dsp:nvSpPr>
        <dsp:cNvPr id="0" name=""/>
        <dsp:cNvSpPr/>
      </dsp:nvSpPr>
      <dsp:spPr>
        <a:xfrm rot="18000000">
          <a:off x="2386822" y="2186505"/>
          <a:ext cx="1298554" cy="435471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p3d>
          <a:bevelT w="139700" prst="cross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2517463" y="2273599"/>
        <a:ext cx="1037272" cy="2612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95C771-6EDE-4D99-B9F5-38CF841558D6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911E1-42D6-4D07-AA23-1F4FEDEBE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547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911E1-42D6-4D07-AA23-1F4FEDEBECE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488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101A6-5C21-4195-BDF2-65BF974440C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188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8523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313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6483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458756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344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3619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6419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11/5/2019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2394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0710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8B91-E363-4553-87ED-99B36BBB6D5E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0775C-37E4-436E-BA52-C181B5D77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964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11/5/2019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829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394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11/5/2019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2912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5478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524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3482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11/5/2019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0561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314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787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  <p:sldLayoutId id="2147483829" r:id="rId15"/>
    <p:sldLayoutId id="2147483830" r:id="rId16"/>
    <p:sldLayoutId id="2147483831" r:id="rId17"/>
    <p:sldLayoutId id="2147483832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46" y="170329"/>
            <a:ext cx="12913466" cy="7153835"/>
          </a:xfrm>
          <a:prstGeom prst="rect">
            <a:avLst/>
          </a:prstGeom>
          <a:ln w="228600" cap="sq" cmpd="thickThin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sp>
        <p:nvSpPr>
          <p:cNvPr id="5" name="TextBox 4"/>
          <p:cNvSpPr txBox="1"/>
          <p:nvPr/>
        </p:nvSpPr>
        <p:spPr>
          <a:xfrm>
            <a:off x="1317812" y="564393"/>
            <a:ext cx="10972415" cy="83099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800" dirty="0" smtClean="0"/>
              <a:t>আজকের পাঠে সবাইকে স্বাগতম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692620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387" y="1172826"/>
            <a:ext cx="4572002" cy="24847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387" y="4167051"/>
            <a:ext cx="4663442" cy="21945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Flowchart: Sequential Access Storage 3"/>
          <p:cNvSpPr/>
          <p:nvPr/>
        </p:nvSpPr>
        <p:spPr>
          <a:xfrm>
            <a:off x="574766" y="1553392"/>
            <a:ext cx="1423851" cy="1673134"/>
          </a:xfrm>
          <a:prstGeom prst="flowChartMagneticTap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গোলাপ</a:t>
            </a:r>
            <a:endParaRPr lang="en-US" dirty="0"/>
          </a:p>
        </p:txBody>
      </p:sp>
      <p:sp>
        <p:nvSpPr>
          <p:cNvPr id="5" name="Flowchart: Sequential Access Storage 4"/>
          <p:cNvSpPr/>
          <p:nvPr/>
        </p:nvSpPr>
        <p:spPr>
          <a:xfrm>
            <a:off x="574766" y="4062549"/>
            <a:ext cx="1423851" cy="1711234"/>
          </a:xfrm>
          <a:prstGeom prst="flowChartMagneticTap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হাত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45920" y="464940"/>
            <a:ext cx="5708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i="1" dirty="0" smtClean="0"/>
              <a:t>মৌলিক শব্দের উদাহরণ </a:t>
            </a:r>
            <a:endParaRPr lang="en-US" sz="4000" i="1" dirty="0"/>
          </a:p>
        </p:txBody>
      </p:sp>
    </p:spTree>
    <p:extLst>
      <p:ext uri="{BB962C8B-B14F-4D97-AF65-F5344CB8AC3E}">
        <p14:creationId xmlns:p14="http://schemas.microsoft.com/office/powerpoint/2010/main" val="282732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8537" y="653142"/>
            <a:ext cx="4833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সাধিত শব্দের উদাহরণ 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1031966" y="1808759"/>
            <a:ext cx="2886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ডুবুরি ( ডুব+ উরি ) 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175657" y="3666198"/>
            <a:ext cx="2952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চলন্ত ( চল + অন্ত ) 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175657" y="5399396"/>
            <a:ext cx="3148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প্রশাসন ( প্র+ শাসন) </a:t>
            </a:r>
            <a:endParaRPr lang="en-US" sz="2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451" y="1808760"/>
            <a:ext cx="2238511" cy="9997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450" y="3317801"/>
            <a:ext cx="2238511" cy="8100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451" y="4780271"/>
            <a:ext cx="2238511" cy="12382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40187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6176" y="786024"/>
            <a:ext cx="3263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একক কাজ 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362309" y="3563901"/>
            <a:ext cx="407166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উৎস অনুযায়ী শব্দের প্রকারভেদের  প্রত্যেকটির দুটি করে উদাহরণ লেখ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936" y="862641"/>
            <a:ext cx="5143500" cy="57365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5346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345089017"/>
              </p:ext>
            </p:extLst>
          </p:nvPr>
        </p:nvGraphicFramePr>
        <p:xfrm>
          <a:off x="2032000" y="1182413"/>
          <a:ext cx="8128000" cy="48084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ight Arrow 6"/>
          <p:cNvSpPr/>
          <p:nvPr/>
        </p:nvSpPr>
        <p:spPr>
          <a:xfrm>
            <a:off x="2498834" y="1105037"/>
            <a:ext cx="1292771" cy="597639"/>
          </a:xfrm>
          <a:prstGeom prst="rightArrow">
            <a:avLst>
              <a:gd name="adj1" fmla="val 50000"/>
              <a:gd name="adj2" fmla="val 51358"/>
            </a:avLst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04496" y="520262"/>
            <a:ext cx="3988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অর্থ অনুযায়ী শব্দ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49284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72937" y="796834"/>
            <a:ext cx="4911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যৌগিক শব্দের উদাহরণ 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548" y="1970090"/>
            <a:ext cx="2921726" cy="1619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073" y="4300931"/>
            <a:ext cx="2912201" cy="16097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Flowchart: Punched Tape 4"/>
          <p:cNvSpPr/>
          <p:nvPr/>
        </p:nvSpPr>
        <p:spPr>
          <a:xfrm>
            <a:off x="1345473" y="2168434"/>
            <a:ext cx="1867989" cy="1274935"/>
          </a:xfrm>
          <a:prstGeom prst="flowChartPunchedTap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/>
              <a:t>গায়ক </a:t>
            </a:r>
            <a:endParaRPr lang="en-US" sz="3200" dirty="0"/>
          </a:p>
        </p:txBody>
      </p:sp>
      <p:sp>
        <p:nvSpPr>
          <p:cNvPr id="6" name="Flowchart: Punched Tape 5"/>
          <p:cNvSpPr/>
          <p:nvPr/>
        </p:nvSpPr>
        <p:spPr>
          <a:xfrm>
            <a:off x="1463040" y="4624250"/>
            <a:ext cx="1724297" cy="1286405"/>
          </a:xfrm>
          <a:prstGeom prst="flowChartPunchedTap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/>
              <a:t>চিকামারা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39854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5006" y="548287"/>
            <a:ext cx="45066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/>
              <a:t>রূঢ়ি শব্দের উদাহরণ 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14" y="1723753"/>
            <a:ext cx="3148148" cy="19730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15" y="4754881"/>
            <a:ext cx="3148148" cy="18418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718458" y="5355771"/>
            <a:ext cx="22468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/>
              <a:t>সন্দেশ </a:t>
            </a:r>
            <a:endParaRPr lang="en-US" sz="4800" dirty="0"/>
          </a:p>
        </p:txBody>
      </p:sp>
      <p:sp>
        <p:nvSpPr>
          <p:cNvPr id="9" name="TextBox 8"/>
          <p:cNvSpPr txBox="1"/>
          <p:nvPr/>
        </p:nvSpPr>
        <p:spPr>
          <a:xfrm>
            <a:off x="718458" y="2294772"/>
            <a:ext cx="15693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/>
              <a:t>বাঁশি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358172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L 0.25 0.25 L 0 0.25 L 0 0 Z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L 0.25 0.25 L 0 0.25 L 0 0 Z" pathEditMode="relative" ptsTypes="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L 0.25 0.25 L 0 0.25 L 0 0 Z" pathEditMode="relative" ptsTypes="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L 0.25 0.25 L 0 0.25 L 0 0 Z" pathEditMode="relative" ptsTypes="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L 0.25 0.25 L 0 0.25 L 0 0 Z" pathEditMode="relative" ptsTypes="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2858" y="600892"/>
            <a:ext cx="4167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যোগরূঢ় শব্দের উদাহরণ 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940525" y="2083879"/>
            <a:ext cx="2285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/>
              <a:t>পঙ্কজ 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384" y="2083879"/>
            <a:ext cx="2879951" cy="15152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940525" y="5025629"/>
            <a:ext cx="25472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/>
              <a:t>জলধি </a:t>
            </a: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416" y="4558938"/>
            <a:ext cx="2768919" cy="16412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9470942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 rot="19715166">
            <a:off x="1295950" y="4039348"/>
            <a:ext cx="873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 বাংলা ভাষার শব্দ ভাণ্ডারের একটি ছক তৈরি কর</a:t>
            </a:r>
            <a:endParaRPr lang="en-US" sz="3200" dirty="0"/>
          </a:p>
        </p:txBody>
      </p:sp>
      <p:sp>
        <p:nvSpPr>
          <p:cNvPr id="12" name="Heart 11"/>
          <p:cNvSpPr/>
          <p:nvPr/>
        </p:nvSpPr>
        <p:spPr>
          <a:xfrm>
            <a:off x="2496319" y="381620"/>
            <a:ext cx="6335486" cy="2847703"/>
          </a:xfrm>
          <a:prstGeom prst="hear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/>
              <a:t>বাড়ির কাজ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760545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0343"/>
            <a:ext cx="9731829" cy="5747657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635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122022" y="209005"/>
            <a:ext cx="4480561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/>
              <a:t>সবাইকে  ধন্যবাদ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102317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568685" y="3048001"/>
            <a:ext cx="4833883" cy="315452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b="1" i="1" dirty="0" smtClean="0">
                <a:latin typeface="NikoshBAN" pitchFamily="2" charset="0"/>
                <a:cs typeface="NikoshBAN" pitchFamily="2" charset="0"/>
              </a:rPr>
              <a:t>					          </a:t>
            </a:r>
            <a:r>
              <a:rPr lang="bn-BD" sz="2400" b="1" i="1" dirty="0" smtClean="0">
                <a:latin typeface="NikoshBAN" pitchFamily="2" charset="0"/>
                <a:cs typeface="NikoshBAN" pitchFamily="2" charset="0"/>
              </a:rPr>
              <a:t>শিক্ষক পরিচিতি </a:t>
            </a:r>
          </a:p>
          <a:p>
            <a:pPr>
              <a:buNone/>
            </a:pPr>
            <a:r>
              <a:rPr lang="bn-BD" sz="2400" b="1" i="1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2400" b="1" i="1" dirty="0" smtClean="0">
                <a:latin typeface="NikoshBAN" pitchFamily="2" charset="0"/>
                <a:cs typeface="NikoshBAN" pitchFamily="2" charset="0"/>
              </a:rPr>
              <a:t>				        </a:t>
            </a:r>
            <a:r>
              <a:rPr lang="bn-BD" sz="2400" b="1" i="1" dirty="0" smtClean="0">
                <a:latin typeface="NikoshBAN" pitchFamily="2" charset="0"/>
                <a:cs typeface="NikoshBAN" pitchFamily="2" charset="0"/>
              </a:rPr>
              <a:t>শাহানারা বেগম      </a:t>
            </a:r>
            <a:r>
              <a:rPr lang="en-US" sz="2400" b="1" i="1" dirty="0" smtClean="0">
                <a:latin typeface="NikoshBAN" pitchFamily="2" charset="0"/>
                <a:cs typeface="NikoshBAN" pitchFamily="2" charset="0"/>
              </a:rPr>
              <a:t>		                      </a:t>
            </a:r>
            <a:r>
              <a:rPr lang="bn-BD" sz="2400" b="1" i="1" dirty="0" smtClean="0">
                <a:latin typeface="NikoshBAN" pitchFamily="2" charset="0"/>
                <a:cs typeface="NikoshBAN" pitchFamily="2" charset="0"/>
              </a:rPr>
              <a:t>প্রভাষক ( বাংলা )  </a:t>
            </a:r>
            <a:r>
              <a:rPr lang="en-US" sz="2400" b="1" i="1" dirty="0" smtClean="0">
                <a:latin typeface="NikoshBAN" pitchFamily="2" charset="0"/>
                <a:cs typeface="NikoshBAN" pitchFamily="2" charset="0"/>
              </a:rPr>
              <a:t>                            </a:t>
            </a:r>
            <a:r>
              <a:rPr lang="bn-BD" sz="2400" b="1" i="1" dirty="0" smtClean="0">
                <a:latin typeface="NikoshBAN" pitchFamily="2" charset="0"/>
                <a:cs typeface="NikoshBAN" pitchFamily="2" charset="0"/>
              </a:rPr>
              <a:t>অষ্টধার বালিয়াপাড়া  আলিম মা</a:t>
            </a:r>
            <a:r>
              <a:rPr lang="en-US" sz="2400" b="1" i="1" dirty="0" err="1" smtClean="0">
                <a:latin typeface="NikoshBAN" pitchFamily="2" charset="0"/>
                <a:cs typeface="NikoshBAN" pitchFamily="2" charset="0"/>
              </a:rPr>
              <a:t>দ্‌রাসা</a:t>
            </a:r>
            <a:r>
              <a:rPr lang="en-US" sz="2400" b="1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i="1" dirty="0" smtClean="0">
                <a:latin typeface="NikoshBAN" pitchFamily="2" charset="0"/>
                <a:cs typeface="NikoshBAN" pitchFamily="2" charset="0"/>
              </a:rPr>
              <a:t>ময়মনসিংহ  ।   </a:t>
            </a:r>
            <a:endParaRPr lang="en-US" sz="2400" b="1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7467600" y="3048001"/>
            <a:ext cx="4038600" cy="3154525"/>
          </a:xfrm>
        </p:spPr>
        <p:txBody>
          <a:bodyPr>
            <a:normAutofit fontScale="85000" lnSpcReduction="10000"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পাঠ পরিচিতি </a:t>
            </a:r>
          </a:p>
          <a:p>
            <a:pPr>
              <a:buNone/>
            </a:pP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 শ্রেণিঃ একাদশ </a:t>
            </a: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বিষয়ঃ বাংলা ব্যাকরণ  </a:t>
            </a: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তারিখঃ  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সময়ঃ ৫০ মিনিট                        </a:t>
            </a:r>
          </a:p>
        </p:txBody>
      </p:sp>
      <p:pic>
        <p:nvPicPr>
          <p:cNvPr id="11266" name="Picture 2" descr="https://www.teachers.gov.bd/sites/default/files/styles/profile/public/pictures/picture-198128-1497596946.jpg?itok=Frrx0vu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8685" y="115615"/>
            <a:ext cx="2403115" cy="29323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388342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068" y="1357051"/>
            <a:ext cx="3231261" cy="22558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885977" y="3946779"/>
            <a:ext cx="1109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/>
              <a:t>বই</a:t>
            </a:r>
            <a:endParaRPr lang="en-US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190627" y="3842570"/>
            <a:ext cx="1719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/>
              <a:t>আম</a:t>
            </a:r>
            <a:endParaRPr lang="en-US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720827" y="324188"/>
            <a:ext cx="4657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নিচের শব্দগুলো  কী কি   বর্ণ দ্বারা গঠিত ? </a:t>
            </a:r>
            <a:endParaRPr lang="en-US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6843033" y="4718603"/>
            <a:ext cx="3370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/>
              <a:t>আম - আ+ ম 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497725" y="801242"/>
            <a:ext cx="2995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 </a:t>
            </a:r>
            <a:r>
              <a:rPr lang="en-US" sz="3200" b="1" dirty="0" err="1" smtClean="0"/>
              <a:t>কীসের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ছবি</a:t>
            </a:r>
            <a:r>
              <a:rPr lang="en-US" sz="3200" b="1" dirty="0" smtClean="0"/>
              <a:t> </a:t>
            </a:r>
            <a:r>
              <a:rPr lang="bn-BD" sz="3200" dirty="0" smtClean="0"/>
              <a:t>? 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1497725" y="4856118"/>
            <a:ext cx="26372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dirty="0" smtClean="0"/>
              <a:t>বই - ব+ </a:t>
            </a:r>
            <a:r>
              <a:rPr lang="bn-BD" sz="4000" b="1" dirty="0"/>
              <a:t>ই </a:t>
            </a:r>
            <a:endParaRPr lang="en-US" sz="4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513" y="1449661"/>
            <a:ext cx="2771775" cy="223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9975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  <p:bldP spid="8" grpId="1"/>
      <p:bldP spid="9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8171" y="1780032"/>
            <a:ext cx="6479177" cy="181588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১)শব্দের</a:t>
            </a:r>
            <a:r>
              <a:rPr lang="en-US" sz="2800" dirty="0" smtClean="0"/>
              <a:t> </a:t>
            </a:r>
            <a:r>
              <a:rPr lang="bn-IN" sz="2800" dirty="0" smtClean="0"/>
              <a:t>সংজ্ঞা</a:t>
            </a:r>
            <a:r>
              <a:rPr lang="bn-BD" sz="2800" dirty="0" smtClean="0"/>
              <a:t> বলতে পারবে । </a:t>
            </a:r>
          </a:p>
          <a:p>
            <a:r>
              <a:rPr lang="bn-BD" sz="2800" dirty="0" smtClean="0"/>
              <a:t>২)</a:t>
            </a:r>
            <a:r>
              <a:rPr lang="bn-IN" sz="2800" dirty="0" smtClean="0"/>
              <a:t>শব্দের</a:t>
            </a:r>
            <a:r>
              <a:rPr lang="bn-BD" sz="2800" dirty="0" smtClean="0"/>
              <a:t> প্রকারভেদ </a:t>
            </a:r>
            <a:r>
              <a:rPr lang="bn-BD" sz="2800" dirty="0" smtClean="0"/>
              <a:t>ব</a:t>
            </a:r>
            <a:r>
              <a:rPr lang="en-US" sz="2800" dirty="0" err="1" smtClean="0"/>
              <a:t>র্ণনা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করতে</a:t>
            </a:r>
            <a:r>
              <a:rPr lang="en-US" sz="2800" dirty="0"/>
              <a:t> </a:t>
            </a:r>
            <a:r>
              <a:rPr lang="bn-BD" sz="2800" dirty="0" smtClean="0"/>
              <a:t>পারবে </a:t>
            </a:r>
            <a:r>
              <a:rPr lang="bn-BD" sz="2800" dirty="0" smtClean="0"/>
              <a:t>।  </a:t>
            </a:r>
          </a:p>
          <a:p>
            <a:r>
              <a:rPr lang="bn-BD" sz="2800" dirty="0" smtClean="0"/>
              <a:t>৩) উৎস ,অর্থ এবং গঠন অনুযায়ী শব্দের উদাহরণ বলতে পারবে ।  </a:t>
            </a:r>
            <a:endParaRPr lang="en-US" sz="2800" dirty="0"/>
          </a:p>
        </p:txBody>
      </p:sp>
      <p:sp>
        <p:nvSpPr>
          <p:cNvPr id="2" name="Double Wave 1"/>
          <p:cNvSpPr/>
          <p:nvPr/>
        </p:nvSpPr>
        <p:spPr>
          <a:xfrm flipH="1">
            <a:off x="1254032" y="169818"/>
            <a:ext cx="5564778" cy="1081146"/>
          </a:xfrm>
          <a:prstGeom prst="doubleWave">
            <a:avLst>
              <a:gd name="adj1" fmla="val 6250"/>
              <a:gd name="adj2" fmla="val -2382"/>
            </a:avLst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/>
              <a:t>  পাঠ শেষে শিক্ষার্থীরা যা শিখবে </a:t>
            </a:r>
            <a:endParaRPr lang="en-US" sz="2800" dirty="0"/>
          </a:p>
        </p:txBody>
      </p:sp>
      <p:sp>
        <p:nvSpPr>
          <p:cNvPr id="7" name="Freeform 6"/>
          <p:cNvSpPr/>
          <p:nvPr/>
        </p:nvSpPr>
        <p:spPr>
          <a:xfrm>
            <a:off x="6648994" y="4663440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1936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1560576" y="1706880"/>
            <a:ext cx="6825778" cy="804672"/>
          </a:xfrm>
          <a:prstGeom prst="flowChartPunchedTap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/>
              <a:t>পাঠ বিশ্লেষণ 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096587" y="3098667"/>
            <a:ext cx="5827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শব্দকে তিনটি দৃষ্টিকোণ থেকে শ্রেণিকরণ করা যায় </a:t>
            </a:r>
          </a:p>
          <a:p>
            <a:r>
              <a:rPr lang="bn-BD" dirty="0"/>
              <a:t> 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294741"/>
              </p:ext>
            </p:extLst>
          </p:nvPr>
        </p:nvGraphicFramePr>
        <p:xfrm>
          <a:off x="4767942" y="3618411"/>
          <a:ext cx="548639" cy="705395"/>
        </p:xfrm>
        <a:graphic>
          <a:graphicData uri="http://schemas.openxmlformats.org/drawingml/2006/table">
            <a:tbl>
              <a:tblPr/>
              <a:tblGrid>
                <a:gridCol w="5486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0539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Oval 8"/>
          <p:cNvSpPr/>
          <p:nvPr/>
        </p:nvSpPr>
        <p:spPr>
          <a:xfrm>
            <a:off x="3461655" y="4639210"/>
            <a:ext cx="2991396" cy="12390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/>
              <a:t>অর্থ </a:t>
            </a:r>
            <a:endParaRPr lang="en-US" sz="4000" dirty="0"/>
          </a:p>
        </p:txBody>
      </p:sp>
      <p:sp>
        <p:nvSpPr>
          <p:cNvPr id="10" name="Oval 9"/>
          <p:cNvSpPr/>
          <p:nvPr/>
        </p:nvSpPr>
        <p:spPr>
          <a:xfrm>
            <a:off x="6453051" y="3813639"/>
            <a:ext cx="2795451" cy="1071870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/>
              <a:t>গঠন </a:t>
            </a:r>
            <a:endParaRPr lang="en-US" sz="3600" dirty="0"/>
          </a:p>
        </p:txBody>
      </p:sp>
      <p:sp>
        <p:nvSpPr>
          <p:cNvPr id="11" name="Oval 10"/>
          <p:cNvSpPr/>
          <p:nvPr/>
        </p:nvSpPr>
        <p:spPr>
          <a:xfrm>
            <a:off x="731520" y="3852827"/>
            <a:ext cx="2730135" cy="1189436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উৎস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608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8618144"/>
              </p:ext>
            </p:extLst>
          </p:nvPr>
        </p:nvGraphicFramePr>
        <p:xfrm>
          <a:off x="4624251" y="2090057"/>
          <a:ext cx="208280" cy="1123406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2340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 rot="21022159">
            <a:off x="1404060" y="766600"/>
            <a:ext cx="7493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/>
              <a:t>উৎস  অনুযায়ী শব্দ পাঁচ প্রকার; </a:t>
            </a:r>
            <a:endParaRPr lang="en-US" sz="3600" b="1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8525438"/>
              </p:ext>
            </p:extLst>
          </p:nvPr>
        </p:nvGraphicFramePr>
        <p:xfrm>
          <a:off x="2002221" y="1671144"/>
          <a:ext cx="8166538" cy="4524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305232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34194" y="679268"/>
            <a:ext cx="5303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উৎস অনুযায়ী শব্দের উদাহরণ </a:t>
            </a:r>
            <a:endParaRPr lang="en-US" sz="3200" dirty="0"/>
          </a:p>
        </p:txBody>
      </p:sp>
      <p:sp>
        <p:nvSpPr>
          <p:cNvPr id="5" name="Explosion 2 4"/>
          <p:cNvSpPr/>
          <p:nvPr/>
        </p:nvSpPr>
        <p:spPr>
          <a:xfrm>
            <a:off x="522513" y="2024742"/>
            <a:ext cx="2299063" cy="1685109"/>
          </a:xfrm>
          <a:prstGeom prst="irregularSeal2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তৎসম </a:t>
            </a:r>
            <a:endParaRPr lang="en-US" dirty="0"/>
          </a:p>
        </p:txBody>
      </p:sp>
      <p:sp>
        <p:nvSpPr>
          <p:cNvPr id="8" name="Explosion 1 7"/>
          <p:cNvSpPr/>
          <p:nvPr/>
        </p:nvSpPr>
        <p:spPr>
          <a:xfrm>
            <a:off x="836023" y="4519748"/>
            <a:ext cx="2534194" cy="1606732"/>
          </a:xfrm>
          <a:prstGeom prst="irregularSeal1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অর্ধ-তৎসম 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487782" y="2662143"/>
            <a:ext cx="38274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/>
              <a:t>চন্দ্র  </a:t>
            </a:r>
            <a:endParaRPr lang="en-US" sz="5400" dirty="0"/>
          </a:p>
        </p:txBody>
      </p:sp>
      <p:sp>
        <p:nvSpPr>
          <p:cNvPr id="10" name="TextBox 9"/>
          <p:cNvSpPr txBox="1"/>
          <p:nvPr/>
        </p:nvSpPr>
        <p:spPr>
          <a:xfrm>
            <a:off x="3958046" y="5199016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/>
              <a:t>গিন্নি  </a:t>
            </a:r>
            <a:endParaRPr lang="en-US" sz="4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5" t="8414" r="20647" b="32751"/>
          <a:stretch/>
        </p:blipFill>
        <p:spPr>
          <a:xfrm>
            <a:off x="5912069" y="1608082"/>
            <a:ext cx="2587796" cy="239635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371"/>
          <a:stretch/>
        </p:blipFill>
        <p:spPr>
          <a:xfrm>
            <a:off x="5912069" y="4327478"/>
            <a:ext cx="2553161" cy="17430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4339560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8" grpId="0" animBg="1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ardrop 3"/>
          <p:cNvSpPr/>
          <p:nvPr/>
        </p:nvSpPr>
        <p:spPr>
          <a:xfrm>
            <a:off x="2638783" y="467964"/>
            <a:ext cx="1724297" cy="1427871"/>
          </a:xfrm>
          <a:prstGeom prst="teardrop">
            <a:avLst>
              <a:gd name="adj" fmla="val 173118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তদ্ভব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51269" y="969163"/>
            <a:ext cx="50814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/>
              <a:t> হাত </a:t>
            </a:r>
            <a:endParaRPr lang="en-US" sz="4800" dirty="0"/>
          </a:p>
        </p:txBody>
      </p:sp>
      <p:sp>
        <p:nvSpPr>
          <p:cNvPr id="6" name="Oval Callout 5"/>
          <p:cNvSpPr/>
          <p:nvPr/>
        </p:nvSpPr>
        <p:spPr>
          <a:xfrm rot="17088008">
            <a:off x="1236156" y="1285863"/>
            <a:ext cx="1756734" cy="2574987"/>
          </a:xfrm>
          <a:prstGeom prst="wedgeEllipseCallout">
            <a:avLst>
              <a:gd name="adj1" fmla="val -37193"/>
              <a:gd name="adj2" fmla="val 1089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দেশী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725362" y="2821046"/>
            <a:ext cx="32675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/>
              <a:t>কুলা  </a:t>
            </a:r>
            <a:endParaRPr lang="en-US" sz="4400" dirty="0"/>
          </a:p>
        </p:txBody>
      </p:sp>
      <p:sp>
        <p:nvSpPr>
          <p:cNvPr id="8" name="Heart 7"/>
          <p:cNvSpPr/>
          <p:nvPr/>
        </p:nvSpPr>
        <p:spPr>
          <a:xfrm>
            <a:off x="1166648" y="4352487"/>
            <a:ext cx="1998091" cy="2062146"/>
          </a:xfrm>
          <a:prstGeom prst="hear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বিদেশী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227801" y="5218714"/>
            <a:ext cx="21553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/>
              <a:t>নামাজ  </a:t>
            </a:r>
            <a:endParaRPr lang="en-US" sz="4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96" t="-29043" r="11526" b="20393"/>
          <a:stretch/>
        </p:blipFill>
        <p:spPr>
          <a:xfrm>
            <a:off x="6866777" y="609673"/>
            <a:ext cx="2261456" cy="18478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866777" y="2841826"/>
            <a:ext cx="2143223" cy="17199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162"/>
          <a:stretch/>
        </p:blipFill>
        <p:spPr>
          <a:xfrm>
            <a:off x="7062952" y="4831910"/>
            <a:ext cx="1939158" cy="15430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795833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  <p:bldP spid="8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5657" y="1254035"/>
            <a:ext cx="5081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গঠন অনুযায়ী শব্দ  দুই প্রকারঃ   </a:t>
            </a:r>
            <a:endParaRPr lang="en-US" sz="28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2648596"/>
              </p:ext>
            </p:extLst>
          </p:nvPr>
        </p:nvGraphicFramePr>
        <p:xfrm>
          <a:off x="3879668" y="1854925"/>
          <a:ext cx="208280" cy="1175657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7565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Flowchart: Magnetic Disk 4"/>
          <p:cNvSpPr/>
          <p:nvPr/>
        </p:nvSpPr>
        <p:spPr>
          <a:xfrm rot="11021991" flipV="1">
            <a:off x="4710691" y="2494971"/>
            <a:ext cx="2930036" cy="2809643"/>
          </a:xfrm>
          <a:prstGeom prst="flowChartMagneticDisk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সাধিত </a:t>
            </a:r>
            <a:endParaRPr lang="en-US" dirty="0"/>
          </a:p>
        </p:txBody>
      </p:sp>
      <p:sp>
        <p:nvSpPr>
          <p:cNvPr id="6" name="Flowchart: Magnetic Disk 5"/>
          <p:cNvSpPr/>
          <p:nvPr/>
        </p:nvSpPr>
        <p:spPr>
          <a:xfrm>
            <a:off x="783773" y="2580577"/>
            <a:ext cx="2664821" cy="2638429"/>
          </a:xfrm>
          <a:prstGeom prst="flowChartMagneticDisk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মৌলিক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444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Custom 1">
      <a:majorFont>
        <a:latin typeface="Nikoshban"/>
        <a:ea typeface=""/>
        <a:cs typeface="Nikoshban"/>
      </a:majorFont>
      <a:minorFont>
        <a:latin typeface="Tw Cen MT"/>
        <a:ea typeface=""/>
        <a:cs typeface="Nikoshba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4531</TotalTime>
  <Words>193</Words>
  <Application>Microsoft Office PowerPoint</Application>
  <PresentationFormat>Widescreen</PresentationFormat>
  <Paragraphs>71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Nikoshban</vt:lpstr>
      <vt:lpstr>Nikoshban</vt:lpstr>
      <vt:lpstr>Tw Cen MT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shahanarapoly77@gmail.com</cp:lastModifiedBy>
  <cp:revision>229</cp:revision>
  <dcterms:created xsi:type="dcterms:W3CDTF">2018-05-02T13:41:00Z</dcterms:created>
  <dcterms:modified xsi:type="dcterms:W3CDTF">2019-11-05T15:47:06Z</dcterms:modified>
</cp:coreProperties>
</file>