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69" r:id="rId2"/>
    <p:sldId id="271" r:id="rId3"/>
    <p:sldId id="257" r:id="rId4"/>
    <p:sldId id="258" r:id="rId5"/>
    <p:sldId id="273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74" r:id="rId15"/>
    <p:sldId id="275" r:id="rId16"/>
    <p:sldId id="276" r:id="rId17"/>
    <p:sldId id="278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14" autoAdjust="0"/>
  </p:normalViewPr>
  <p:slideViewPr>
    <p:cSldViewPr>
      <p:cViewPr>
        <p:scale>
          <a:sx n="80" d="100"/>
          <a:sy n="80" d="100"/>
        </p:scale>
        <p:origin x="-108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605A03-6149-493D-9512-994E1BFA118E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FE3ED1-8A2A-4A5B-BF42-DC96994B1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5467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FE3ED1-8A2A-4A5B-BF42-DC96994B1DF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6278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38E12-4162-4161-8D1C-63B8CB2CA242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03F3D-1463-46A9-9C8B-0CB4968F10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715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38E12-4162-4161-8D1C-63B8CB2CA242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03F3D-1463-46A9-9C8B-0CB4968F10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523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38E12-4162-4161-8D1C-63B8CB2CA242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03F3D-1463-46A9-9C8B-0CB4968F10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279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38E12-4162-4161-8D1C-63B8CB2CA242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03F3D-1463-46A9-9C8B-0CB4968F10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62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38E12-4162-4161-8D1C-63B8CB2CA242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03F3D-1463-46A9-9C8B-0CB4968F10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68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38E12-4162-4161-8D1C-63B8CB2CA242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03F3D-1463-46A9-9C8B-0CB4968F10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79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38E12-4162-4161-8D1C-63B8CB2CA242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03F3D-1463-46A9-9C8B-0CB4968F10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181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38E12-4162-4161-8D1C-63B8CB2CA242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03F3D-1463-46A9-9C8B-0CB4968F10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259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38E12-4162-4161-8D1C-63B8CB2CA242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03F3D-1463-46A9-9C8B-0CB4968F10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054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38E12-4162-4161-8D1C-63B8CB2CA242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03F3D-1463-46A9-9C8B-0CB4968F10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344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38E12-4162-4161-8D1C-63B8CB2CA242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03F3D-1463-46A9-9C8B-0CB4968F10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343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1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338E12-4162-4161-8D1C-63B8CB2CA242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F03F3D-1463-46A9-9C8B-0CB4968F10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621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DOEL\Desktop\flow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381000"/>
            <a:ext cx="6477000" cy="419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982720" y="5269468"/>
            <a:ext cx="7178568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8000" dirty="0"/>
              <a:t>শুভেচ্ছা  সবাইকে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3929050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71600" y="457200"/>
            <a:ext cx="5791200" cy="762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/>
              <a:t>খানা, খানি এর ব্যবহার </a:t>
            </a:r>
            <a:endParaRPr lang="en-US" sz="3200" dirty="0"/>
          </a:p>
        </p:txBody>
      </p:sp>
      <p:sp>
        <p:nvSpPr>
          <p:cNvPr id="3" name="Rectangle 2"/>
          <p:cNvSpPr/>
          <p:nvPr/>
        </p:nvSpPr>
        <p:spPr>
          <a:xfrm>
            <a:off x="533400" y="1371600"/>
            <a:ext cx="7239000" cy="2362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/>
              <a:t>খানা, খানি বচনবাচক শব্দের পরে বসে নির্দিষ্টতা প্রকাশ করে। যেমন- দুখানা কাপড় দাও। </a:t>
            </a:r>
          </a:p>
          <a:p>
            <a:pPr algn="ctr"/>
            <a:r>
              <a:rPr lang="bn-IN" sz="2800" dirty="0" smtClean="0"/>
              <a:t>কবিতা লিখার ক্ষেত্রেও বিশেষ অর্থে খানি নির্দিষ্টতা প্রকাশ করে। যেমন- আমি অভাগা এনেছি বহিয়া নয়ন জলে ব্যর্থ সাধনখানি। 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1524000" y="4038600"/>
            <a:ext cx="5867400" cy="762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/>
              <a:t>গাছ, গাছা, গাছি এর ব্যবহার  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914400" y="5105400"/>
            <a:ext cx="7391400" cy="14478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/>
              <a:t>সরু ও লম্বা জিনিস নির্দেশ করতে গাছ, গাছা, গাছি ব্যবহৃত হয়। যেমন- একগাছ চুল।  দড়িগাছা নিয়ে এস।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69131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47800" y="381000"/>
            <a:ext cx="5715000" cy="9906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/>
              <a:t>টাক, টুকু, টুক টো এর ব্যবহার। 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838200" y="2438400"/>
            <a:ext cx="7010400" cy="21336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/>
              <a:t>এগুলো নির্দিষ্টতা ও অনির্দিষ্টতা উভয় অর্থেই ব্যবহৃত হয়। যেমন- পোয়াটাক দুধ দাও। (অনির্দিষ্টতা) </a:t>
            </a:r>
          </a:p>
          <a:p>
            <a:pPr algn="ctr"/>
            <a:r>
              <a:rPr lang="bn-IN" sz="2800" dirty="0" smtClean="0"/>
              <a:t>সবটুকু ওষুধই খেয়ে ফেলো । (নির্দিষ্টতা)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8755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47800" y="609600"/>
            <a:ext cx="5486400" cy="13716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/>
              <a:t>তা, কেতা, পাটি এর ব্যবহার </a:t>
            </a:r>
            <a:endParaRPr lang="en-US" sz="3200" dirty="0"/>
          </a:p>
        </p:txBody>
      </p:sp>
      <p:sp>
        <p:nvSpPr>
          <p:cNvPr id="3" name="Rectangle 2"/>
          <p:cNvSpPr/>
          <p:nvPr/>
        </p:nvSpPr>
        <p:spPr>
          <a:xfrm>
            <a:off x="609600" y="2514600"/>
            <a:ext cx="7315200" cy="36576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/>
              <a:t>এগুলো বিশেষ অর্থে নির্দিষ্টতা জ্ঞাপনে ব্যবহৃত হয়। যেমন- তাঃ=  দশ তা কাগজ দাও।</a:t>
            </a:r>
          </a:p>
          <a:p>
            <a:pPr algn="ctr"/>
            <a:r>
              <a:rPr lang="bn-IN" sz="2800" dirty="0" smtClean="0"/>
              <a:t>কেতাঃ ঐ চার কেতা (খন্দ/অংশ) জমির দাম মাত্র দশ হাজার টাকা। </a:t>
            </a:r>
          </a:p>
          <a:p>
            <a:pPr algn="ctr"/>
            <a:r>
              <a:rPr lang="bn-IN" sz="2800" dirty="0" smtClean="0"/>
              <a:t>এই দরখাস্তের এক কেতা অবিকল নকল।</a:t>
            </a:r>
          </a:p>
          <a:p>
            <a:pPr algn="ctr"/>
            <a:r>
              <a:rPr lang="bn-IN" sz="2800" dirty="0" smtClean="0"/>
              <a:t>পাটিঃ গরুর এক পাটি দাঁত থাকে না।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72814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609600"/>
            <a:ext cx="4724400" cy="914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/>
              <a:t>গোটা এর ব্যবহার </a:t>
            </a:r>
            <a:endParaRPr lang="en-US" sz="3200" dirty="0"/>
          </a:p>
        </p:txBody>
      </p:sp>
      <p:sp>
        <p:nvSpPr>
          <p:cNvPr id="3" name="Rectangle 2"/>
          <p:cNvSpPr/>
          <p:nvPr/>
        </p:nvSpPr>
        <p:spPr>
          <a:xfrm>
            <a:off x="914400" y="2057400"/>
            <a:ext cx="7848600" cy="3581400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/>
              <a:t>গোটা বচন বাচক শব্দের আগে বসে নির্দিষ্টতা অর্থ প্রকাশ করে। তবে কখনো কখনো অনির্দষ্টতা ও বুঝিয়ে থাকে। যেমন- গোটা দেশই ছারখার হয়ে গেছে।  </a:t>
            </a:r>
          </a:p>
          <a:p>
            <a:pPr algn="ctr"/>
            <a:r>
              <a:rPr lang="bn-IN" sz="2800" dirty="0" smtClean="0"/>
              <a:t>( নির্দিষ্টতা) </a:t>
            </a:r>
          </a:p>
          <a:p>
            <a:pPr algn="ctr"/>
            <a:r>
              <a:rPr lang="bn-IN" sz="2800" dirty="0" smtClean="0"/>
              <a:t>গোটা দুই কমলালেবু আছে। ( অনির্দিষ্টতা) </a:t>
            </a:r>
          </a:p>
          <a:p>
            <a:pPr algn="ctr"/>
            <a:r>
              <a:rPr lang="bn-IN" sz="2800" dirty="0" smtClean="0"/>
              <a:t>গাইডে আছে- গোটা সাতেক আম এনো। (নির্দিষ্টতা)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20043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67000" y="1066800"/>
            <a:ext cx="2971800" cy="8382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/>
              <a:t>জোড়ায় কাজ </a:t>
            </a:r>
            <a:endParaRPr lang="en-US" sz="3200" dirty="0"/>
          </a:p>
        </p:txBody>
      </p:sp>
      <p:sp>
        <p:nvSpPr>
          <p:cNvPr id="3" name="Rectangle 2"/>
          <p:cNvSpPr/>
          <p:nvPr/>
        </p:nvSpPr>
        <p:spPr>
          <a:xfrm>
            <a:off x="762000" y="3124200"/>
            <a:ext cx="7315200" cy="198120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/>
              <a:t>পদার্শ্রিত নির্দেশক-এ  ব্যবহৃত শব্দগুলি লিখ। 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779673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4600" y="381000"/>
            <a:ext cx="2895600" cy="1143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/>
              <a:t>মূল্যায়ন </a:t>
            </a:r>
            <a:endParaRPr lang="en-US" sz="4400" dirty="0"/>
          </a:p>
        </p:txBody>
      </p:sp>
      <p:sp>
        <p:nvSpPr>
          <p:cNvPr id="3" name="Rectangle 2"/>
          <p:cNvSpPr/>
          <p:nvPr/>
        </p:nvSpPr>
        <p:spPr>
          <a:xfrm>
            <a:off x="685800" y="2286000"/>
            <a:ext cx="6934200" cy="1447800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/>
              <a:t>বিশেষ অর্থে নির্দিষ্টতা জ্ঞাপক শব্দ কোনটি ? </a:t>
            </a:r>
          </a:p>
          <a:p>
            <a:pPr algn="ctr"/>
            <a:r>
              <a:rPr lang="bn-IN" sz="2800" dirty="0" smtClean="0"/>
              <a:t>(ক) পাটি (খ) টা (গ) টুকু (ঘ) গুলি 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685800" y="4114800"/>
            <a:ext cx="6934200" cy="17526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/>
              <a:t>এক শব্দের সাথে টা টি যুক্ত হলে  কী বোঝায়? </a:t>
            </a:r>
          </a:p>
          <a:p>
            <a:pPr algn="ctr"/>
            <a:r>
              <a:rPr lang="bn-IN" sz="2400" dirty="0" smtClean="0"/>
              <a:t>(ক) নির্দিষ্টতা (খ) অনির্দিষ্টতা (গ) সুনির্দিষ্টতা (ঘ) সংখ্যা </a:t>
            </a:r>
            <a:endParaRPr lang="en-US" sz="2400" dirty="0"/>
          </a:p>
        </p:txBody>
      </p:sp>
      <p:sp>
        <p:nvSpPr>
          <p:cNvPr id="5" name="Oval 4"/>
          <p:cNvSpPr/>
          <p:nvPr/>
        </p:nvSpPr>
        <p:spPr>
          <a:xfrm>
            <a:off x="1143000" y="3009900"/>
            <a:ext cx="609600" cy="342900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124200" y="4800600"/>
            <a:ext cx="533400" cy="381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109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47800" y="381000"/>
            <a:ext cx="5715000" cy="18288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/>
              <a:t>বাড়ীর কাজ </a:t>
            </a:r>
            <a:endParaRPr lang="en-US" sz="4000" dirty="0"/>
          </a:p>
        </p:txBody>
      </p:sp>
      <p:sp>
        <p:nvSpPr>
          <p:cNvPr id="3" name="Rectangle 2"/>
          <p:cNvSpPr/>
          <p:nvPr/>
        </p:nvSpPr>
        <p:spPr>
          <a:xfrm>
            <a:off x="1066800" y="2819400"/>
            <a:ext cx="6477000" cy="251460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/>
              <a:t>টি, টা পদাশ্রিত নির্দেশকের বিভিন্নমুখী ব্যবহার লিখে আনবে।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968212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457200" y="0"/>
            <a:ext cx="8229600" cy="6553200"/>
            <a:chOff x="457200" y="0"/>
            <a:chExt cx="8229600" cy="6553200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7200" y="0"/>
              <a:ext cx="8229600" cy="6553200"/>
            </a:xfrm>
            <a:prstGeom prst="rect">
              <a:avLst/>
            </a:prstGeom>
          </p:spPr>
        </p:pic>
        <p:sp>
          <p:nvSpPr>
            <p:cNvPr id="6" name="TextBox 5"/>
            <p:cNvSpPr txBox="1"/>
            <p:nvPr/>
          </p:nvSpPr>
          <p:spPr>
            <a:xfrm>
              <a:off x="2667000" y="457200"/>
              <a:ext cx="3810000" cy="1323439"/>
            </a:xfrm>
            <a:prstGeom prst="rect">
              <a:avLst/>
            </a:prstGeom>
            <a:solidFill>
              <a:schemeClr val="bg2"/>
            </a:solidFill>
          </p:spPr>
          <p:txBody>
            <a:bodyPr wrap="square" rtlCol="0">
              <a:spAutoFit/>
            </a:bodyPr>
            <a:lstStyle/>
            <a:p>
              <a:r>
                <a:rPr lang="bn-BD" sz="8000" dirty="0" smtClean="0"/>
                <a:t>ধন্যবাদ </a:t>
              </a:r>
              <a:endParaRPr lang="en-US" sz="8000" dirty="0"/>
            </a:p>
          </p:txBody>
        </p:sp>
      </p:grpSp>
    </p:spTree>
    <p:extLst>
      <p:ext uri="{BB962C8B-B14F-4D97-AF65-F5344CB8AC3E}">
        <p14:creationId xmlns:p14="http://schemas.microsoft.com/office/powerpoint/2010/main" val="2035189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304800"/>
            <a:ext cx="8153400" cy="11430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dirty="0" smtClean="0"/>
              <a:t>সম্পাদনায়</a:t>
            </a:r>
            <a:endParaRPr lang="en-US" dirty="0"/>
          </a:p>
        </p:txBody>
      </p:sp>
      <p:sp>
        <p:nvSpPr>
          <p:cNvPr id="3" name="Down Arrow 2"/>
          <p:cNvSpPr/>
          <p:nvPr/>
        </p:nvSpPr>
        <p:spPr>
          <a:xfrm>
            <a:off x="4038600" y="1447800"/>
            <a:ext cx="838200" cy="990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57200" y="2667000"/>
            <a:ext cx="4648200" cy="373380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/>
              <a:t>মোঃ আসলাম উদ্দীন</a:t>
            </a:r>
          </a:p>
          <a:p>
            <a:pPr algn="ctr"/>
            <a:r>
              <a:rPr lang="bn-BD" sz="3200" dirty="0" smtClean="0"/>
              <a:t>সহকারী প্রধান শিক্ষক</a:t>
            </a:r>
          </a:p>
          <a:p>
            <a:pPr algn="ctr"/>
            <a:r>
              <a:rPr lang="bn-BD" sz="3200" dirty="0" smtClean="0"/>
              <a:t>সোন্দাহ নন্দলালপুর মাধ্যমিক বিদ্যালয়</a:t>
            </a:r>
          </a:p>
          <a:p>
            <a:pPr algn="ctr"/>
            <a:r>
              <a:rPr lang="bn-BD" sz="3200" dirty="0" smtClean="0"/>
              <a:t>কুমারখালী, কুষ্টিয়া</a:t>
            </a:r>
          </a:p>
          <a:p>
            <a:pPr algn="ctr"/>
            <a:r>
              <a:rPr lang="bn-BD" sz="3200" dirty="0" smtClean="0"/>
              <a:t>মোবাইল: ০১৭১৯৭৬৬১৭৫</a:t>
            </a:r>
            <a:endParaRPr lang="en-US" sz="3200" dirty="0"/>
          </a:p>
        </p:txBody>
      </p:sp>
      <p:sp>
        <p:nvSpPr>
          <p:cNvPr id="5" name="Rectangle 4"/>
          <p:cNvSpPr/>
          <p:nvPr/>
        </p:nvSpPr>
        <p:spPr>
          <a:xfrm>
            <a:off x="5562600" y="2693158"/>
            <a:ext cx="2971800" cy="3631442"/>
          </a:xfrm>
          <a:prstGeom prst="rect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pic>
        <p:nvPicPr>
          <p:cNvPr id="6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0806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7" dur="19139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 vol="80000">
                <p:cTn id="28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71700" y="609600"/>
            <a:ext cx="52197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/>
              <a:t>নীচের শব্দগুলো দেখ 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1409700" y="2362200"/>
            <a:ext cx="8953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/>
              <a:t>ছেলে  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2362200" y="23622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/>
              <a:t>মুখ  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3276600" y="2362200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/>
              <a:t>কাঁসা  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4495800" y="2362200"/>
            <a:ext cx="8323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/>
              <a:t>দড়ি   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1371600" y="4191000"/>
            <a:ext cx="16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/>
              <a:t>দশ 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152400" y="2362200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/>
              <a:t>বিশেষ্যঃ 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0" y="4191000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/>
              <a:t>বিশেষনঃ 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4648200" y="3593068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/>
              <a:t>টি </a:t>
            </a:r>
            <a:endParaRPr lang="en-US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5257800" y="3581400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/>
              <a:t>টা </a:t>
            </a:r>
            <a:endParaRPr lang="en-US" sz="2800" dirty="0"/>
          </a:p>
        </p:txBody>
      </p:sp>
      <p:sp>
        <p:nvSpPr>
          <p:cNvPr id="15" name="TextBox 14"/>
          <p:cNvSpPr txBox="1"/>
          <p:nvPr/>
        </p:nvSpPr>
        <p:spPr>
          <a:xfrm>
            <a:off x="5943600" y="3593068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/>
              <a:t>খানি 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6705600" y="3593068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/>
              <a:t>খানা 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7620000" y="3593068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/>
              <a:t>গাছা  </a:t>
            </a:r>
            <a:endParaRPr lang="en-US" sz="2800" dirty="0"/>
          </a:p>
        </p:txBody>
      </p:sp>
      <p:sp>
        <p:nvSpPr>
          <p:cNvPr id="19" name="TextBox 18"/>
          <p:cNvSpPr txBox="1"/>
          <p:nvPr/>
        </p:nvSpPr>
        <p:spPr>
          <a:xfrm>
            <a:off x="457200" y="2895600"/>
            <a:ext cx="327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/>
              <a:t>এগুলো কোন পদ ? </a:t>
            </a:r>
            <a:endParaRPr lang="en-US" sz="2800" dirty="0"/>
          </a:p>
        </p:txBody>
      </p:sp>
      <p:sp>
        <p:nvSpPr>
          <p:cNvPr id="20" name="TextBox 19"/>
          <p:cNvSpPr txBox="1"/>
          <p:nvPr/>
        </p:nvSpPr>
        <p:spPr>
          <a:xfrm>
            <a:off x="723900" y="4964668"/>
            <a:ext cx="2628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/>
              <a:t>সংখ্যাটি কোন পদ?  </a:t>
            </a:r>
            <a:endParaRPr lang="en-US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5023339" y="5040868"/>
            <a:ext cx="32824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/>
              <a:t>এগুলো কোন পদ ? </a:t>
            </a:r>
            <a:endParaRPr lang="en-US" sz="2800" dirty="0"/>
          </a:p>
        </p:txBody>
      </p:sp>
      <p:sp>
        <p:nvSpPr>
          <p:cNvPr id="23" name="TextBox 22"/>
          <p:cNvSpPr txBox="1"/>
          <p:nvPr/>
        </p:nvSpPr>
        <p:spPr>
          <a:xfrm>
            <a:off x="3352801" y="3316069"/>
            <a:ext cx="1295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/>
              <a:t>অব্যয়/ প্রত্যয়ঃ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1218017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9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4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7.40741E-7 L -0.11146 0.5331 " pathEditMode="relative" rAng="0" ptsTypes="AA">
                                      <p:cBhvr>
                                        <p:cTn id="7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573" y="266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96296E-6 L -0.39167 0.34907 " pathEditMode="relative" rAng="0" ptsTypes="AA">
                                      <p:cBhvr>
                                        <p:cTn id="8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583" y="174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7.40741E-7 L 0.10521 0.5331 " pathEditMode="relative" rAng="0" ptsTypes="AA">
                                      <p:cBhvr>
                                        <p:cTn id="8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60" y="266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33333E-6 L -0.25417 0.35069 " pathEditMode="relative" rAng="0" ptsTypes="AA">
                                      <p:cBhvr>
                                        <p:cTn id="9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708" y="175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7.40741E-7 L 0.20833 0.54421 " pathEditMode="relative" rAng="0" ptsTypes="AA">
                                      <p:cBhvr>
                                        <p:cTn id="9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17" y="271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2.59259E-6 L -0.125 0.36481 " pathEditMode="relative" rAng="0" ptsTypes="AA">
                                      <p:cBhvr>
                                        <p:cTn id="9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" y="182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7.40741E-7 L 0.29167 0.54421 " pathEditMode="relative" rAng="0" ptsTypes="AA">
                                      <p:cBhvr>
                                        <p:cTn id="10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583" y="271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2.59259E-6 L -0.0125 0.36481 " pathEditMode="relative" rAng="0" ptsTypes="AA">
                                      <p:cBhvr>
                                        <p:cTn id="10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" y="182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7.40741E-7 L 0.34618 0.54421 " pathEditMode="relative" rAng="0" ptsTypes="AA">
                                      <p:cBhvr>
                                        <p:cTn id="1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309" y="271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96296E-6 L 0.0625 0.34907 " pathEditMode="relative" rAng="0" ptsTypes="AA">
                                      <p:cBhvr>
                                        <p:cTn id="11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25" y="174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5" grpId="1"/>
      <p:bldP spid="5" grpId="2"/>
      <p:bldP spid="6" grpId="0"/>
      <p:bldP spid="6" grpId="1"/>
      <p:bldP spid="7" grpId="0"/>
      <p:bldP spid="7" grpId="1"/>
      <p:bldP spid="8" grpId="0"/>
      <p:bldP spid="8" grpId="1"/>
      <p:bldP spid="9" grpId="0"/>
      <p:bldP spid="10" grpId="0"/>
      <p:bldP spid="11" grpId="0"/>
      <p:bldP spid="12" grpId="0"/>
      <p:bldP spid="12" grpId="1"/>
      <p:bldP spid="13" grpId="0"/>
      <p:bldP spid="13" grpId="1"/>
      <p:bldP spid="15" grpId="0"/>
      <p:bldP spid="15" grpId="1"/>
      <p:bldP spid="16" grpId="0"/>
      <p:bldP spid="16" grpId="1"/>
      <p:bldP spid="17" grpId="0"/>
      <p:bldP spid="17" grpId="1"/>
      <p:bldP spid="19" grpId="0"/>
      <p:bldP spid="20" grpId="0"/>
      <p:bldP spid="22" grpId="0"/>
      <p:bldP spid="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685800"/>
            <a:ext cx="6629400" cy="10668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/>
              <a:t>আজকে পাঠের বিষয় </a:t>
            </a:r>
            <a:endParaRPr lang="en-US" sz="4400" dirty="0"/>
          </a:p>
        </p:txBody>
      </p:sp>
      <p:sp>
        <p:nvSpPr>
          <p:cNvPr id="3" name="Oval 2"/>
          <p:cNvSpPr/>
          <p:nvPr/>
        </p:nvSpPr>
        <p:spPr>
          <a:xfrm>
            <a:off x="914400" y="2667000"/>
            <a:ext cx="6858000" cy="3429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/>
              <a:t>পদাশ্রিত নির্দেশক 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399959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28056" y="685800"/>
            <a:ext cx="7577744" cy="5334000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/>
              <a:t>এই পাঠ শেষে তোমরা যা যা শিখবে –</a:t>
            </a:r>
          </a:p>
          <a:p>
            <a:pPr algn="ctr"/>
            <a:r>
              <a:rPr lang="bn-IN" sz="3600" dirty="0" smtClean="0"/>
              <a:t>পদাশ্রিত নির্দেশক কাকে বলে তা বলতে পারবে। </a:t>
            </a:r>
          </a:p>
          <a:p>
            <a:pPr algn="ctr"/>
            <a:r>
              <a:rPr lang="bn-IN" sz="3600" dirty="0" smtClean="0"/>
              <a:t>পদাশ্রিত নির্দেশক কী কী তা বলতে পারবে। </a:t>
            </a:r>
          </a:p>
          <a:p>
            <a:pPr algn="ctr"/>
            <a:r>
              <a:rPr lang="bn-IN" sz="3600" dirty="0" smtClean="0"/>
              <a:t>পদাশ্রিত নির্দেশকের ব্যবহারের নিয়মগুলো বলতে পারবে।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876066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762000"/>
            <a:ext cx="8077200" cy="43434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/>
              <a:t>পদাশ্রিত নির্দেশকঃ বিশেষ্য বা বিশেষণ পদের সাথে এমন কতকগুলো অব্যয় বা প্রত্যয় আছে যেগুলো যুক্ত হয়ে বিশেষ্য বা বিশেষণকে বিশিষ্ট বা নির্দিষ্টতা বা </a:t>
            </a:r>
            <a:r>
              <a:rPr lang="bn-IN" sz="3200" dirty="0"/>
              <a:t>বিশেষভাবে( </a:t>
            </a:r>
            <a:r>
              <a:rPr lang="bn-IN" sz="3200" dirty="0" smtClean="0"/>
              <a:t>অনির্দিষ্ট, সুনির্দিষ্ট, নির্দিষ্ট ) প্রকাশ করে, এরুপ অব্যয় বা প্রত্যয়কে পর্দাশ্রিত নির্দেশক বলে।</a:t>
            </a:r>
            <a:r>
              <a:rPr lang="en-US" sz="3200" dirty="0" smtClean="0"/>
              <a:t> </a:t>
            </a:r>
            <a:r>
              <a:rPr lang="bn-IN" sz="3200" dirty="0" smtClean="0"/>
              <a:t>বচনভেদে উহাদের প্রার্থক্য পরিলক্ষিত হয়। 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55185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81000"/>
            <a:ext cx="8382000" cy="19050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/>
              <a:t>এক বচনে ব্যবহৃত পদাশ্রিত নির্দেশকঃ টি, টা, খানি, খানা, গাছ, গাছা, গাছি, গোটা ইত্যাদি।  </a:t>
            </a:r>
            <a:endParaRPr lang="en-US" sz="3200" dirty="0"/>
          </a:p>
        </p:txBody>
      </p:sp>
      <p:sp>
        <p:nvSpPr>
          <p:cNvPr id="3" name="Rectangle 2"/>
          <p:cNvSpPr/>
          <p:nvPr/>
        </p:nvSpPr>
        <p:spPr>
          <a:xfrm>
            <a:off x="381000" y="2895600"/>
            <a:ext cx="8305800" cy="18288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/>
              <a:t>বহু </a:t>
            </a:r>
            <a:r>
              <a:rPr lang="bn-IN" sz="3200" dirty="0"/>
              <a:t>বচনে ব্যবহৃত পদাশ্রিত নির্দেশকঃ </a:t>
            </a:r>
            <a:r>
              <a:rPr lang="bn-IN" sz="3200" dirty="0" smtClean="0"/>
              <a:t>গুলি, গুলা, গুলো, </a:t>
            </a:r>
            <a:r>
              <a:rPr lang="bn-IN" sz="3200" smtClean="0"/>
              <a:t>গুলান, গুলিন </a:t>
            </a:r>
            <a:r>
              <a:rPr lang="bn-IN" sz="3200" dirty="0"/>
              <a:t>ইত্যাদি।  </a:t>
            </a:r>
            <a:endParaRPr lang="en-US" sz="3200" dirty="0"/>
          </a:p>
        </p:txBody>
      </p:sp>
      <p:sp>
        <p:nvSpPr>
          <p:cNvPr id="4" name="Rectangle 3"/>
          <p:cNvSpPr/>
          <p:nvPr/>
        </p:nvSpPr>
        <p:spPr>
          <a:xfrm>
            <a:off x="381000" y="4953000"/>
            <a:ext cx="8305800" cy="16764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/>
              <a:t>এছাড়াও খন্ড/অংশ বাচক শব্দে – টাক, টুক, টুকু টো    তা, কেতা, পাটি ইত্যাদি পদাশ্রিত নির্দেশক ব্যবহৃত হয়।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94278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9200" y="457200"/>
            <a:ext cx="65532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/>
              <a:t>টি, টা এর বিভিন্নমূখী ব্যবহার </a:t>
            </a:r>
            <a:endParaRPr lang="en-US" sz="3600" dirty="0"/>
          </a:p>
        </p:txBody>
      </p:sp>
      <p:sp>
        <p:nvSpPr>
          <p:cNvPr id="3" name="Rectangle 2"/>
          <p:cNvSpPr/>
          <p:nvPr/>
        </p:nvSpPr>
        <p:spPr>
          <a:xfrm>
            <a:off x="533400" y="1981200"/>
            <a:ext cx="7696200" cy="22098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/>
              <a:t>সংখ্যা বাচক শব্দের শেষে টি, টা যুক্ত হলে নির্দিষ্টতা বোঝায়। </a:t>
            </a:r>
          </a:p>
          <a:p>
            <a:pPr algn="ctr"/>
            <a:r>
              <a:rPr lang="bn-IN" sz="2400" dirty="0" smtClean="0"/>
              <a:t>যেমন- আমাকে দশটি টাকা দাও। </a:t>
            </a:r>
          </a:p>
          <a:p>
            <a:pPr algn="ctr"/>
            <a:r>
              <a:rPr lang="bn-IN" sz="2400" dirty="0" smtClean="0"/>
              <a:t>কিন্তু এক শব্দের সাথে টি, টা যুক্ত হলে অনির্দিষ্টতা বোঝায় । </a:t>
            </a:r>
          </a:p>
          <a:p>
            <a:pPr algn="ctr"/>
            <a:r>
              <a:rPr lang="bn-IN" sz="2400" dirty="0" smtClean="0"/>
              <a:t>যেমন- একটি দেশ, সে যেমনই হোক দেখতে। 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533400" y="4648200"/>
            <a:ext cx="7696200" cy="1905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/>
              <a:t>নির্দেশক সর্বনাম, যেমন- এটা, ঔটি, সেইটে অর্থাৎ নির্দেশক সর্বনামের সাথে টি, টা যুক্ত হলে তা সুনির্দিষ্ট অর্থ প্রকাশ করে। যেমন- এটা নয়, ওটা লাগবে।            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86983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304800"/>
            <a:ext cx="7315200" cy="1752600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/>
              <a:t>টি যোগে স্নেহভাব বা আদর এবং টা যোগে অবজ্ঞা/অনাদর প্রকাশ পায়। </a:t>
            </a:r>
          </a:p>
          <a:p>
            <a:pPr algn="ctr"/>
            <a:r>
              <a:rPr lang="bn-IN" sz="2400" dirty="0" smtClean="0"/>
              <a:t>যেমন- ছেলেটি বেশ মেধাবী (আদরার্থে)।</a:t>
            </a:r>
          </a:p>
          <a:p>
            <a:pPr algn="ctr"/>
            <a:r>
              <a:rPr lang="bn-IN" sz="2400" dirty="0" smtClean="0"/>
              <a:t>ছেলেটা বড় বদ (অবজ্ঞার্থে) </a:t>
            </a:r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914400" y="2362200"/>
            <a:ext cx="7315200" cy="18288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/>
              <a:t>কখনো কখনো নিরর্থকভাবেও টি, টা এর ব্যবহার হয়ে থাকে। </a:t>
            </a:r>
          </a:p>
          <a:p>
            <a:pPr algn="ctr"/>
            <a:r>
              <a:rPr lang="bn-IN" sz="2400" dirty="0" smtClean="0"/>
              <a:t>যেমন- সারাটি সকাল তোমার আশায় বসে আছি।</a:t>
            </a:r>
          </a:p>
          <a:p>
            <a:pPr algn="ctr"/>
            <a:r>
              <a:rPr lang="bn-IN" sz="2400" dirty="0" smtClean="0"/>
              <a:t>ন্যাকামিটা এখন রাখ । 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914400" y="4572000"/>
            <a:ext cx="7315200" cy="24384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Wingdings" pitchFamily="2" charset="2"/>
              <a:buChar char="v"/>
            </a:pPr>
            <a:r>
              <a:rPr lang="bn-IN" sz="2400" dirty="0" smtClean="0"/>
              <a:t>নির্দিষ্টতা বোঝানোর ক্ষেত্রে এক বাদে অন্য কোন সংখ্যাবাচক শব্দ এবং নির্দেশক সর্বনামের সাথে টি, টা যুক্ত হয়।</a:t>
            </a:r>
          </a:p>
          <a:p>
            <a:pPr marL="285750" indent="-285750" algn="ctr">
              <a:buFont typeface="Wingdings" pitchFamily="2" charset="2"/>
              <a:buChar char="v"/>
            </a:pPr>
            <a:r>
              <a:rPr lang="bn-IN" sz="2400" dirty="0" smtClean="0"/>
              <a:t>আদর অথবা অনাদর অর্থ প্রকাশ করার জন্য টি, টা ব্যবহার হয়।</a:t>
            </a:r>
          </a:p>
          <a:p>
            <a:pPr marL="285750" indent="-285750" algn="ctr">
              <a:buFont typeface="Wingdings" pitchFamily="2" charset="2"/>
              <a:buChar char="v"/>
            </a:pPr>
            <a:r>
              <a:rPr lang="bn-IN" sz="2400" dirty="0" smtClean="0"/>
              <a:t>নিরর্থকভাবেও টি, টা এর ব্যবহার হয়ে থাকে।  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57646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358</TotalTime>
  <Words>636</Words>
  <Application>Microsoft Office PowerPoint</Application>
  <PresentationFormat>On-screen Show (4:3)</PresentationFormat>
  <Paragraphs>78</Paragraphs>
  <Slides>17</Slides>
  <Notes>1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ASLAM SIR</dc:creator>
  <cp:lastModifiedBy>ismail - [2010]</cp:lastModifiedBy>
  <cp:revision>64</cp:revision>
  <dcterms:created xsi:type="dcterms:W3CDTF">2017-05-04T12:49:51Z</dcterms:created>
  <dcterms:modified xsi:type="dcterms:W3CDTF">2019-11-05T05:39:32Z</dcterms:modified>
</cp:coreProperties>
</file>