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Default Extension="mp4" ContentType="video/mp4"/>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8" r:id="rId2"/>
    <p:sldId id="259" r:id="rId3"/>
    <p:sldId id="260" r:id="rId4"/>
    <p:sldId id="261" r:id="rId5"/>
    <p:sldId id="263" r:id="rId6"/>
    <p:sldId id="265" r:id="rId7"/>
    <p:sldId id="268" r:id="rId8"/>
    <p:sldId id="266" r:id="rId9"/>
    <p:sldId id="267" r:id="rId10"/>
    <p:sldId id="269" r:id="rId11"/>
    <p:sldId id="270" r:id="rId12"/>
    <p:sldId id="271" r:id="rId13"/>
    <p:sldId id="272" r:id="rId14"/>
    <p:sldId id="273" r:id="rId15"/>
    <p:sldId id="274" r:id="rId16"/>
    <p:sldId id="275" r:id="rId17"/>
    <p:sldId id="276" r:id="rId18"/>
    <p:sldId id="277" r:id="rId19"/>
    <p:sldId id="281" r:id="rId20"/>
    <p:sldId id="278" r:id="rId21"/>
    <p:sldId id="280" r:id="rId22"/>
    <p:sldId id="279" r:id="rId23"/>
    <p:sldId id="26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p:scale>
          <a:sx n="57" d="100"/>
          <a:sy n="57" d="100"/>
        </p:scale>
        <p:origin x="-330" y="-354"/>
      </p:cViewPr>
      <p:guideLst>
        <p:guide orient="horz" pos="2160"/>
        <p:guide pos="3840"/>
      </p:guideLst>
    </p:cSldViewPr>
  </p:slideViewPr>
  <p:notesTextViewPr>
    <p:cViewPr>
      <p:scale>
        <a:sx n="1" d="1"/>
        <a:sy n="1" d="1"/>
      </p:scale>
      <p:origin x="0" y="0"/>
    </p:cViewPr>
  </p:notesTextViewPr>
  <p:sorterViewPr>
    <p:cViewPr>
      <p:scale>
        <a:sx n="55" d="100"/>
        <a:sy n="55" d="100"/>
      </p:scale>
      <p:origin x="0" y="-72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D868F7-17A9-444B-A300-FCA8FF83A6B0}" type="datetimeFigureOut">
              <a:rPr lang="en-US" smtClean="0"/>
              <a:pPr/>
              <a:t>2/21/2018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287249-CD11-4F35-865F-E4E026E9251F}" type="slidenum">
              <a:rPr lang="en-US" smtClean="0"/>
              <a:pPr/>
              <a:t>‹#›</a:t>
            </a:fld>
            <a:endParaRPr lang="en-US"/>
          </a:p>
        </p:txBody>
      </p:sp>
    </p:spTree>
    <p:extLst>
      <p:ext uri="{BB962C8B-B14F-4D97-AF65-F5344CB8AC3E}">
        <p14:creationId xmlns="" xmlns:p14="http://schemas.microsoft.com/office/powerpoint/2010/main" val="1758326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dirty="0" smtClean="0"/>
              <a:t> </a:t>
            </a:r>
            <a:endParaRPr lang="en-US" dirty="0"/>
          </a:p>
        </p:txBody>
      </p:sp>
      <p:sp>
        <p:nvSpPr>
          <p:cNvPr id="4" name="Slide Number Placeholder 3"/>
          <p:cNvSpPr>
            <a:spLocks noGrp="1"/>
          </p:cNvSpPr>
          <p:nvPr>
            <p:ph type="sldNum" sz="quarter" idx="10"/>
          </p:nvPr>
        </p:nvSpPr>
        <p:spPr/>
        <p:txBody>
          <a:bodyPr/>
          <a:lstStyle/>
          <a:p>
            <a:fld id="{B2287249-CD11-4F35-865F-E4E026E9251F}" type="slidenum">
              <a:rPr lang="en-US" smtClean="0"/>
              <a:pPr/>
              <a:t>4</a:t>
            </a:fld>
            <a:endParaRPr lang="en-US"/>
          </a:p>
        </p:txBody>
      </p:sp>
    </p:spTree>
    <p:extLst>
      <p:ext uri="{BB962C8B-B14F-4D97-AF65-F5344CB8AC3E}">
        <p14:creationId xmlns="" xmlns:p14="http://schemas.microsoft.com/office/powerpoint/2010/main" val="1344757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287249-CD11-4F35-865F-E4E026E9251F}" type="slidenum">
              <a:rPr lang="en-US" smtClean="0"/>
              <a:pPr/>
              <a:t>5</a:t>
            </a:fld>
            <a:endParaRPr lang="en-US"/>
          </a:p>
        </p:txBody>
      </p:sp>
    </p:spTree>
    <p:extLst>
      <p:ext uri="{BB962C8B-B14F-4D97-AF65-F5344CB8AC3E}">
        <p14:creationId xmlns="" xmlns:p14="http://schemas.microsoft.com/office/powerpoint/2010/main" val="1469292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6D62C04-79E7-496D-8DEA-030304347F9B}" type="datetimeFigureOut">
              <a:rPr lang="en-US" smtClean="0"/>
              <a:pPr/>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046651-5B5C-4443-BDF5-1EDAD47157CF}" type="slidenum">
              <a:rPr lang="en-US" smtClean="0"/>
              <a:pPr/>
              <a:t>‹#›</a:t>
            </a:fld>
            <a:endParaRPr lang="en-US"/>
          </a:p>
        </p:txBody>
      </p:sp>
    </p:spTree>
    <p:extLst>
      <p:ext uri="{BB962C8B-B14F-4D97-AF65-F5344CB8AC3E}">
        <p14:creationId xmlns="" xmlns:p14="http://schemas.microsoft.com/office/powerpoint/2010/main" val="2245023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D62C04-79E7-496D-8DEA-030304347F9B}" type="datetimeFigureOut">
              <a:rPr lang="en-US" smtClean="0"/>
              <a:pPr/>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046651-5B5C-4443-BDF5-1EDAD47157CF}" type="slidenum">
              <a:rPr lang="en-US" smtClean="0"/>
              <a:pPr/>
              <a:t>‹#›</a:t>
            </a:fld>
            <a:endParaRPr lang="en-US"/>
          </a:p>
        </p:txBody>
      </p:sp>
    </p:spTree>
    <p:extLst>
      <p:ext uri="{BB962C8B-B14F-4D97-AF65-F5344CB8AC3E}">
        <p14:creationId xmlns="" xmlns:p14="http://schemas.microsoft.com/office/powerpoint/2010/main" val="4007358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D62C04-79E7-496D-8DEA-030304347F9B}" type="datetimeFigureOut">
              <a:rPr lang="en-US" smtClean="0"/>
              <a:pPr/>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046651-5B5C-4443-BDF5-1EDAD47157CF}" type="slidenum">
              <a:rPr lang="en-US" smtClean="0"/>
              <a:pPr/>
              <a:t>‹#›</a:t>
            </a:fld>
            <a:endParaRPr lang="en-US"/>
          </a:p>
        </p:txBody>
      </p:sp>
    </p:spTree>
    <p:extLst>
      <p:ext uri="{BB962C8B-B14F-4D97-AF65-F5344CB8AC3E}">
        <p14:creationId xmlns="" xmlns:p14="http://schemas.microsoft.com/office/powerpoint/2010/main" val="2712887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D62C04-79E7-496D-8DEA-030304347F9B}" type="datetimeFigureOut">
              <a:rPr lang="en-US" smtClean="0"/>
              <a:pPr/>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046651-5B5C-4443-BDF5-1EDAD47157CF}" type="slidenum">
              <a:rPr lang="en-US" smtClean="0"/>
              <a:pPr/>
              <a:t>‹#›</a:t>
            </a:fld>
            <a:endParaRPr lang="en-US"/>
          </a:p>
        </p:txBody>
      </p:sp>
    </p:spTree>
    <p:extLst>
      <p:ext uri="{BB962C8B-B14F-4D97-AF65-F5344CB8AC3E}">
        <p14:creationId xmlns="" xmlns:p14="http://schemas.microsoft.com/office/powerpoint/2010/main" val="2056559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D62C04-79E7-496D-8DEA-030304347F9B}" type="datetimeFigureOut">
              <a:rPr lang="en-US" smtClean="0"/>
              <a:pPr/>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046651-5B5C-4443-BDF5-1EDAD47157CF}" type="slidenum">
              <a:rPr lang="en-US" smtClean="0"/>
              <a:pPr/>
              <a:t>‹#›</a:t>
            </a:fld>
            <a:endParaRPr lang="en-US"/>
          </a:p>
        </p:txBody>
      </p:sp>
    </p:spTree>
    <p:extLst>
      <p:ext uri="{BB962C8B-B14F-4D97-AF65-F5344CB8AC3E}">
        <p14:creationId xmlns="" xmlns:p14="http://schemas.microsoft.com/office/powerpoint/2010/main" val="3260186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6D62C04-79E7-496D-8DEA-030304347F9B}" type="datetimeFigureOut">
              <a:rPr lang="en-US" smtClean="0"/>
              <a:pPr/>
              <a:t>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046651-5B5C-4443-BDF5-1EDAD47157CF}" type="slidenum">
              <a:rPr lang="en-US" smtClean="0"/>
              <a:pPr/>
              <a:t>‹#›</a:t>
            </a:fld>
            <a:endParaRPr lang="en-US"/>
          </a:p>
        </p:txBody>
      </p:sp>
    </p:spTree>
    <p:extLst>
      <p:ext uri="{BB962C8B-B14F-4D97-AF65-F5344CB8AC3E}">
        <p14:creationId xmlns="" xmlns:p14="http://schemas.microsoft.com/office/powerpoint/2010/main" val="2587968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D62C04-79E7-496D-8DEA-030304347F9B}" type="datetimeFigureOut">
              <a:rPr lang="en-US" smtClean="0"/>
              <a:pPr/>
              <a:t>2/21/2018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046651-5B5C-4443-BDF5-1EDAD47157CF}" type="slidenum">
              <a:rPr lang="en-US" smtClean="0"/>
              <a:pPr/>
              <a:t>‹#›</a:t>
            </a:fld>
            <a:endParaRPr lang="en-US"/>
          </a:p>
        </p:txBody>
      </p:sp>
    </p:spTree>
    <p:extLst>
      <p:ext uri="{BB962C8B-B14F-4D97-AF65-F5344CB8AC3E}">
        <p14:creationId xmlns="" xmlns:p14="http://schemas.microsoft.com/office/powerpoint/2010/main" val="494675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D62C04-79E7-496D-8DEA-030304347F9B}" type="datetimeFigureOut">
              <a:rPr lang="en-US" smtClean="0"/>
              <a:pPr/>
              <a:t>2/21/2018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046651-5B5C-4443-BDF5-1EDAD47157CF}" type="slidenum">
              <a:rPr lang="en-US" smtClean="0"/>
              <a:pPr/>
              <a:t>‹#›</a:t>
            </a:fld>
            <a:endParaRPr lang="en-US"/>
          </a:p>
        </p:txBody>
      </p:sp>
    </p:spTree>
    <p:extLst>
      <p:ext uri="{BB962C8B-B14F-4D97-AF65-F5344CB8AC3E}">
        <p14:creationId xmlns="" xmlns:p14="http://schemas.microsoft.com/office/powerpoint/2010/main" val="964431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D62C04-79E7-496D-8DEA-030304347F9B}" type="datetimeFigureOut">
              <a:rPr lang="en-US" smtClean="0"/>
              <a:pPr/>
              <a:t>2/21/2018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046651-5B5C-4443-BDF5-1EDAD47157CF}" type="slidenum">
              <a:rPr lang="en-US" smtClean="0"/>
              <a:pPr/>
              <a:t>‹#›</a:t>
            </a:fld>
            <a:endParaRPr lang="en-US"/>
          </a:p>
        </p:txBody>
      </p:sp>
    </p:spTree>
    <p:extLst>
      <p:ext uri="{BB962C8B-B14F-4D97-AF65-F5344CB8AC3E}">
        <p14:creationId xmlns="" xmlns:p14="http://schemas.microsoft.com/office/powerpoint/2010/main" val="683434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D62C04-79E7-496D-8DEA-030304347F9B}" type="datetimeFigureOut">
              <a:rPr lang="en-US" smtClean="0"/>
              <a:pPr/>
              <a:t>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046651-5B5C-4443-BDF5-1EDAD47157CF}" type="slidenum">
              <a:rPr lang="en-US" smtClean="0"/>
              <a:pPr/>
              <a:t>‹#›</a:t>
            </a:fld>
            <a:endParaRPr lang="en-US"/>
          </a:p>
        </p:txBody>
      </p:sp>
    </p:spTree>
    <p:extLst>
      <p:ext uri="{BB962C8B-B14F-4D97-AF65-F5344CB8AC3E}">
        <p14:creationId xmlns="" xmlns:p14="http://schemas.microsoft.com/office/powerpoint/2010/main" val="2176343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D62C04-79E7-496D-8DEA-030304347F9B}" type="datetimeFigureOut">
              <a:rPr lang="en-US" smtClean="0"/>
              <a:pPr/>
              <a:t>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046651-5B5C-4443-BDF5-1EDAD47157CF}" type="slidenum">
              <a:rPr lang="en-US" smtClean="0"/>
              <a:pPr/>
              <a:t>‹#›</a:t>
            </a:fld>
            <a:endParaRPr lang="en-US"/>
          </a:p>
        </p:txBody>
      </p:sp>
    </p:spTree>
    <p:extLst>
      <p:ext uri="{BB962C8B-B14F-4D97-AF65-F5344CB8AC3E}">
        <p14:creationId xmlns="" xmlns:p14="http://schemas.microsoft.com/office/powerpoint/2010/main" val="1705888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D62C04-79E7-496D-8DEA-030304347F9B}" type="datetimeFigureOut">
              <a:rPr lang="en-US" smtClean="0"/>
              <a:pPr/>
              <a:t>2/21/2018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046651-5B5C-4443-BDF5-1EDAD47157CF}" type="slidenum">
              <a:rPr lang="en-US" smtClean="0"/>
              <a:pPr/>
              <a:t>‹#›</a:t>
            </a:fld>
            <a:endParaRPr lang="en-US"/>
          </a:p>
        </p:txBody>
      </p:sp>
    </p:spTree>
    <p:extLst>
      <p:ext uri="{BB962C8B-B14F-4D97-AF65-F5344CB8AC3E}">
        <p14:creationId xmlns="" xmlns:p14="http://schemas.microsoft.com/office/powerpoint/2010/main" val="39076296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7.xml"/><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07/relationships/media" Target="../media/media1.mp4"/><Relationship Id="rId2" Type="http://schemas.openxmlformats.org/officeDocument/2006/relationships/slideLayout" Target="../slideLayouts/slideLayout7.xml"/><Relationship Id="rId1" Type="http://schemas.openxmlformats.org/officeDocument/2006/relationships/video" Target="NULL" TargetMode="Externa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2440" y="1021080"/>
            <a:ext cx="7376160" cy="923330"/>
          </a:xfrm>
          <a:prstGeom prst="rect">
            <a:avLst/>
          </a:prstGeom>
          <a:noFill/>
        </p:spPr>
        <p:txBody>
          <a:bodyPr wrap="square" rtlCol="0">
            <a:spAutoFit/>
          </a:bodyPr>
          <a:lstStyle/>
          <a:p>
            <a:pPr algn="ctr"/>
            <a:r>
              <a:rPr lang="en-US" sz="5400" u="sng" dirty="0" err="1" smtClean="0">
                <a:latin typeface="NikoshBAN" panose="02000000000000000000" pitchFamily="2" charset="0"/>
                <a:cs typeface="NikoshBAN" panose="02000000000000000000" pitchFamily="2" charset="0"/>
              </a:rPr>
              <a:t>আজকের</a:t>
            </a:r>
            <a:r>
              <a:rPr lang="en-US" sz="5400" u="sng" dirty="0" smtClean="0">
                <a:latin typeface="NikoshBAN" panose="02000000000000000000" pitchFamily="2" charset="0"/>
                <a:cs typeface="NikoshBAN" panose="02000000000000000000" pitchFamily="2" charset="0"/>
              </a:rPr>
              <a:t> </a:t>
            </a:r>
            <a:r>
              <a:rPr lang="en-US" sz="5400" u="sng" dirty="0" err="1" smtClean="0">
                <a:latin typeface="NikoshBAN" panose="02000000000000000000" pitchFamily="2" charset="0"/>
                <a:cs typeface="NikoshBAN" panose="02000000000000000000" pitchFamily="2" charset="0"/>
              </a:rPr>
              <a:t>পাঠে</a:t>
            </a:r>
            <a:r>
              <a:rPr lang="en-US" sz="5400" u="sng" dirty="0" smtClean="0">
                <a:latin typeface="NikoshBAN" panose="02000000000000000000" pitchFamily="2" charset="0"/>
                <a:cs typeface="NikoshBAN" panose="02000000000000000000" pitchFamily="2" charset="0"/>
              </a:rPr>
              <a:t> </a:t>
            </a:r>
            <a:r>
              <a:rPr lang="en-US" sz="5400" u="sng" dirty="0" err="1" smtClean="0">
                <a:latin typeface="NikoshBAN" panose="02000000000000000000" pitchFamily="2" charset="0"/>
                <a:cs typeface="NikoshBAN" panose="02000000000000000000" pitchFamily="2" charset="0"/>
              </a:rPr>
              <a:t>সকল</a:t>
            </a:r>
            <a:r>
              <a:rPr lang="en-US" sz="5400" u="sng" dirty="0" smtClean="0">
                <a:latin typeface="NikoshBAN" panose="02000000000000000000" pitchFamily="2" charset="0"/>
                <a:cs typeface="NikoshBAN" panose="02000000000000000000" pitchFamily="2" charset="0"/>
              </a:rPr>
              <a:t> </a:t>
            </a:r>
            <a:r>
              <a:rPr lang="en-US" sz="5400" u="sng" dirty="0" err="1" smtClean="0">
                <a:latin typeface="NikoshBAN" panose="02000000000000000000" pitchFamily="2" charset="0"/>
                <a:cs typeface="NikoshBAN" panose="02000000000000000000" pitchFamily="2" charset="0"/>
              </a:rPr>
              <a:t>শিক্ষার্থীকে</a:t>
            </a:r>
            <a:endParaRPr lang="en-US" sz="5400" u="sng" dirty="0" smtClean="0">
              <a:latin typeface="NikoshBAN" panose="02000000000000000000" pitchFamily="2" charset="0"/>
              <a:cs typeface="NikoshBAN" panose="02000000000000000000" pitchFamily="2" charset="0"/>
            </a:endParaRPr>
          </a:p>
        </p:txBody>
      </p:sp>
      <p:sp>
        <p:nvSpPr>
          <p:cNvPr id="3" name="TextBox 2"/>
          <p:cNvSpPr txBox="1"/>
          <p:nvPr/>
        </p:nvSpPr>
        <p:spPr>
          <a:xfrm>
            <a:off x="5029200" y="2423160"/>
            <a:ext cx="6583680" cy="2646878"/>
          </a:xfrm>
          <a:prstGeom prst="rect">
            <a:avLst/>
          </a:prstGeom>
          <a:noFill/>
          <a:ln>
            <a:solidFill>
              <a:srgbClr val="00B050"/>
            </a:solidFill>
          </a:ln>
        </p:spPr>
        <p:txBody>
          <a:bodyPr wrap="square" rtlCol="0">
            <a:prstTxWarp prst="textCanDown">
              <a:avLst/>
            </a:prstTxWarp>
            <a:spAutoFit/>
          </a:bodyPr>
          <a:lstStyle/>
          <a:p>
            <a:pPr algn="ctr"/>
            <a:r>
              <a:rPr lang="en-US" sz="16600" b="1" dirty="0" err="1" smtClean="0">
                <a:ln w="76200">
                  <a:solidFill>
                    <a:schemeClr val="tx2">
                      <a:satMod val="155000"/>
                    </a:schemeClr>
                  </a:solidFill>
                  <a:prstDash val="solid"/>
                </a:ln>
                <a:solidFill>
                  <a:srgbClr val="92D050"/>
                </a:solidFill>
                <a:effectLst>
                  <a:outerShdw blurRad="41275" dist="20320" dir="1800000" algn="tl" rotWithShape="0">
                    <a:srgbClr val="000000">
                      <a:alpha val="40000"/>
                    </a:srgbClr>
                  </a:outerShdw>
                </a:effectLst>
                <a:latin typeface="NikoshBAN" panose="02000000000000000000" pitchFamily="2" charset="0"/>
                <a:cs typeface="NikoshBAN" panose="02000000000000000000" pitchFamily="2" charset="0"/>
              </a:rPr>
              <a:t>স্বাগতম</a:t>
            </a:r>
            <a:r>
              <a:rPr lang="en-US" sz="16600" dirty="0" smtClean="0">
                <a:solidFill>
                  <a:srgbClr val="7030A0"/>
                </a:solidFill>
                <a:latin typeface="NikoshBAN" panose="02000000000000000000" pitchFamily="2" charset="0"/>
                <a:cs typeface="NikoshBAN" panose="02000000000000000000" pitchFamily="2" charset="0"/>
              </a:rPr>
              <a:t> </a:t>
            </a:r>
            <a:endParaRPr lang="en-US" sz="16600" dirty="0">
              <a:solidFill>
                <a:srgbClr val="7030A0"/>
              </a:solidFill>
              <a:latin typeface="NikoshBAN" panose="02000000000000000000" pitchFamily="2" charset="0"/>
              <a:cs typeface="NikoshBAN" panose="02000000000000000000" pitchFamily="2" charset="0"/>
            </a:endParaRPr>
          </a:p>
        </p:txBody>
      </p:sp>
      <p:pic>
        <p:nvPicPr>
          <p:cNvPr id="1026" name="Picture 2" descr="H:\SOFT\Animation\Animated Birds at Animation Bundle (311).gif"/>
          <p:cNvPicPr>
            <a:picLocks noChangeAspect="1" noChangeArrowheads="1" noCrop="1"/>
          </p:cNvPicPr>
          <p:nvPr/>
        </p:nvPicPr>
        <p:blipFill>
          <a:blip r:embed="rId2"/>
          <a:srcRect/>
          <a:stretch>
            <a:fillRect/>
          </a:stretch>
        </p:blipFill>
        <p:spPr bwMode="auto">
          <a:xfrm>
            <a:off x="7557338" y="-534034"/>
            <a:ext cx="4305300" cy="3162300"/>
          </a:xfrm>
          <a:prstGeom prst="rect">
            <a:avLst/>
          </a:prstGeom>
          <a:noFill/>
        </p:spPr>
      </p:pic>
      <p:pic>
        <p:nvPicPr>
          <p:cNvPr id="1027" name="Picture 3" descr="H:\SOFT\Animation\duck-animated-gif-3.gif"/>
          <p:cNvPicPr>
            <a:picLocks noChangeAspect="1" noChangeArrowheads="1" noCrop="1"/>
          </p:cNvPicPr>
          <p:nvPr/>
        </p:nvPicPr>
        <p:blipFill>
          <a:blip r:embed="rId3"/>
          <a:srcRect/>
          <a:stretch>
            <a:fillRect/>
          </a:stretch>
        </p:blipFill>
        <p:spPr bwMode="auto">
          <a:xfrm>
            <a:off x="327891" y="2211186"/>
            <a:ext cx="4443184" cy="3034060"/>
          </a:xfrm>
          <a:prstGeom prst="rect">
            <a:avLst/>
          </a:prstGeom>
          <a:noFill/>
        </p:spPr>
      </p:pic>
      <p:pic>
        <p:nvPicPr>
          <p:cNvPr id="1028" name="Picture 4" descr="H:\SOFT\Animation\animatedbird-3.gif"/>
          <p:cNvPicPr>
            <a:picLocks noChangeAspect="1" noChangeArrowheads="1" noCrop="1"/>
          </p:cNvPicPr>
          <p:nvPr/>
        </p:nvPicPr>
        <p:blipFill>
          <a:blip r:embed="rId4"/>
          <a:srcRect/>
          <a:stretch>
            <a:fillRect/>
          </a:stretch>
        </p:blipFill>
        <p:spPr bwMode="auto">
          <a:xfrm>
            <a:off x="5341678" y="5311109"/>
            <a:ext cx="2605290" cy="1546891"/>
          </a:xfrm>
          <a:prstGeom prst="rect">
            <a:avLst/>
          </a:prstGeom>
          <a:noFill/>
        </p:spPr>
      </p:pic>
    </p:spTree>
    <p:extLst>
      <p:ext uri="{BB962C8B-B14F-4D97-AF65-F5344CB8AC3E}">
        <p14:creationId xmlns="" xmlns:p14="http://schemas.microsoft.com/office/powerpoint/2010/main" val="3568552445"/>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 xmlns:a14="http://schemas.microsoft.com/office/drawing/2010/main" val="0"/>
              </a:ext>
            </a:extLst>
          </a:blip>
          <a:srcRect l="3564" t="3847" r="3392" b="4525"/>
          <a:stretch/>
        </p:blipFill>
        <p:spPr>
          <a:xfrm>
            <a:off x="502920" y="548640"/>
            <a:ext cx="3916680" cy="2892867"/>
          </a:xfrm>
          <a:prstGeom prst="rect">
            <a:avLst/>
          </a:prstGeom>
          <a:ln>
            <a:solidFill>
              <a:schemeClr val="tx1"/>
            </a:solidFill>
          </a:ln>
        </p:spPr>
      </p:pic>
      <p:grpSp>
        <p:nvGrpSpPr>
          <p:cNvPr id="8" name="Group 7"/>
          <p:cNvGrpSpPr/>
          <p:nvPr/>
        </p:nvGrpSpPr>
        <p:grpSpPr>
          <a:xfrm>
            <a:off x="5299710" y="1253564"/>
            <a:ext cx="6465570" cy="807720"/>
            <a:chOff x="5299710" y="1253564"/>
            <a:chExt cx="6465570" cy="807720"/>
          </a:xfrm>
        </p:grpSpPr>
        <p:sp>
          <p:nvSpPr>
            <p:cNvPr id="3" name="Rounded Rectangular Callout 2"/>
            <p:cNvSpPr/>
            <p:nvPr/>
          </p:nvSpPr>
          <p:spPr>
            <a:xfrm rot="5400000">
              <a:off x="8128635" y="-1575361"/>
              <a:ext cx="807720" cy="6465570"/>
            </a:xfrm>
            <a:prstGeom prst="wedgeRoundRectCallout">
              <a:avLst/>
            </a:prstGeom>
            <a:solidFill>
              <a:schemeClr val="accent4">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94972" y="1291843"/>
              <a:ext cx="6075045" cy="769441"/>
            </a:xfrm>
            <a:prstGeom prst="rect">
              <a:avLst/>
            </a:prstGeom>
            <a:noFill/>
          </p:spPr>
          <p:txBody>
            <a:bodyPr wrap="square" rtlCol="0">
              <a:spAutoFit/>
            </a:bodyPr>
            <a:lstStyle/>
            <a:p>
              <a:pPr algn="ctr"/>
              <a:r>
                <a:rPr lang="bn-IN" sz="4400" dirty="0" smtClean="0">
                  <a:latin typeface="NikoshBAN" panose="02000000000000000000" pitchFamily="2" charset="0"/>
                  <a:cs typeface="NikoshBAN" panose="02000000000000000000" pitchFamily="2" charset="0"/>
                </a:rPr>
                <a:t>পাড়ার সকল ছেলে মোরা ভাই ভাই </a:t>
              </a:r>
              <a:endParaRPr lang="en-US" sz="4400" dirty="0">
                <a:latin typeface="NikoshBAN" panose="02000000000000000000" pitchFamily="2" charset="0"/>
                <a:cs typeface="NikoshBAN" panose="02000000000000000000" pitchFamily="2" charset="0"/>
              </a:endParaRPr>
            </a:p>
          </p:txBody>
        </p:sp>
      </p:grpSp>
      <p:pic>
        <p:nvPicPr>
          <p:cNvPr id="5" name="Picture 4"/>
          <p:cNvPicPr>
            <a:picLocks noChangeAspect="1"/>
          </p:cNvPicPr>
          <p:nvPr/>
        </p:nvPicPr>
        <p:blipFill rotWithShape="1">
          <a:blip r:embed="rId3">
            <a:extLst>
              <a:ext uri="{28A0092B-C50C-407E-A947-70E740481C1C}">
                <a14:useLocalDpi xmlns="" xmlns:a14="http://schemas.microsoft.com/office/drawing/2010/main" val="0"/>
              </a:ext>
            </a:extLst>
          </a:blip>
          <a:srcRect r="9640"/>
          <a:stretch/>
        </p:blipFill>
        <p:spPr>
          <a:xfrm>
            <a:off x="502920" y="3688079"/>
            <a:ext cx="3916680" cy="2424611"/>
          </a:xfrm>
          <a:prstGeom prst="rect">
            <a:avLst/>
          </a:prstGeom>
          <a:ln>
            <a:solidFill>
              <a:schemeClr val="tx1"/>
            </a:solidFill>
          </a:ln>
        </p:spPr>
      </p:pic>
      <p:grpSp>
        <p:nvGrpSpPr>
          <p:cNvPr id="9" name="Group 8"/>
          <p:cNvGrpSpPr/>
          <p:nvPr/>
        </p:nvGrpSpPr>
        <p:grpSpPr>
          <a:xfrm>
            <a:off x="5299709" y="4530164"/>
            <a:ext cx="6465570" cy="807720"/>
            <a:chOff x="5299709" y="4530164"/>
            <a:chExt cx="6465570" cy="807720"/>
          </a:xfrm>
        </p:grpSpPr>
        <p:sp>
          <p:nvSpPr>
            <p:cNvPr id="6" name="Rounded Rectangular Callout 5"/>
            <p:cNvSpPr/>
            <p:nvPr/>
          </p:nvSpPr>
          <p:spPr>
            <a:xfrm rot="5400000">
              <a:off x="8128634" y="1701239"/>
              <a:ext cx="807720" cy="6465570"/>
            </a:xfrm>
            <a:prstGeom prst="wedgeRoundRectCallout">
              <a:avLst/>
            </a:prstGeom>
            <a:solidFill>
              <a:schemeClr val="accent4">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299709" y="4568443"/>
              <a:ext cx="6270308" cy="769441"/>
            </a:xfrm>
            <a:prstGeom prst="rect">
              <a:avLst/>
            </a:prstGeom>
            <a:noFill/>
          </p:spPr>
          <p:txBody>
            <a:bodyPr wrap="square" rtlCol="0">
              <a:spAutoFit/>
            </a:bodyPr>
            <a:lstStyle/>
            <a:p>
              <a:pPr algn="ctr"/>
              <a:r>
                <a:rPr lang="bn-IN" sz="4400" dirty="0" smtClean="0">
                  <a:latin typeface="NikoshBAN" panose="02000000000000000000" pitchFamily="2" charset="0"/>
                  <a:cs typeface="NikoshBAN" panose="02000000000000000000" pitchFamily="2" charset="0"/>
                </a:rPr>
                <a:t>একসাথে খেলি আর পাঠশাল</a:t>
              </a:r>
              <a:r>
                <a:rPr lang="en-US" sz="4400" dirty="0" smtClean="0">
                  <a:latin typeface="NikoshBAN" panose="02000000000000000000" pitchFamily="2" charset="0"/>
                  <a:cs typeface="NikoshBAN" panose="02000000000000000000" pitchFamily="2" charset="0"/>
                </a:rPr>
                <a:t>ে</a:t>
              </a:r>
              <a:r>
                <a:rPr lang="bn-IN" sz="4400" dirty="0" smtClean="0">
                  <a:latin typeface="NikoshBAN" panose="02000000000000000000" pitchFamily="2" charset="0"/>
                  <a:cs typeface="NikoshBAN" panose="02000000000000000000" pitchFamily="2" charset="0"/>
                </a:rPr>
                <a:t> যাই। </a:t>
              </a:r>
              <a:endParaRPr lang="en-US" sz="4400" dirty="0">
                <a:latin typeface="NikoshBAN" panose="02000000000000000000" pitchFamily="2" charset="0"/>
                <a:cs typeface="NikoshBAN" panose="02000000000000000000" pitchFamily="2" charset="0"/>
              </a:endParaRPr>
            </a:p>
          </p:txBody>
        </p:sp>
      </p:grpSp>
    </p:spTree>
    <p:extLst>
      <p:ext uri="{BB962C8B-B14F-4D97-AF65-F5344CB8AC3E}">
        <p14:creationId xmlns="" xmlns:p14="http://schemas.microsoft.com/office/powerpoint/2010/main" val="2702079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out)">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 xmlns:a14="http://schemas.microsoft.com/office/drawing/2010/main" val="0"/>
              </a:ext>
            </a:extLst>
          </a:blip>
          <a:srcRect l="8601" t="28769" r="36549" b="11853"/>
          <a:stretch/>
        </p:blipFill>
        <p:spPr>
          <a:xfrm>
            <a:off x="518160" y="426720"/>
            <a:ext cx="4099560" cy="2921786"/>
          </a:xfrm>
          <a:prstGeom prst="rect">
            <a:avLst/>
          </a:prstGeom>
        </p:spPr>
      </p:pic>
      <p:grpSp>
        <p:nvGrpSpPr>
          <p:cNvPr id="8" name="Group 7"/>
          <p:cNvGrpSpPr/>
          <p:nvPr/>
        </p:nvGrpSpPr>
        <p:grpSpPr>
          <a:xfrm>
            <a:off x="5299710" y="1253564"/>
            <a:ext cx="6465570" cy="807720"/>
            <a:chOff x="5299710" y="1253564"/>
            <a:chExt cx="6465570" cy="807720"/>
          </a:xfrm>
        </p:grpSpPr>
        <p:sp>
          <p:nvSpPr>
            <p:cNvPr id="3" name="Rounded Rectangular Callout 2"/>
            <p:cNvSpPr/>
            <p:nvPr/>
          </p:nvSpPr>
          <p:spPr>
            <a:xfrm rot="5400000">
              <a:off x="8128635" y="-1575361"/>
              <a:ext cx="807720" cy="6465570"/>
            </a:xfrm>
            <a:prstGeom prst="wedgeRoundRectCallout">
              <a:avLst/>
            </a:prstGeom>
            <a:solidFill>
              <a:schemeClr val="accent4">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94972" y="1291843"/>
              <a:ext cx="6075045" cy="769441"/>
            </a:xfrm>
            <a:prstGeom prst="rect">
              <a:avLst/>
            </a:prstGeom>
            <a:noFill/>
          </p:spPr>
          <p:txBody>
            <a:bodyPr wrap="square" rtlCol="0">
              <a:spAutoFit/>
            </a:bodyPr>
            <a:lstStyle/>
            <a:p>
              <a:pPr algn="ctr"/>
              <a:r>
                <a:rPr lang="bn-IN" sz="4400" dirty="0" smtClean="0">
                  <a:latin typeface="NikoshBAN" panose="02000000000000000000" pitchFamily="2" charset="0"/>
                  <a:cs typeface="NikoshBAN" panose="02000000000000000000" pitchFamily="2" charset="0"/>
                </a:rPr>
                <a:t>হিংসা ও মারামারি কভু নাহি করি </a:t>
              </a:r>
              <a:endParaRPr lang="en-US" sz="4400" dirty="0">
                <a:latin typeface="NikoshBAN" panose="02000000000000000000" pitchFamily="2" charset="0"/>
                <a:cs typeface="NikoshBAN" panose="02000000000000000000" pitchFamily="2" charset="0"/>
              </a:endParaRPr>
            </a:p>
          </p:txBody>
        </p:sp>
      </p:grpSp>
      <p:pic>
        <p:nvPicPr>
          <p:cNvPr id="5" name="Picture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92206" y="3550920"/>
            <a:ext cx="4125514" cy="2880359"/>
          </a:xfrm>
          <a:prstGeom prst="rect">
            <a:avLst/>
          </a:prstGeom>
        </p:spPr>
      </p:pic>
      <p:grpSp>
        <p:nvGrpSpPr>
          <p:cNvPr id="9" name="Group 8"/>
          <p:cNvGrpSpPr/>
          <p:nvPr/>
        </p:nvGrpSpPr>
        <p:grpSpPr>
          <a:xfrm>
            <a:off x="5604510" y="4271084"/>
            <a:ext cx="6465570" cy="807720"/>
            <a:chOff x="5604510" y="4271084"/>
            <a:chExt cx="6465570" cy="807720"/>
          </a:xfrm>
        </p:grpSpPr>
        <p:sp>
          <p:nvSpPr>
            <p:cNvPr id="6" name="Rounded Rectangular Callout 5"/>
            <p:cNvSpPr/>
            <p:nvPr/>
          </p:nvSpPr>
          <p:spPr>
            <a:xfrm rot="5400000">
              <a:off x="8433435" y="1442159"/>
              <a:ext cx="807720" cy="6465570"/>
            </a:xfrm>
            <a:prstGeom prst="wedgeRoundRectCallout">
              <a:avLst/>
            </a:prstGeom>
            <a:solidFill>
              <a:schemeClr val="accent4">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604510" y="4309363"/>
              <a:ext cx="6270307" cy="769441"/>
            </a:xfrm>
            <a:prstGeom prst="rect">
              <a:avLst/>
            </a:prstGeom>
            <a:noFill/>
          </p:spPr>
          <p:txBody>
            <a:bodyPr wrap="square" rtlCol="0">
              <a:spAutoFit/>
            </a:bodyPr>
            <a:lstStyle/>
            <a:p>
              <a:pPr algn="ctr"/>
              <a:r>
                <a:rPr lang="bn-IN" sz="4400" dirty="0" smtClean="0">
                  <a:latin typeface="NikoshBAN" panose="02000000000000000000" pitchFamily="2" charset="0"/>
                  <a:cs typeface="NikoshBAN" panose="02000000000000000000" pitchFamily="2" charset="0"/>
                </a:rPr>
                <a:t>পিতা-মাতা গুরুজনে সদা মোরা ডরি। </a:t>
              </a:r>
              <a:endParaRPr lang="en-US" sz="4400" dirty="0">
                <a:latin typeface="NikoshBAN" panose="02000000000000000000" pitchFamily="2" charset="0"/>
                <a:cs typeface="NikoshBAN" panose="02000000000000000000" pitchFamily="2" charset="0"/>
              </a:endParaRPr>
            </a:p>
          </p:txBody>
        </p:sp>
      </p:grpSp>
    </p:spTree>
    <p:extLst>
      <p:ext uri="{BB962C8B-B14F-4D97-AF65-F5344CB8AC3E}">
        <p14:creationId xmlns="" xmlns:p14="http://schemas.microsoft.com/office/powerpoint/2010/main" val="3030612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out)">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4"/>
          <p:cNvSpPr/>
          <p:nvPr/>
        </p:nvSpPr>
        <p:spPr>
          <a:xfrm>
            <a:off x="3108960" y="1249680"/>
            <a:ext cx="5913120" cy="4389120"/>
          </a:xfrm>
          <a:prstGeom prst="cloud">
            <a:avLst/>
          </a:prstGeom>
          <a:solidFill>
            <a:schemeClr val="accent4">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788920" y="2137678"/>
            <a:ext cx="6233160" cy="2308324"/>
          </a:xfrm>
          <a:prstGeom prst="rect">
            <a:avLst/>
          </a:prstGeom>
          <a:noFill/>
        </p:spPr>
        <p:txBody>
          <a:bodyPr wrap="square" rtlCol="0">
            <a:spAutoFit/>
          </a:bodyPr>
          <a:lstStyle/>
          <a:p>
            <a:pPr algn="ctr"/>
            <a:r>
              <a:rPr lang="bn-IN" sz="4800" dirty="0" smtClean="0">
                <a:latin typeface="NikoshBAN" panose="02000000000000000000" pitchFamily="2" charset="0"/>
                <a:cs typeface="NikoshBAN" panose="02000000000000000000" pitchFamily="2" charset="0"/>
              </a:rPr>
              <a:t>শিক্ষকের আবৃত্তি </a:t>
            </a:r>
          </a:p>
          <a:p>
            <a:pPr algn="ctr"/>
            <a:r>
              <a:rPr lang="bn-IN" sz="4800" dirty="0" smtClean="0">
                <a:latin typeface="NikoshBAN" panose="02000000000000000000" pitchFamily="2" charset="0"/>
                <a:cs typeface="NikoshBAN" panose="02000000000000000000" pitchFamily="2" charset="0"/>
              </a:rPr>
              <a:t>ও </a:t>
            </a:r>
          </a:p>
          <a:p>
            <a:pPr algn="ctr"/>
            <a:r>
              <a:rPr lang="bn-IN" sz="4800" dirty="0" smtClean="0">
                <a:latin typeface="NikoshBAN" panose="02000000000000000000" pitchFamily="2" charset="0"/>
                <a:cs typeface="NikoshBAN" panose="02000000000000000000" pitchFamily="2" charset="0"/>
              </a:rPr>
              <a:t>পাঠ্যাংশ আলোচনা </a:t>
            </a:r>
            <a:endParaRPr lang="en-US" sz="4800" dirty="0">
              <a:latin typeface="NikoshBAN" panose="02000000000000000000" pitchFamily="2" charset="0"/>
              <a:cs typeface="NikoshBAN" panose="02000000000000000000" pitchFamily="2" charset="0"/>
            </a:endParaRPr>
          </a:p>
        </p:txBody>
      </p:sp>
    </p:spTree>
    <p:extLst>
      <p:ext uri="{BB962C8B-B14F-4D97-AF65-F5344CB8AC3E}">
        <p14:creationId xmlns="" xmlns:p14="http://schemas.microsoft.com/office/powerpoint/2010/main" val="10620495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79320" y="203273"/>
            <a:ext cx="8243315" cy="930490"/>
          </a:xfrm>
          <a:prstGeom prst="rect">
            <a:avLst/>
          </a:prstGeom>
          <a:noFill/>
          <a:ln>
            <a:noFill/>
          </a:ln>
          <a:effectLst/>
          <a:scene3d>
            <a:camera prst="orthographicFront">
              <a:rot lat="0" lon="0" rev="0"/>
            </a:camera>
            <a:lightRig rig="chilly" dir="t">
              <a:rot lat="0" lon="0" rev="18480000"/>
            </a:lightRig>
          </a:scene3d>
          <a:sp3d prstMaterial="clear">
            <a:bevelT h="635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3600" dirty="0" smtClean="0">
                <a:latin typeface="NikoshBAN" pitchFamily="2" charset="0"/>
                <a:cs typeface="NikoshBAN" pitchFamily="2" charset="0"/>
              </a:rPr>
              <a:t>ছবির </a:t>
            </a:r>
            <a:r>
              <a:rPr lang="bn-BD" sz="3600" dirty="0">
                <a:latin typeface="NikoshBAN" pitchFamily="2" charset="0"/>
                <a:cs typeface="NikoshBAN" pitchFamily="2" charset="0"/>
              </a:rPr>
              <a:t>সাহায্যে নতুন</a:t>
            </a:r>
            <a:r>
              <a:rPr lang="en-US" sz="3600" dirty="0">
                <a:latin typeface="NikoshBAN" pitchFamily="2" charset="0"/>
                <a:cs typeface="NikoshBAN" pitchFamily="2" charset="0"/>
              </a:rPr>
              <a:t> </a:t>
            </a:r>
            <a:r>
              <a:rPr lang="bn-BD" sz="3600" dirty="0">
                <a:latin typeface="NikoshBAN" pitchFamily="2" charset="0"/>
                <a:cs typeface="NikoshBAN" pitchFamily="2" charset="0"/>
              </a:rPr>
              <a:t>শব্দ </a:t>
            </a:r>
            <a:r>
              <a:rPr lang="bn-IN" sz="3600" dirty="0" smtClean="0">
                <a:latin typeface="NikoshBAN" pitchFamily="2" charset="0"/>
                <a:cs typeface="NikoshBAN" pitchFamily="2" charset="0"/>
              </a:rPr>
              <a:t> শিখি এবং বাক্যে প্রয়োগ করি  </a:t>
            </a:r>
            <a:r>
              <a:rPr lang="bn-BD" sz="3600" dirty="0" smtClean="0">
                <a:latin typeface="NikoshBAN" pitchFamily="2" charset="0"/>
                <a:cs typeface="NikoshBAN" pitchFamily="2" charset="0"/>
              </a:rPr>
              <a:t> </a:t>
            </a:r>
            <a:endParaRPr lang="en-US" sz="3600" dirty="0">
              <a:latin typeface="NikoshBAN" pitchFamily="2" charset="0"/>
              <a:cs typeface="NikoshBAN" pitchFamily="2" charset="0"/>
            </a:endParaRPr>
          </a:p>
        </p:txBody>
      </p:sp>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3291840" y="1523384"/>
            <a:ext cx="2606040" cy="1737360"/>
          </a:xfrm>
          <a:prstGeom prst="rect">
            <a:avLst/>
          </a:prstGeom>
        </p:spPr>
      </p:pic>
      <p:sp>
        <p:nvSpPr>
          <p:cNvPr id="5" name="TextBox 4"/>
          <p:cNvSpPr txBox="1"/>
          <p:nvPr/>
        </p:nvSpPr>
        <p:spPr>
          <a:xfrm>
            <a:off x="182880" y="1808480"/>
            <a:ext cx="1417320" cy="769441"/>
          </a:xfrm>
          <a:prstGeom prst="rect">
            <a:avLst/>
          </a:prstGeom>
          <a:solidFill>
            <a:schemeClr val="accent4">
              <a:lumMod val="40000"/>
              <a:lumOff val="60000"/>
            </a:schemeClr>
          </a:solidFill>
          <a:ln>
            <a:solidFill>
              <a:srgbClr val="00B050"/>
            </a:solidFill>
          </a:ln>
        </p:spPr>
        <p:txBody>
          <a:bodyPr wrap="square" rtlCol="0">
            <a:spAutoFit/>
          </a:bodyPr>
          <a:lstStyle/>
          <a:p>
            <a:pPr algn="ctr"/>
            <a:r>
              <a:rPr lang="bn-IN" sz="4400" dirty="0" smtClean="0">
                <a:latin typeface="NikoshBAN" panose="02000000000000000000" pitchFamily="2" charset="0"/>
                <a:cs typeface="NikoshBAN" panose="02000000000000000000" pitchFamily="2" charset="0"/>
              </a:rPr>
              <a:t>গাঁ </a:t>
            </a:r>
            <a:endParaRPr lang="en-US" sz="4400" dirty="0">
              <a:latin typeface="NikoshBAN" panose="02000000000000000000" pitchFamily="2" charset="0"/>
              <a:cs typeface="NikoshBAN" panose="02000000000000000000" pitchFamily="2" charset="0"/>
            </a:endParaRPr>
          </a:p>
        </p:txBody>
      </p:sp>
      <p:sp>
        <p:nvSpPr>
          <p:cNvPr id="6" name="Right Arrow 5"/>
          <p:cNvSpPr/>
          <p:nvPr/>
        </p:nvSpPr>
        <p:spPr>
          <a:xfrm>
            <a:off x="1920240" y="2049472"/>
            <a:ext cx="685800" cy="441345"/>
          </a:xfrm>
          <a:prstGeom prst="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6126480" y="2024988"/>
            <a:ext cx="685800" cy="441345"/>
          </a:xfrm>
          <a:prstGeom prst="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583680" y="1885423"/>
            <a:ext cx="1691640" cy="769441"/>
          </a:xfrm>
          <a:prstGeom prst="rect">
            <a:avLst/>
          </a:prstGeom>
          <a:noFill/>
        </p:spPr>
        <p:txBody>
          <a:bodyPr wrap="square" rtlCol="0">
            <a:spAutoFit/>
          </a:bodyPr>
          <a:lstStyle/>
          <a:p>
            <a:pPr algn="ctr"/>
            <a:r>
              <a:rPr lang="bn-IN" sz="4400" dirty="0" smtClean="0">
                <a:solidFill>
                  <a:schemeClr val="accent5">
                    <a:lumMod val="50000"/>
                  </a:schemeClr>
                </a:solidFill>
                <a:latin typeface="NikoshBAN" panose="02000000000000000000" pitchFamily="2" charset="0"/>
                <a:cs typeface="NikoshBAN" panose="02000000000000000000" pitchFamily="2" charset="0"/>
              </a:rPr>
              <a:t>গ্রাম</a:t>
            </a:r>
            <a:r>
              <a:rPr lang="bn-IN" sz="4400" dirty="0" smtClean="0">
                <a:latin typeface="NikoshBAN" panose="02000000000000000000" pitchFamily="2" charset="0"/>
                <a:cs typeface="NikoshBAN" panose="02000000000000000000" pitchFamily="2" charset="0"/>
              </a:rPr>
              <a:t> </a:t>
            </a:r>
            <a:endParaRPr lang="en-US" sz="4400" dirty="0">
              <a:latin typeface="NikoshBAN" panose="02000000000000000000" pitchFamily="2" charset="0"/>
              <a:cs typeface="NikoshBAN" panose="02000000000000000000" pitchFamily="2" charset="0"/>
            </a:endParaRPr>
          </a:p>
        </p:txBody>
      </p:sp>
      <p:sp>
        <p:nvSpPr>
          <p:cNvPr id="10" name="TextBox 9"/>
          <p:cNvSpPr txBox="1"/>
          <p:nvPr/>
        </p:nvSpPr>
        <p:spPr>
          <a:xfrm>
            <a:off x="182880" y="3728720"/>
            <a:ext cx="1996440" cy="769441"/>
          </a:xfrm>
          <a:prstGeom prst="rect">
            <a:avLst/>
          </a:prstGeom>
          <a:solidFill>
            <a:schemeClr val="accent4">
              <a:lumMod val="40000"/>
              <a:lumOff val="60000"/>
            </a:schemeClr>
          </a:solidFill>
          <a:ln>
            <a:solidFill>
              <a:srgbClr val="00B050"/>
            </a:solidFill>
          </a:ln>
        </p:spPr>
        <p:txBody>
          <a:bodyPr wrap="square" rtlCol="0">
            <a:spAutoFit/>
          </a:bodyPr>
          <a:lstStyle/>
          <a:p>
            <a:pPr algn="ctr"/>
            <a:r>
              <a:rPr lang="bn-IN" sz="4400" dirty="0" smtClean="0">
                <a:latin typeface="NikoshBAN" panose="02000000000000000000" pitchFamily="2" charset="0"/>
                <a:cs typeface="NikoshBAN" panose="02000000000000000000" pitchFamily="2" charset="0"/>
              </a:rPr>
              <a:t>পাঠশালা </a:t>
            </a:r>
            <a:endParaRPr lang="en-US" sz="4400" dirty="0">
              <a:latin typeface="NikoshBAN" panose="02000000000000000000" pitchFamily="2" charset="0"/>
              <a:cs typeface="NikoshBAN" panose="02000000000000000000" pitchFamily="2" charset="0"/>
            </a:endParaRPr>
          </a:p>
        </p:txBody>
      </p:sp>
      <p:pic>
        <p:nvPicPr>
          <p:cNvPr id="11" name="Picture 10"/>
          <p:cNvPicPr>
            <a:picLocks noChangeAspect="1"/>
          </p:cNvPicPr>
          <p:nvPr/>
        </p:nvPicPr>
        <p:blipFill rotWithShape="1">
          <a:blip r:embed="rId3">
            <a:extLst>
              <a:ext uri="{28A0092B-C50C-407E-A947-70E740481C1C}">
                <a14:useLocalDpi xmlns="" xmlns:a14="http://schemas.microsoft.com/office/drawing/2010/main" val="0"/>
              </a:ext>
            </a:extLst>
          </a:blip>
          <a:srcRect l="9920" r="7520"/>
          <a:stretch/>
        </p:blipFill>
        <p:spPr>
          <a:xfrm>
            <a:off x="3307080" y="3465496"/>
            <a:ext cx="2623856" cy="1608129"/>
          </a:xfrm>
          <a:prstGeom prst="rect">
            <a:avLst/>
          </a:prstGeom>
        </p:spPr>
      </p:pic>
      <p:sp>
        <p:nvSpPr>
          <p:cNvPr id="12" name="Right Arrow 11"/>
          <p:cNvSpPr/>
          <p:nvPr/>
        </p:nvSpPr>
        <p:spPr>
          <a:xfrm>
            <a:off x="2400300" y="3892767"/>
            <a:ext cx="685800" cy="441345"/>
          </a:xfrm>
          <a:prstGeom prst="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6850380" y="3789680"/>
            <a:ext cx="1691640" cy="769441"/>
          </a:xfrm>
          <a:prstGeom prst="rect">
            <a:avLst/>
          </a:prstGeom>
          <a:noFill/>
        </p:spPr>
        <p:txBody>
          <a:bodyPr wrap="square" rtlCol="0">
            <a:spAutoFit/>
          </a:bodyPr>
          <a:lstStyle/>
          <a:p>
            <a:pPr algn="ctr"/>
            <a:r>
              <a:rPr lang="bn-IN" sz="4400" dirty="0" smtClean="0">
                <a:solidFill>
                  <a:schemeClr val="accent5">
                    <a:lumMod val="50000"/>
                  </a:schemeClr>
                </a:solidFill>
                <a:latin typeface="NikoshBAN" panose="02000000000000000000" pitchFamily="2" charset="0"/>
                <a:cs typeface="NikoshBAN" panose="02000000000000000000" pitchFamily="2" charset="0"/>
              </a:rPr>
              <a:t>বিদ্যালয়</a:t>
            </a:r>
            <a:r>
              <a:rPr lang="bn-IN" sz="4400" dirty="0" smtClean="0">
                <a:latin typeface="NikoshBAN" panose="02000000000000000000" pitchFamily="2" charset="0"/>
                <a:cs typeface="NikoshBAN" panose="02000000000000000000" pitchFamily="2" charset="0"/>
              </a:rPr>
              <a:t> </a:t>
            </a:r>
            <a:endParaRPr lang="en-US" sz="4400" dirty="0">
              <a:latin typeface="NikoshBAN" panose="02000000000000000000" pitchFamily="2" charset="0"/>
              <a:cs typeface="NikoshBAN" panose="02000000000000000000" pitchFamily="2" charset="0"/>
            </a:endParaRPr>
          </a:p>
        </p:txBody>
      </p:sp>
      <p:sp>
        <p:nvSpPr>
          <p:cNvPr id="14" name="Right Arrow 13"/>
          <p:cNvSpPr/>
          <p:nvPr/>
        </p:nvSpPr>
        <p:spPr>
          <a:xfrm>
            <a:off x="6126480" y="3881335"/>
            <a:ext cx="685800" cy="441345"/>
          </a:xfrm>
          <a:prstGeom prst="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6151916" y="4456544"/>
            <a:ext cx="4419600" cy="584775"/>
          </a:xfrm>
          <a:prstGeom prst="rect">
            <a:avLst/>
          </a:prstGeom>
          <a:noFill/>
        </p:spPr>
        <p:txBody>
          <a:bodyPr wrap="square" rtlCol="0">
            <a:spAutoFit/>
          </a:bodyPr>
          <a:lstStyle/>
          <a:p>
            <a:pPr algn="ctr"/>
            <a:r>
              <a:rPr lang="bn-IN" sz="3200" dirty="0" smtClean="0">
                <a:latin typeface="NikoshBAN" panose="02000000000000000000" pitchFamily="2" charset="0"/>
                <a:cs typeface="NikoshBAN" panose="02000000000000000000" pitchFamily="2" charset="0"/>
              </a:rPr>
              <a:t>আমি রোজ পাঠশালায় যাই। </a:t>
            </a:r>
            <a:endParaRPr lang="en-US" sz="3200" dirty="0">
              <a:latin typeface="NikoshBAN" panose="02000000000000000000" pitchFamily="2" charset="0"/>
              <a:cs typeface="NikoshBAN" panose="02000000000000000000" pitchFamily="2" charset="0"/>
            </a:endParaRPr>
          </a:p>
        </p:txBody>
      </p:sp>
      <p:sp>
        <p:nvSpPr>
          <p:cNvPr id="16" name="TextBox 15"/>
          <p:cNvSpPr txBox="1"/>
          <p:nvPr/>
        </p:nvSpPr>
        <p:spPr>
          <a:xfrm>
            <a:off x="299756" y="5515390"/>
            <a:ext cx="1996440" cy="769441"/>
          </a:xfrm>
          <a:prstGeom prst="rect">
            <a:avLst/>
          </a:prstGeom>
          <a:solidFill>
            <a:schemeClr val="accent4">
              <a:lumMod val="40000"/>
              <a:lumOff val="60000"/>
            </a:schemeClr>
          </a:solidFill>
          <a:ln>
            <a:solidFill>
              <a:srgbClr val="00B050"/>
            </a:solidFill>
          </a:ln>
        </p:spPr>
        <p:txBody>
          <a:bodyPr wrap="square" rtlCol="0">
            <a:spAutoFit/>
          </a:bodyPr>
          <a:lstStyle/>
          <a:p>
            <a:pPr algn="ctr"/>
            <a:r>
              <a:rPr lang="bn-IN" sz="4400" dirty="0" smtClean="0">
                <a:latin typeface="NikoshBAN" panose="02000000000000000000" pitchFamily="2" charset="0"/>
                <a:cs typeface="NikoshBAN" panose="02000000000000000000" pitchFamily="2" charset="0"/>
              </a:rPr>
              <a:t>ডরি </a:t>
            </a:r>
            <a:endParaRPr lang="en-US" sz="4400" dirty="0">
              <a:latin typeface="NikoshBAN" panose="02000000000000000000" pitchFamily="2" charset="0"/>
              <a:cs typeface="NikoshBAN" panose="02000000000000000000" pitchFamily="2" charset="0"/>
            </a:endParaRPr>
          </a:p>
        </p:txBody>
      </p:sp>
      <p:sp>
        <p:nvSpPr>
          <p:cNvPr id="17" name="Right Arrow 16"/>
          <p:cNvSpPr/>
          <p:nvPr/>
        </p:nvSpPr>
        <p:spPr>
          <a:xfrm>
            <a:off x="2415540" y="5736062"/>
            <a:ext cx="685800" cy="441345"/>
          </a:xfrm>
          <a:prstGeom prst="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rotWithShape="1">
          <a:blip r:embed="rId4" cstate="print">
            <a:extLst>
              <a:ext uri="{28A0092B-C50C-407E-A947-70E740481C1C}">
                <a14:useLocalDpi xmlns="" xmlns:a14="http://schemas.microsoft.com/office/drawing/2010/main" val="0"/>
              </a:ext>
            </a:extLst>
          </a:blip>
          <a:srcRect l="7955"/>
          <a:stretch/>
        </p:blipFill>
        <p:spPr>
          <a:xfrm>
            <a:off x="3261360" y="5137558"/>
            <a:ext cx="2733291" cy="1638351"/>
          </a:xfrm>
          <a:prstGeom prst="rect">
            <a:avLst/>
          </a:prstGeom>
        </p:spPr>
      </p:pic>
      <p:sp>
        <p:nvSpPr>
          <p:cNvPr id="19" name="Right Arrow 18"/>
          <p:cNvSpPr/>
          <p:nvPr/>
        </p:nvSpPr>
        <p:spPr>
          <a:xfrm>
            <a:off x="6096000" y="5736062"/>
            <a:ext cx="685800" cy="441345"/>
          </a:xfrm>
          <a:prstGeom prst="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6850380" y="5583327"/>
            <a:ext cx="1691640" cy="769441"/>
          </a:xfrm>
          <a:prstGeom prst="rect">
            <a:avLst/>
          </a:prstGeom>
          <a:noFill/>
        </p:spPr>
        <p:txBody>
          <a:bodyPr wrap="square" rtlCol="0">
            <a:spAutoFit/>
          </a:bodyPr>
          <a:lstStyle/>
          <a:p>
            <a:pPr algn="ctr"/>
            <a:r>
              <a:rPr lang="bn-IN" sz="4400" dirty="0" smtClean="0">
                <a:solidFill>
                  <a:schemeClr val="accent5">
                    <a:lumMod val="50000"/>
                  </a:schemeClr>
                </a:solidFill>
                <a:latin typeface="NikoshBAN" panose="02000000000000000000" pitchFamily="2" charset="0"/>
                <a:cs typeface="NikoshBAN" panose="02000000000000000000" pitchFamily="2" charset="0"/>
              </a:rPr>
              <a:t>ভয় করি </a:t>
            </a:r>
            <a:r>
              <a:rPr lang="bn-IN" sz="4400" dirty="0" smtClean="0">
                <a:latin typeface="NikoshBAN" panose="02000000000000000000" pitchFamily="2" charset="0"/>
                <a:cs typeface="NikoshBAN" panose="02000000000000000000" pitchFamily="2" charset="0"/>
              </a:rPr>
              <a:t> </a:t>
            </a:r>
            <a:endParaRPr lang="en-US" sz="4400" dirty="0">
              <a:latin typeface="NikoshBAN" panose="02000000000000000000" pitchFamily="2" charset="0"/>
              <a:cs typeface="NikoshBAN" panose="02000000000000000000" pitchFamily="2" charset="0"/>
            </a:endParaRPr>
          </a:p>
        </p:txBody>
      </p:sp>
      <p:sp>
        <p:nvSpPr>
          <p:cNvPr id="21" name="TextBox 20"/>
          <p:cNvSpPr txBox="1"/>
          <p:nvPr/>
        </p:nvSpPr>
        <p:spPr>
          <a:xfrm>
            <a:off x="6151916" y="6140037"/>
            <a:ext cx="4419600" cy="584775"/>
          </a:xfrm>
          <a:prstGeom prst="rect">
            <a:avLst/>
          </a:prstGeom>
          <a:noFill/>
        </p:spPr>
        <p:txBody>
          <a:bodyPr wrap="square" rtlCol="0">
            <a:spAutoFit/>
          </a:bodyPr>
          <a:lstStyle/>
          <a:p>
            <a:pPr algn="ctr"/>
            <a:r>
              <a:rPr lang="bn-IN" sz="3200" dirty="0" smtClean="0">
                <a:latin typeface="NikoshBAN" panose="02000000000000000000" pitchFamily="2" charset="0"/>
                <a:cs typeface="NikoshBAN" panose="02000000000000000000" pitchFamily="2" charset="0"/>
              </a:rPr>
              <a:t>সাহসীরা কখনও ডরে না। </a:t>
            </a:r>
            <a:endParaRPr lang="en-US" sz="3200" dirty="0">
              <a:latin typeface="NikoshBAN" panose="02000000000000000000" pitchFamily="2" charset="0"/>
              <a:cs typeface="NikoshBAN" panose="02000000000000000000" pitchFamily="2" charset="0"/>
            </a:endParaRPr>
          </a:p>
        </p:txBody>
      </p:sp>
      <p:sp>
        <p:nvSpPr>
          <p:cNvPr id="2" name="TextBox 1"/>
          <p:cNvSpPr txBox="1"/>
          <p:nvPr/>
        </p:nvSpPr>
        <p:spPr>
          <a:xfrm>
            <a:off x="6461760" y="2654864"/>
            <a:ext cx="3322320" cy="584775"/>
          </a:xfrm>
          <a:prstGeom prst="rect">
            <a:avLst/>
          </a:prstGeom>
          <a:noFill/>
        </p:spPr>
        <p:txBody>
          <a:bodyPr wrap="square" rtlCol="0">
            <a:spAutoFit/>
          </a:bodyPr>
          <a:lstStyle/>
          <a:p>
            <a:r>
              <a:rPr lang="en-US" sz="3200" dirty="0" err="1" smtClean="0">
                <a:latin typeface="NikoshBAN" panose="02000000000000000000" pitchFamily="2" charset="0"/>
                <a:cs typeface="NikoshBAN" panose="02000000000000000000" pitchFamily="2" charset="0"/>
              </a:rPr>
              <a:t>আমাদের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গাঁটি</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খুব</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সুন্দর</a:t>
            </a:r>
            <a:r>
              <a:rPr lang="en-US" sz="3200" dirty="0" smtClean="0">
                <a:latin typeface="NikoshBAN" panose="02000000000000000000" pitchFamily="2" charset="0"/>
                <a:cs typeface="NikoshBAN" panose="02000000000000000000" pitchFamily="2" charset="0"/>
              </a:rPr>
              <a:t>।</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 xmlns:p14="http://schemas.microsoft.com/office/powerpoint/2010/main" val="2169715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32"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circle(out)">
                                      <p:cBhvr>
                                        <p:cTn id="20" dur="2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ipe(left)">
                                      <p:cBhvr>
                                        <p:cTn id="33" dur="500"/>
                                        <p:tgtEl>
                                          <p:spTgt spid="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left)">
                                      <p:cBhvr>
                                        <p:cTn id="38" dur="500"/>
                                        <p:tgtEl>
                                          <p:spTgt spid="10"/>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left)">
                                      <p:cBhvr>
                                        <p:cTn id="41" dur="5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32" fill="hold"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circle(out)">
                                      <p:cBhvr>
                                        <p:cTn id="46" dur="20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left)">
                                      <p:cBhvr>
                                        <p:cTn id="54" dur="500"/>
                                        <p:tgtEl>
                                          <p:spTgt spid="13"/>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wipe(left)">
                                      <p:cBhvr>
                                        <p:cTn id="59" dur="500"/>
                                        <p:tgtEl>
                                          <p:spTgt spid="15"/>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wipe(left)">
                                      <p:cBhvr>
                                        <p:cTn id="64" dur="500"/>
                                        <p:tgtEl>
                                          <p:spTgt spid="16"/>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wipe(left)">
                                      <p:cBhvr>
                                        <p:cTn id="67" dur="500"/>
                                        <p:tgtEl>
                                          <p:spTgt spid="17"/>
                                        </p:tgtEl>
                                      </p:cBhvr>
                                    </p:animEffect>
                                  </p:childTnLst>
                                </p:cTn>
                              </p:par>
                            </p:childTnLst>
                          </p:cTn>
                        </p:par>
                      </p:childTnLst>
                    </p:cTn>
                  </p:par>
                  <p:par>
                    <p:cTn id="68" fill="hold">
                      <p:stCondLst>
                        <p:cond delay="indefinite"/>
                      </p:stCondLst>
                      <p:childTnLst>
                        <p:par>
                          <p:cTn id="69" fill="hold">
                            <p:stCondLst>
                              <p:cond delay="0"/>
                            </p:stCondLst>
                            <p:childTnLst>
                              <p:par>
                                <p:cTn id="70" presetID="6" presetClass="entr" presetSubtype="32" fill="hold" nodeType="click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circle(out)">
                                      <p:cBhvr>
                                        <p:cTn id="72" dur="2000"/>
                                        <p:tgtEl>
                                          <p:spTgt spid="18"/>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wipe(left)">
                                      <p:cBhvr>
                                        <p:cTn id="77" dur="500"/>
                                        <p:tgtEl>
                                          <p:spTgt spid="19"/>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20"/>
                                        </p:tgtEl>
                                        <p:attrNameLst>
                                          <p:attrName>style.visibility</p:attrName>
                                        </p:attrNameLst>
                                      </p:cBhvr>
                                      <p:to>
                                        <p:strVal val="visible"/>
                                      </p:to>
                                    </p:set>
                                    <p:animEffect transition="in" filter="wipe(left)">
                                      <p:cBhvr>
                                        <p:cTn id="80" dur="500"/>
                                        <p:tgtEl>
                                          <p:spTgt spid="20"/>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21"/>
                                        </p:tgtEl>
                                        <p:attrNameLst>
                                          <p:attrName>style.visibility</p:attrName>
                                        </p:attrNameLst>
                                      </p:cBhvr>
                                      <p:to>
                                        <p:strVal val="visible"/>
                                      </p:to>
                                    </p:set>
                                    <p:animEffect transition="in" filter="wipe(left)">
                                      <p:cBhvr>
                                        <p:cTn id="8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7" grpId="0" animBg="1"/>
      <p:bldP spid="8" grpId="0"/>
      <p:bldP spid="10" grpId="0" animBg="1"/>
      <p:bldP spid="12" grpId="0" animBg="1"/>
      <p:bldP spid="13" grpId="0"/>
      <p:bldP spid="14" grpId="0" animBg="1"/>
      <p:bldP spid="15" grpId="0"/>
      <p:bldP spid="16" grpId="0" animBg="1"/>
      <p:bldP spid="17" grpId="0" animBg="1"/>
      <p:bldP spid="19" grpId="0" animBg="1"/>
      <p:bldP spid="20" grpId="0"/>
      <p:bldP spid="21"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164080" y="432971"/>
            <a:ext cx="7711440" cy="838200"/>
            <a:chOff x="2164080" y="432971"/>
            <a:chExt cx="7711440" cy="838200"/>
          </a:xfrm>
        </p:grpSpPr>
        <p:sp>
          <p:nvSpPr>
            <p:cNvPr id="4" name="Rounded Rectangle 3"/>
            <p:cNvSpPr/>
            <p:nvPr/>
          </p:nvSpPr>
          <p:spPr>
            <a:xfrm>
              <a:off x="2164080" y="432971"/>
              <a:ext cx="7711440" cy="83820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346960" y="528905"/>
              <a:ext cx="7498080" cy="707886"/>
            </a:xfrm>
            <a:prstGeom prst="rect">
              <a:avLst/>
            </a:prstGeom>
            <a:noFill/>
          </p:spPr>
          <p:txBody>
            <a:bodyPr wrap="square" rtlCol="0">
              <a:spAutoFit/>
            </a:bodyPr>
            <a:lstStyle/>
            <a:p>
              <a:r>
                <a:rPr lang="bn-IN" sz="4000" dirty="0" smtClean="0">
                  <a:latin typeface="NikoshBAN" panose="02000000000000000000" pitchFamily="2" charset="0"/>
                  <a:cs typeface="NikoshBAN" panose="02000000000000000000" pitchFamily="2" charset="0"/>
                </a:rPr>
                <a:t>পাঠ্য বইয়ের সাথে সংযোগ স্থাপন- পৃষ্ঠা নং- ৫৯</a:t>
              </a:r>
              <a:endParaRPr lang="en-US" sz="4000" dirty="0">
                <a:latin typeface="NikoshBAN" panose="02000000000000000000" pitchFamily="2" charset="0"/>
                <a:cs typeface="NikoshBAN" panose="02000000000000000000" pitchFamily="2" charset="0"/>
              </a:endParaRPr>
            </a:p>
          </p:txBody>
        </p:sp>
      </p:grpSp>
      <p:grpSp>
        <p:nvGrpSpPr>
          <p:cNvPr id="6" name="Group 5"/>
          <p:cNvGrpSpPr/>
          <p:nvPr/>
        </p:nvGrpSpPr>
        <p:grpSpPr>
          <a:xfrm>
            <a:off x="807720" y="1759802"/>
            <a:ext cx="3962400" cy="4678680"/>
            <a:chOff x="807720" y="1759802"/>
            <a:chExt cx="3962400" cy="4678680"/>
          </a:xfrm>
        </p:grpSpPr>
        <p:sp>
          <p:nvSpPr>
            <p:cNvPr id="8" name="Folded Corner 7"/>
            <p:cNvSpPr/>
            <p:nvPr/>
          </p:nvSpPr>
          <p:spPr>
            <a:xfrm>
              <a:off x="807720" y="1759802"/>
              <a:ext cx="3962400" cy="4678680"/>
            </a:xfrm>
            <a:prstGeom prst="foldedCorner">
              <a:avLst/>
            </a:prstGeom>
            <a:solidFill>
              <a:schemeClr val="accent2">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07720" y="2654081"/>
              <a:ext cx="3962400" cy="2585323"/>
            </a:xfrm>
            <a:prstGeom prst="rect">
              <a:avLst/>
            </a:prstGeom>
            <a:noFill/>
          </p:spPr>
          <p:txBody>
            <a:bodyPr wrap="square" rtlCol="0">
              <a:spAutoFit/>
            </a:bodyPr>
            <a:lstStyle/>
            <a:p>
              <a:pPr algn="ctr"/>
              <a:r>
                <a:rPr lang="bn-IN" sz="5400" dirty="0" smtClean="0">
                  <a:latin typeface="NikoshBAN" panose="02000000000000000000" pitchFamily="2" charset="0"/>
                  <a:cs typeface="NikoshBAN" panose="02000000000000000000" pitchFamily="2" charset="0"/>
                </a:rPr>
                <a:t>শিক্ষার্থীর আবৃত্তি ও প্রমি</a:t>
              </a:r>
              <a:r>
                <a:rPr lang="en-US" sz="5400" dirty="0">
                  <a:latin typeface="NikoshBAN" panose="02000000000000000000" pitchFamily="2" charset="0"/>
                  <a:cs typeface="NikoshBAN" panose="02000000000000000000" pitchFamily="2" charset="0"/>
                </a:rPr>
                <a:t>ত</a:t>
              </a:r>
              <a:r>
                <a:rPr lang="bn-IN" sz="5400" dirty="0" smtClean="0">
                  <a:latin typeface="NikoshBAN" panose="02000000000000000000" pitchFamily="2" charset="0"/>
                  <a:cs typeface="NikoshBAN" panose="02000000000000000000" pitchFamily="2" charset="0"/>
                </a:rPr>
                <a:t> উচ্চারণ</a:t>
              </a:r>
              <a:r>
                <a:rPr lang="en-US" sz="5400" dirty="0" smtClean="0">
                  <a:latin typeface="NikoshBAN" panose="02000000000000000000" pitchFamily="2" charset="0"/>
                  <a:cs typeface="NikoshBAN" panose="02000000000000000000" pitchFamily="2" charset="0"/>
                </a:rPr>
                <a:t>ে </a:t>
              </a:r>
              <a:r>
                <a:rPr lang="bn-IN" sz="5400" dirty="0" smtClean="0">
                  <a:latin typeface="NikoshBAN" panose="02000000000000000000" pitchFamily="2" charset="0"/>
                  <a:cs typeface="NikoshBAN" panose="02000000000000000000" pitchFamily="2" charset="0"/>
                </a:rPr>
                <a:t> অনুশীলন</a:t>
              </a:r>
              <a:endParaRPr lang="en-US" sz="5400" dirty="0">
                <a:latin typeface="NikoshBAN" panose="02000000000000000000" pitchFamily="2" charset="0"/>
                <a:cs typeface="NikoshBAN" panose="02000000000000000000" pitchFamily="2" charset="0"/>
              </a:endParaRPr>
            </a:p>
          </p:txBody>
        </p:sp>
      </p:grpSp>
      <p:pic>
        <p:nvPicPr>
          <p:cNvPr id="2" name="Picture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5463442" y="1759802"/>
            <a:ext cx="6473599" cy="4317415"/>
          </a:xfrm>
          <a:prstGeom prst="rect">
            <a:avLst/>
          </a:prstGeom>
          <a:ln>
            <a:noFill/>
          </a:ln>
          <a:effectLst>
            <a:softEdge rad="112500"/>
          </a:effectLst>
        </p:spPr>
      </p:pic>
    </p:spTree>
    <p:extLst>
      <p:ext uri="{BB962C8B-B14F-4D97-AF65-F5344CB8AC3E}">
        <p14:creationId xmlns="" xmlns:p14="http://schemas.microsoft.com/office/powerpoint/2010/main" val="3844390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আমাদের ছোট গ্রাম ছোট ছোট ঘর">
            <a:hlinkClick r:id="" action="ppaction://media"/>
          </p:cNvPr>
          <p:cNvPicPr>
            <a:picLocks noChangeAspect="1"/>
          </p:cNvPicPr>
          <p:nvPr>
            <a:videoFile r:link="rId1"/>
            <p:extLst>
              <p:ext uri="{DAA4B4D4-6D71-4841-9C94-3DE7FCFB9230}">
                <p14:media xmlns="" xmlns:p14="http://schemas.microsoft.com/office/powerpoint/2010/main" r:embed="rId3"/>
              </p:ext>
            </p:extLst>
          </p:nvPr>
        </p:nvPicPr>
        <p:blipFill>
          <a:blip r:embed="rId4"/>
          <a:stretch>
            <a:fillRect/>
          </a:stretch>
        </p:blipFill>
        <p:spPr>
          <a:xfrm>
            <a:off x="969418" y="152400"/>
            <a:ext cx="10119360" cy="5701048"/>
          </a:xfrm>
          <a:prstGeom prst="roundRect">
            <a:avLst>
              <a:gd name="adj" fmla="val 5299"/>
            </a:avLst>
          </a:prstGeom>
          <a:ln>
            <a:noFill/>
          </a:ln>
          <a:effectLst/>
          <a:scene3d>
            <a:camera prst="orthographicFront"/>
            <a:lightRig rig="balanced" dir="t"/>
          </a:scene3d>
          <a:sp3d prstMaterial="plastic">
            <a:bevelT/>
            <a:contourClr>
              <a:srgbClr val="FFFFFF"/>
            </a:contourClr>
          </a:sp3d>
        </p:spPr>
      </p:pic>
      <p:sp>
        <p:nvSpPr>
          <p:cNvPr id="6" name="TextBox 5"/>
          <p:cNvSpPr txBox="1"/>
          <p:nvPr/>
        </p:nvSpPr>
        <p:spPr>
          <a:xfrm>
            <a:off x="2324745" y="5983665"/>
            <a:ext cx="6559916" cy="584775"/>
          </a:xfrm>
          <a:prstGeom prst="rect">
            <a:avLst/>
          </a:prstGeom>
          <a:noFill/>
        </p:spPr>
        <p:txBody>
          <a:bodyPr wrap="square" rtlCol="0">
            <a:spAutoFit/>
          </a:bodyPr>
          <a:lstStyle/>
          <a:p>
            <a:pPr algn="ctr"/>
            <a:r>
              <a:rPr lang="bn-IN" sz="3200" dirty="0" smtClean="0">
                <a:latin typeface="NikoshBAN" panose="02000000000000000000" pitchFamily="2" charset="0"/>
                <a:cs typeface="NikoshBAN" panose="02000000000000000000" pitchFamily="2" charset="0"/>
              </a:rPr>
              <a:t>আমরা ছড়াটির একটি ভিডিও চিত্র দেখি </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 xmlns:p14="http://schemas.microsoft.com/office/powerpoint/2010/main" val="490663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3703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5"/>
                </p:tgtEl>
              </p:cMediaNode>
            </p:video>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0" y="427017"/>
            <a:ext cx="6995160" cy="646331"/>
          </a:xfrm>
          <a:prstGeom prst="rect">
            <a:avLst/>
          </a:prstGeom>
          <a:solidFill>
            <a:schemeClr val="accent6">
              <a:lumMod val="20000"/>
              <a:lumOff val="80000"/>
            </a:schemeClr>
          </a:solidFill>
        </p:spPr>
        <p:txBody>
          <a:bodyPr wrap="square" rtlCol="0">
            <a:spAutoFit/>
          </a:bodyPr>
          <a:lstStyle/>
          <a:p>
            <a:pPr algn="ctr"/>
            <a:r>
              <a:rPr lang="bn-IN" sz="3600" dirty="0" smtClean="0">
                <a:latin typeface="NikoshBAN" panose="02000000000000000000" pitchFamily="2" charset="0"/>
                <a:cs typeface="NikoshBAN" panose="02000000000000000000" pitchFamily="2" charset="0"/>
              </a:rPr>
              <a:t>কবিতাংশটি সাজিয়ে খাতায় লিখে  আবৃত্তি করঃ</a:t>
            </a:r>
          </a:p>
        </p:txBody>
      </p:sp>
      <p:sp>
        <p:nvSpPr>
          <p:cNvPr id="3" name="TextBox 2"/>
          <p:cNvSpPr txBox="1"/>
          <p:nvPr/>
        </p:nvSpPr>
        <p:spPr>
          <a:xfrm>
            <a:off x="2880360" y="2209800"/>
            <a:ext cx="5897880" cy="3785652"/>
          </a:xfrm>
          <a:prstGeom prst="rect">
            <a:avLst/>
          </a:prstGeom>
          <a:solidFill>
            <a:schemeClr val="accent2">
              <a:lumMod val="20000"/>
              <a:lumOff val="80000"/>
            </a:schemeClr>
          </a:solidFill>
        </p:spPr>
        <p:txBody>
          <a:bodyPr wrap="square" rtlCol="0">
            <a:spAutoFit/>
          </a:bodyPr>
          <a:lstStyle/>
          <a:p>
            <a:r>
              <a:rPr lang="bn-IN" sz="4000" dirty="0" smtClean="0">
                <a:latin typeface="NikoshBAN" panose="02000000000000000000" pitchFamily="2" charset="0"/>
                <a:cs typeface="NikoshBAN" panose="02000000000000000000" pitchFamily="2" charset="0"/>
              </a:rPr>
              <a:t>এক সাথে খেলি আর পাঠশালে যাই।</a:t>
            </a:r>
          </a:p>
          <a:p>
            <a:r>
              <a:rPr lang="bn-IN" sz="4000" dirty="0" smtClean="0">
                <a:latin typeface="NikoshBAN" panose="02000000000000000000" pitchFamily="2" charset="0"/>
                <a:cs typeface="NikoshBAN" panose="02000000000000000000" pitchFamily="2" charset="0"/>
              </a:rPr>
              <a:t>থাকি সেথা সবে মিলে নাহি কেহ পর।</a:t>
            </a:r>
          </a:p>
          <a:p>
            <a:r>
              <a:rPr lang="bn-IN" sz="4000" dirty="0" smtClean="0">
                <a:latin typeface="NikoshBAN" panose="02000000000000000000" pitchFamily="2" charset="0"/>
                <a:cs typeface="NikoshBAN" panose="02000000000000000000" pitchFamily="2" charset="0"/>
              </a:rPr>
              <a:t>হিংসা ও মারামারি কভু নাহি করি,</a:t>
            </a:r>
          </a:p>
          <a:p>
            <a:r>
              <a:rPr lang="bn-IN" sz="4000" dirty="0" smtClean="0">
                <a:latin typeface="NikoshBAN" panose="02000000000000000000" pitchFamily="2" charset="0"/>
                <a:cs typeface="NikoshBAN" panose="02000000000000000000" pitchFamily="2" charset="0"/>
              </a:rPr>
              <a:t>পাড়ার সকল ছেলে মোরা ভাই ভাই</a:t>
            </a:r>
          </a:p>
          <a:p>
            <a:r>
              <a:rPr lang="bn-IN" sz="4000" dirty="0" smtClean="0">
                <a:latin typeface="NikoshBAN" panose="02000000000000000000" pitchFamily="2" charset="0"/>
                <a:cs typeface="NikoshBAN" panose="02000000000000000000" pitchFamily="2" charset="0"/>
              </a:rPr>
              <a:t>আমাদের ছোট গাঁয়ে ছোট ছোট ঘর</a:t>
            </a:r>
          </a:p>
          <a:p>
            <a:r>
              <a:rPr lang="bn-IN" sz="4000" dirty="0" smtClean="0">
                <a:latin typeface="NikoshBAN" panose="02000000000000000000" pitchFamily="2" charset="0"/>
                <a:cs typeface="NikoshBAN" panose="02000000000000000000" pitchFamily="2" charset="0"/>
              </a:rPr>
              <a:t>পিতা-মাতা গুরুজনে সদা মোরা ডরি। </a:t>
            </a:r>
            <a:endParaRPr lang="en-US" sz="4000" dirty="0">
              <a:latin typeface="NikoshBAN" panose="02000000000000000000" pitchFamily="2" charset="0"/>
              <a:cs typeface="NikoshBAN" panose="02000000000000000000" pitchFamily="2" charset="0"/>
            </a:endParaRPr>
          </a:p>
        </p:txBody>
      </p:sp>
      <p:cxnSp>
        <p:nvCxnSpPr>
          <p:cNvPr id="6" name="Straight Connector 5"/>
          <p:cNvCxnSpPr/>
          <p:nvPr/>
        </p:nvCxnSpPr>
        <p:spPr>
          <a:xfrm flipV="1">
            <a:off x="0" y="1813560"/>
            <a:ext cx="12085320" cy="30480"/>
          </a:xfrm>
          <a:prstGeom prst="line">
            <a:avLst/>
          </a:prstGeom>
          <a:ln w="76200" cap="sq">
            <a:gradFill>
              <a:gsLst>
                <a:gs pos="0">
                  <a:srgbClr val="FFC000"/>
                </a:gs>
                <a:gs pos="74000">
                  <a:srgbClr val="00B0F0"/>
                </a:gs>
                <a:gs pos="83000">
                  <a:schemeClr val="accent1">
                    <a:lumMod val="45000"/>
                    <a:lumOff val="55000"/>
                  </a:schemeClr>
                </a:gs>
                <a:gs pos="100000">
                  <a:schemeClr val="accent1">
                    <a:lumMod val="30000"/>
                    <a:lumOff val="70000"/>
                  </a:schemeClr>
                </a:gs>
              </a:gsLst>
              <a:lin ang="5400000" scaled="1"/>
            </a:gradFill>
            <a:prstDash val="sysDot"/>
            <a:bevel/>
            <a:tailEnd type="oval"/>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182880" y="-45720"/>
            <a:ext cx="2407920" cy="1875473"/>
            <a:chOff x="-182880" y="-45720"/>
            <a:chExt cx="2407920" cy="1875473"/>
          </a:xfrm>
        </p:grpSpPr>
        <p:sp>
          <p:nvSpPr>
            <p:cNvPr id="12" name="Oval 11"/>
            <p:cNvSpPr/>
            <p:nvPr/>
          </p:nvSpPr>
          <p:spPr>
            <a:xfrm>
              <a:off x="0" y="-45720"/>
              <a:ext cx="2042160" cy="1875473"/>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NikoshBAN" panose="02000000000000000000" pitchFamily="2" charset="0"/>
                <a:cs typeface="NikoshBAN" panose="02000000000000000000" pitchFamily="2" charset="0"/>
              </a:endParaRPr>
            </a:p>
          </p:txBody>
        </p:sp>
        <p:sp>
          <p:nvSpPr>
            <p:cNvPr id="13" name="TextBox 12"/>
            <p:cNvSpPr txBox="1"/>
            <p:nvPr/>
          </p:nvSpPr>
          <p:spPr>
            <a:xfrm>
              <a:off x="-182880" y="423297"/>
              <a:ext cx="2407920" cy="1323439"/>
            </a:xfrm>
            <a:prstGeom prst="rect">
              <a:avLst/>
            </a:prstGeom>
            <a:noFill/>
          </p:spPr>
          <p:txBody>
            <a:bodyPr wrap="square" rtlCol="0">
              <a:spAutoFit/>
            </a:bodyPr>
            <a:lstStyle/>
            <a:p>
              <a:pPr algn="ctr"/>
              <a:r>
                <a:rPr lang="bn-IN" sz="4000" b="1" dirty="0">
                  <a:latin typeface="NikoshBAN" panose="02000000000000000000" pitchFamily="2" charset="0"/>
                  <a:cs typeface="NikoshBAN" panose="02000000000000000000" pitchFamily="2" charset="0"/>
                </a:rPr>
                <a:t>একক </a:t>
              </a:r>
              <a:r>
                <a:rPr lang="bn-IN" sz="4000" b="1" dirty="0" smtClean="0">
                  <a:latin typeface="NikoshBAN" panose="02000000000000000000" pitchFamily="2" charset="0"/>
                  <a:cs typeface="NikoshBAN" panose="02000000000000000000" pitchFamily="2" charset="0"/>
                </a:rPr>
                <a:t>কাজ</a:t>
              </a:r>
            </a:p>
            <a:p>
              <a:pPr algn="ctr"/>
              <a:r>
                <a:rPr lang="bn-IN" sz="4000" b="1" dirty="0" smtClean="0">
                  <a:latin typeface="NikoshBAN" panose="02000000000000000000" pitchFamily="2" charset="0"/>
                  <a:cs typeface="NikoshBAN" panose="02000000000000000000" pitchFamily="2" charset="0"/>
                </a:rPr>
                <a:t>১০ মিনিট</a:t>
              </a:r>
              <a:endParaRPr lang="en-US" sz="4000" b="1" dirty="0">
                <a:latin typeface="NikoshBAN" panose="02000000000000000000" pitchFamily="2" charset="0"/>
                <a:cs typeface="NikoshBAN" panose="02000000000000000000" pitchFamily="2" charset="0"/>
              </a:endParaRPr>
            </a:p>
          </p:txBody>
        </p:sp>
      </p:grpSp>
    </p:spTree>
    <p:extLst>
      <p:ext uri="{BB962C8B-B14F-4D97-AF65-F5344CB8AC3E}">
        <p14:creationId xmlns="" xmlns:p14="http://schemas.microsoft.com/office/powerpoint/2010/main" val="534892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00893" y="661316"/>
            <a:ext cx="9898380" cy="584775"/>
          </a:xfrm>
          <a:prstGeom prst="rect">
            <a:avLst/>
          </a:prstGeom>
          <a:noFill/>
        </p:spPr>
        <p:txBody>
          <a:bodyPr wrap="square" rtlCol="0">
            <a:spAutoFit/>
          </a:bodyPr>
          <a:lstStyle/>
          <a:p>
            <a:pPr algn="ctr"/>
            <a:r>
              <a:rPr lang="bn-IN" sz="3200" dirty="0" smtClean="0">
                <a:latin typeface="NikoshBAN" panose="02000000000000000000" pitchFamily="2" charset="0"/>
                <a:cs typeface="NikoshBAN" panose="02000000000000000000" pitchFamily="2" charset="0"/>
              </a:rPr>
              <a:t>ডান পাশের উপযুক্ত </a:t>
            </a:r>
            <a:r>
              <a:rPr lang="bn-BD" sz="3200" dirty="0" smtClean="0">
                <a:latin typeface="NikoshBAN" panose="02000000000000000000" pitchFamily="2" charset="0"/>
                <a:cs typeface="NikoshBAN" panose="02000000000000000000" pitchFamily="2" charset="0"/>
              </a:rPr>
              <a:t>শব্দ</a:t>
            </a:r>
            <a:r>
              <a:rPr lang="bn-IN" sz="3200" dirty="0" smtClean="0">
                <a:latin typeface="NikoshBAN" panose="02000000000000000000" pitchFamily="2" charset="0"/>
                <a:cs typeface="NikoshBAN" panose="02000000000000000000" pitchFamily="2" charset="0"/>
              </a:rPr>
              <a:t>গুলো দিয়ে</a:t>
            </a:r>
            <a:r>
              <a:rPr lang="bn-BD" sz="3200" dirty="0" smtClean="0">
                <a:latin typeface="NikoshBAN" panose="02000000000000000000" pitchFamily="2" charset="0"/>
                <a:cs typeface="NikoshBAN" panose="02000000000000000000" pitchFamily="2" charset="0"/>
              </a:rPr>
              <a:t> </a:t>
            </a:r>
            <a:r>
              <a:rPr lang="bn-IN" sz="3200" dirty="0" smtClean="0">
                <a:latin typeface="NikoshBAN" panose="02000000000000000000" pitchFamily="2" charset="0"/>
                <a:cs typeface="NikoshBAN" panose="02000000000000000000" pitchFamily="2" charset="0"/>
              </a:rPr>
              <a:t>বাম পাশের</a:t>
            </a:r>
            <a:r>
              <a:rPr lang="bn-BD" sz="3200" dirty="0" smtClean="0">
                <a:latin typeface="NikoshBAN" panose="02000000000000000000" pitchFamily="2" charset="0"/>
                <a:cs typeface="NikoshBAN" panose="02000000000000000000" pitchFamily="2" charset="0"/>
              </a:rPr>
              <a:t> বাক্য</a:t>
            </a:r>
            <a:r>
              <a:rPr lang="bn-IN" sz="3200" dirty="0" smtClean="0">
                <a:latin typeface="NikoshBAN" panose="02000000000000000000" pitchFamily="2" charset="0"/>
                <a:cs typeface="NikoshBAN" panose="02000000000000000000" pitchFamily="2" charset="0"/>
              </a:rPr>
              <a:t>গুলো পূরণ কর</a:t>
            </a:r>
            <a:r>
              <a:rPr lang="bn-IN" sz="3200" dirty="0">
                <a:latin typeface="NikoshBAN" panose="02000000000000000000" pitchFamily="2" charset="0"/>
                <a:cs typeface="NikoshBAN" panose="02000000000000000000" pitchFamily="2" charset="0"/>
              </a:rPr>
              <a:t>;</a:t>
            </a:r>
            <a:endParaRPr lang="en-US" sz="3200" dirty="0"/>
          </a:p>
        </p:txBody>
      </p:sp>
      <p:sp>
        <p:nvSpPr>
          <p:cNvPr id="4" name="Rounded Rectangle 3"/>
          <p:cNvSpPr/>
          <p:nvPr/>
        </p:nvSpPr>
        <p:spPr>
          <a:xfrm>
            <a:off x="624840" y="1296415"/>
            <a:ext cx="10614660" cy="5105001"/>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dirty="0" smtClean="0">
                <a:solidFill>
                  <a:schemeClr val="accent5">
                    <a:lumMod val="50000"/>
                  </a:schemeClr>
                </a:solidFill>
              </a:rPr>
              <a:t> </a:t>
            </a:r>
            <a:r>
              <a:rPr lang="en-US" dirty="0" smtClean="0">
                <a:solidFill>
                  <a:schemeClr val="accent5">
                    <a:lumMod val="50000"/>
                  </a:schemeClr>
                </a:solidFill>
              </a:rPr>
              <a:t>  </a:t>
            </a:r>
            <a:r>
              <a:rPr lang="bn-IN" dirty="0" smtClean="0">
                <a:solidFill>
                  <a:schemeClr val="accent5">
                    <a:lumMod val="50000"/>
                  </a:schemeClr>
                </a:solidFill>
              </a:rPr>
              <a:t>    </a:t>
            </a:r>
            <a:endParaRPr lang="en-US" dirty="0">
              <a:solidFill>
                <a:schemeClr val="accent5">
                  <a:lumMod val="50000"/>
                </a:schemeClr>
              </a:solidFill>
            </a:endParaRPr>
          </a:p>
        </p:txBody>
      </p:sp>
      <p:cxnSp>
        <p:nvCxnSpPr>
          <p:cNvPr id="6" name="Straight Connector 5"/>
          <p:cNvCxnSpPr/>
          <p:nvPr/>
        </p:nvCxnSpPr>
        <p:spPr>
          <a:xfrm>
            <a:off x="3602406" y="1417320"/>
            <a:ext cx="55194" cy="50901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375410" y="2712792"/>
            <a:ext cx="1161211" cy="584775"/>
          </a:xfrm>
          <a:prstGeom prst="rect">
            <a:avLst/>
          </a:prstGeom>
          <a:noFill/>
        </p:spPr>
        <p:txBody>
          <a:bodyPr wrap="square" rtlCol="0">
            <a:spAutoFit/>
          </a:bodyPr>
          <a:lstStyle/>
          <a:p>
            <a:r>
              <a:rPr lang="en-US" sz="3200" b="1" dirty="0" err="1" smtClean="0">
                <a:solidFill>
                  <a:srgbClr val="7030A0"/>
                </a:solidFill>
                <a:latin typeface="NikoshBAN" panose="02000000000000000000" pitchFamily="2" charset="0"/>
                <a:cs typeface="NikoshBAN" panose="02000000000000000000" pitchFamily="2" charset="0"/>
              </a:rPr>
              <a:t>সেথা</a:t>
            </a:r>
            <a:endParaRPr lang="en-US" sz="3200" b="1" dirty="0">
              <a:solidFill>
                <a:srgbClr val="7030A0"/>
              </a:solidFill>
            </a:endParaRPr>
          </a:p>
        </p:txBody>
      </p:sp>
      <p:sp>
        <p:nvSpPr>
          <p:cNvPr id="10" name="TextBox 9"/>
          <p:cNvSpPr txBox="1"/>
          <p:nvPr/>
        </p:nvSpPr>
        <p:spPr>
          <a:xfrm>
            <a:off x="847725" y="3688884"/>
            <a:ext cx="2084225" cy="584775"/>
          </a:xfrm>
          <a:prstGeom prst="rect">
            <a:avLst/>
          </a:prstGeom>
          <a:noFill/>
        </p:spPr>
        <p:txBody>
          <a:bodyPr wrap="square" rtlCol="0">
            <a:spAutoFit/>
          </a:bodyPr>
          <a:lstStyle/>
          <a:p>
            <a:pPr algn="ctr"/>
            <a:r>
              <a:rPr lang="en-US" sz="3200" b="1" dirty="0" err="1" smtClean="0">
                <a:solidFill>
                  <a:srgbClr val="7030A0"/>
                </a:solidFill>
                <a:latin typeface="NikoshBAN" panose="02000000000000000000" pitchFamily="2" charset="0"/>
                <a:cs typeface="NikoshBAN" panose="02000000000000000000" pitchFamily="2" charset="0"/>
              </a:rPr>
              <a:t>কিরণ</a:t>
            </a:r>
            <a:r>
              <a:rPr lang="bn-IN" sz="3200" b="1" dirty="0" smtClean="0">
                <a:solidFill>
                  <a:srgbClr val="7030A0"/>
                </a:solidFill>
                <a:latin typeface="NikoshBAN" panose="02000000000000000000" pitchFamily="2" charset="0"/>
                <a:cs typeface="NikoshBAN" panose="02000000000000000000" pitchFamily="2" charset="0"/>
              </a:rPr>
              <a:t>ে</a:t>
            </a:r>
            <a:endParaRPr lang="en-US" sz="3200" b="1" dirty="0">
              <a:solidFill>
                <a:srgbClr val="7030A0"/>
              </a:solidFill>
            </a:endParaRPr>
          </a:p>
        </p:txBody>
      </p:sp>
      <p:sp>
        <p:nvSpPr>
          <p:cNvPr id="11" name="TextBox 10"/>
          <p:cNvSpPr txBox="1"/>
          <p:nvPr/>
        </p:nvSpPr>
        <p:spPr>
          <a:xfrm>
            <a:off x="1024890" y="4466020"/>
            <a:ext cx="1738095" cy="584775"/>
          </a:xfrm>
          <a:prstGeom prst="rect">
            <a:avLst/>
          </a:prstGeom>
          <a:noFill/>
        </p:spPr>
        <p:txBody>
          <a:bodyPr wrap="square" rtlCol="0">
            <a:spAutoFit/>
          </a:bodyPr>
          <a:lstStyle/>
          <a:p>
            <a:pPr algn="ctr"/>
            <a:r>
              <a:rPr lang="bn-IN" sz="3200" b="1" dirty="0" smtClean="0">
                <a:solidFill>
                  <a:srgbClr val="7030A0"/>
                </a:solidFill>
                <a:latin typeface="NikoshBAN" panose="02000000000000000000" pitchFamily="2" charset="0"/>
                <a:cs typeface="NikoshBAN" panose="02000000000000000000" pitchFamily="2" charset="0"/>
              </a:rPr>
              <a:t>পাঠশালা </a:t>
            </a:r>
            <a:endParaRPr lang="en-US" sz="3200" b="1" dirty="0">
              <a:solidFill>
                <a:srgbClr val="7030A0"/>
              </a:solidFill>
              <a:latin typeface="NikoshBAN" panose="02000000000000000000" pitchFamily="2" charset="0"/>
              <a:cs typeface="NikoshBAN" panose="02000000000000000000" pitchFamily="2" charset="0"/>
            </a:endParaRPr>
          </a:p>
        </p:txBody>
      </p:sp>
      <p:sp>
        <p:nvSpPr>
          <p:cNvPr id="12" name="TextBox 11"/>
          <p:cNvSpPr txBox="1"/>
          <p:nvPr/>
        </p:nvSpPr>
        <p:spPr>
          <a:xfrm>
            <a:off x="1211580" y="5499036"/>
            <a:ext cx="1414296" cy="584775"/>
          </a:xfrm>
          <a:prstGeom prst="rect">
            <a:avLst/>
          </a:prstGeom>
          <a:noFill/>
        </p:spPr>
        <p:txBody>
          <a:bodyPr wrap="square" rtlCol="0">
            <a:spAutoFit/>
          </a:bodyPr>
          <a:lstStyle/>
          <a:p>
            <a:pPr algn="ctr"/>
            <a:r>
              <a:rPr lang="en-US" sz="3200" b="1" dirty="0" err="1" smtClean="0">
                <a:solidFill>
                  <a:srgbClr val="7030A0"/>
                </a:solidFill>
                <a:latin typeface="NikoshBAN" panose="02000000000000000000" pitchFamily="2" charset="0"/>
                <a:cs typeface="NikoshBAN" panose="02000000000000000000" pitchFamily="2" charset="0"/>
              </a:rPr>
              <a:t>হেন</a:t>
            </a:r>
            <a:r>
              <a:rPr lang="bn-IN" sz="3200" b="1" dirty="0" smtClean="0">
                <a:solidFill>
                  <a:srgbClr val="7030A0"/>
                </a:solidFill>
                <a:latin typeface="NikoshBAN" panose="02000000000000000000" pitchFamily="2" charset="0"/>
                <a:cs typeface="NikoshBAN" panose="02000000000000000000" pitchFamily="2" charset="0"/>
              </a:rPr>
              <a:t> </a:t>
            </a:r>
            <a:endParaRPr lang="en-US" sz="3200" b="1" dirty="0">
              <a:solidFill>
                <a:srgbClr val="7030A0"/>
              </a:solidFill>
              <a:latin typeface="NikoshBAN" panose="02000000000000000000" pitchFamily="2" charset="0"/>
              <a:cs typeface="NikoshBAN" panose="02000000000000000000" pitchFamily="2" charset="0"/>
            </a:endParaRPr>
          </a:p>
        </p:txBody>
      </p:sp>
      <p:cxnSp>
        <p:nvCxnSpPr>
          <p:cNvPr id="14" name="Straight Connector 13"/>
          <p:cNvCxnSpPr/>
          <p:nvPr/>
        </p:nvCxnSpPr>
        <p:spPr>
          <a:xfrm>
            <a:off x="624840" y="2160895"/>
            <a:ext cx="106146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200150" y="1470066"/>
            <a:ext cx="1965126" cy="707886"/>
          </a:xfrm>
          <a:prstGeom prst="rect">
            <a:avLst/>
          </a:prstGeom>
          <a:noFill/>
        </p:spPr>
        <p:txBody>
          <a:bodyPr wrap="square" rtlCol="0">
            <a:spAutoFit/>
          </a:bodyPr>
          <a:lstStyle/>
          <a:p>
            <a:pPr algn="ctr"/>
            <a:r>
              <a:rPr lang="bn-IN" sz="4000" dirty="0" smtClean="0">
                <a:solidFill>
                  <a:schemeClr val="accent5">
                    <a:lumMod val="50000"/>
                  </a:schemeClr>
                </a:solidFill>
                <a:latin typeface="NikoshBAN" panose="02000000000000000000" pitchFamily="2" charset="0"/>
                <a:cs typeface="NikoshBAN" panose="02000000000000000000" pitchFamily="2" charset="0"/>
              </a:rPr>
              <a:t>শব্দ </a:t>
            </a:r>
            <a:endParaRPr lang="en-US" sz="4000" dirty="0">
              <a:solidFill>
                <a:schemeClr val="accent5">
                  <a:lumMod val="50000"/>
                </a:schemeClr>
              </a:solidFill>
              <a:latin typeface="NikoshBAN" panose="02000000000000000000" pitchFamily="2" charset="0"/>
              <a:cs typeface="NikoshBAN" panose="02000000000000000000" pitchFamily="2" charset="0"/>
            </a:endParaRPr>
          </a:p>
        </p:txBody>
      </p:sp>
      <p:sp>
        <p:nvSpPr>
          <p:cNvPr id="16" name="TextBox 15"/>
          <p:cNvSpPr txBox="1"/>
          <p:nvPr/>
        </p:nvSpPr>
        <p:spPr>
          <a:xfrm>
            <a:off x="6598920" y="1470067"/>
            <a:ext cx="1965126" cy="707886"/>
          </a:xfrm>
          <a:prstGeom prst="rect">
            <a:avLst/>
          </a:prstGeom>
          <a:noFill/>
        </p:spPr>
        <p:txBody>
          <a:bodyPr wrap="square" rtlCol="0">
            <a:spAutoFit/>
          </a:bodyPr>
          <a:lstStyle/>
          <a:p>
            <a:pPr algn="ctr"/>
            <a:r>
              <a:rPr lang="bn-IN" sz="4000" dirty="0" smtClean="0">
                <a:solidFill>
                  <a:schemeClr val="accent5">
                    <a:lumMod val="50000"/>
                  </a:schemeClr>
                </a:solidFill>
                <a:latin typeface="NikoshBAN" panose="02000000000000000000" pitchFamily="2" charset="0"/>
                <a:cs typeface="NikoshBAN" panose="02000000000000000000" pitchFamily="2" charset="0"/>
              </a:rPr>
              <a:t>বাক্য </a:t>
            </a:r>
            <a:endParaRPr lang="en-US" sz="4000" dirty="0">
              <a:solidFill>
                <a:schemeClr val="accent5">
                  <a:lumMod val="50000"/>
                </a:schemeClr>
              </a:solidFill>
              <a:latin typeface="NikoshBAN" panose="02000000000000000000" pitchFamily="2" charset="0"/>
              <a:cs typeface="NikoshBAN" panose="02000000000000000000" pitchFamily="2" charset="0"/>
            </a:endParaRPr>
          </a:p>
        </p:txBody>
      </p:sp>
      <p:sp>
        <p:nvSpPr>
          <p:cNvPr id="3" name="TextBox 2"/>
          <p:cNvSpPr txBox="1"/>
          <p:nvPr/>
        </p:nvSpPr>
        <p:spPr>
          <a:xfrm>
            <a:off x="5257800" y="1828800"/>
            <a:ext cx="5623560" cy="369332"/>
          </a:xfrm>
          <a:prstGeom prst="rect">
            <a:avLst/>
          </a:prstGeom>
          <a:noFill/>
        </p:spPr>
        <p:txBody>
          <a:bodyPr wrap="square" rtlCol="0">
            <a:spAutoFit/>
          </a:bodyPr>
          <a:lstStyle/>
          <a:p>
            <a:endParaRPr lang="en-US" dirty="0">
              <a:latin typeface="NikoshBAN" panose="02000000000000000000" pitchFamily="2" charset="0"/>
              <a:cs typeface="NikoshBAN" panose="02000000000000000000" pitchFamily="2" charset="0"/>
            </a:endParaRPr>
          </a:p>
        </p:txBody>
      </p:sp>
      <p:sp>
        <p:nvSpPr>
          <p:cNvPr id="17" name="TextBox 16"/>
          <p:cNvSpPr txBox="1"/>
          <p:nvPr/>
        </p:nvSpPr>
        <p:spPr>
          <a:xfrm>
            <a:off x="3996690" y="2759665"/>
            <a:ext cx="4760221" cy="584775"/>
          </a:xfrm>
          <a:prstGeom prst="rect">
            <a:avLst/>
          </a:prstGeom>
          <a:noFill/>
        </p:spPr>
        <p:txBody>
          <a:bodyPr wrap="square" rtlCol="0">
            <a:spAutoFit/>
          </a:bodyPr>
          <a:lstStyle/>
          <a:p>
            <a:pPr algn="ctr"/>
            <a:r>
              <a:rPr lang="bn-IN" sz="3200" dirty="0" smtClean="0">
                <a:latin typeface="NikoshBAN" panose="02000000000000000000" pitchFamily="2" charset="0"/>
                <a:cs typeface="NikoshBAN" panose="02000000000000000000" pitchFamily="2" charset="0"/>
              </a:rPr>
              <a:t> </a:t>
            </a:r>
            <a:r>
              <a:rPr lang="en-US" sz="3200" dirty="0" smtClean="0">
                <a:latin typeface="NikoshBAN" panose="02000000000000000000" pitchFamily="2" charset="0"/>
                <a:cs typeface="NikoshBAN" panose="02000000000000000000" pitchFamily="2" charset="0"/>
              </a:rPr>
              <a:t>এ…</a:t>
            </a:r>
            <a:r>
              <a:rPr lang="bn-IN" sz="3200" dirty="0" smtClean="0">
                <a:latin typeface="NikoshBAN" panose="02000000000000000000" pitchFamily="2" charset="0"/>
                <a:cs typeface="NikoshBAN" panose="02000000000000000000" pitchFamily="2" charset="0"/>
              </a:rPr>
              <a:t>...</a:t>
            </a:r>
            <a:r>
              <a:rPr lang="en-US" sz="3200" dirty="0" smtClean="0">
                <a:latin typeface="NikoshBAN" panose="02000000000000000000" pitchFamily="2" charset="0"/>
                <a:cs typeface="NikoshBAN" panose="02000000000000000000" pitchFamily="2" charset="0"/>
              </a:rPr>
              <a:t>…</a:t>
            </a:r>
            <a:r>
              <a:rPr lang="en-US" sz="3200" dirty="0" err="1" smtClean="0">
                <a:latin typeface="NikoshBAN" panose="02000000000000000000" pitchFamily="2" charset="0"/>
                <a:cs typeface="NikoshBAN" panose="02000000000000000000" pitchFamily="2" charset="0"/>
              </a:rPr>
              <a:t>কাজ</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করতে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নেই</a:t>
            </a:r>
            <a:r>
              <a:rPr lang="bn-IN" sz="3200" dirty="0" smtClean="0">
                <a:latin typeface="NikoshBAN" panose="02000000000000000000" pitchFamily="2" charset="0"/>
                <a:cs typeface="NikoshBAN" panose="02000000000000000000" pitchFamily="2" charset="0"/>
              </a:rPr>
              <a:t>। </a:t>
            </a:r>
            <a:endParaRPr lang="en-US" sz="3200" dirty="0">
              <a:latin typeface="NikoshBAN" panose="02000000000000000000" pitchFamily="2" charset="0"/>
              <a:cs typeface="NikoshBAN" panose="02000000000000000000" pitchFamily="2" charset="0"/>
            </a:endParaRPr>
          </a:p>
        </p:txBody>
      </p:sp>
      <p:sp>
        <p:nvSpPr>
          <p:cNvPr id="18" name="TextBox 17"/>
          <p:cNvSpPr txBox="1"/>
          <p:nvPr/>
        </p:nvSpPr>
        <p:spPr>
          <a:xfrm>
            <a:off x="3755013" y="3626923"/>
            <a:ext cx="7233377" cy="584775"/>
          </a:xfrm>
          <a:prstGeom prst="rect">
            <a:avLst/>
          </a:prstGeom>
          <a:noFill/>
        </p:spPr>
        <p:txBody>
          <a:bodyPr wrap="square" rtlCol="0">
            <a:spAutoFit/>
          </a:bodyPr>
          <a:lstStyle/>
          <a:p>
            <a:pPr algn="ctr"/>
            <a:r>
              <a:rPr lang="bn-IN"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সেকাল</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শিশুদের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পড়ার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জন্য</a:t>
            </a:r>
            <a:r>
              <a:rPr lang="en-US" sz="3200" dirty="0" smtClean="0">
                <a:latin typeface="NikoshBAN" panose="02000000000000000000" pitchFamily="2" charset="0"/>
                <a:cs typeface="NikoshBAN" panose="02000000000000000000" pitchFamily="2" charset="0"/>
              </a:rPr>
              <a:t> …</a:t>
            </a:r>
            <a:r>
              <a:rPr lang="bn-IN" sz="3200" dirty="0" smtClean="0">
                <a:latin typeface="NikoshBAN" panose="02000000000000000000" pitchFamily="2" charset="0"/>
                <a:cs typeface="NikoshBAN" panose="02000000000000000000" pitchFamily="2" charset="0"/>
              </a:rPr>
              <a:t>...</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ছিল</a:t>
            </a:r>
            <a:r>
              <a:rPr lang="bn-IN" sz="3200" dirty="0" smtClean="0">
                <a:latin typeface="NikoshBAN" panose="02000000000000000000" pitchFamily="2" charset="0"/>
                <a:cs typeface="NikoshBAN" panose="02000000000000000000" pitchFamily="2" charset="0"/>
              </a:rPr>
              <a:t>। </a:t>
            </a:r>
            <a:endParaRPr lang="en-US" sz="3200" dirty="0">
              <a:latin typeface="NikoshBAN" panose="02000000000000000000" pitchFamily="2" charset="0"/>
              <a:cs typeface="NikoshBAN" panose="02000000000000000000" pitchFamily="2" charset="0"/>
            </a:endParaRPr>
          </a:p>
        </p:txBody>
      </p:sp>
      <p:sp>
        <p:nvSpPr>
          <p:cNvPr id="19" name="TextBox 18"/>
          <p:cNvSpPr txBox="1"/>
          <p:nvPr/>
        </p:nvSpPr>
        <p:spPr>
          <a:xfrm>
            <a:off x="3739515" y="4479185"/>
            <a:ext cx="6621136" cy="584775"/>
          </a:xfrm>
          <a:prstGeom prst="rect">
            <a:avLst/>
          </a:prstGeom>
          <a:noFill/>
        </p:spPr>
        <p:txBody>
          <a:bodyPr wrap="square" rtlCol="0">
            <a:spAutoFit/>
          </a:bodyPr>
          <a:lstStyle/>
          <a:p>
            <a:pPr algn="ctr"/>
            <a:r>
              <a:rPr lang="bn-IN" sz="3200" dirty="0" smtClean="0">
                <a:latin typeface="NikoshBAN" panose="02000000000000000000" pitchFamily="2" charset="0"/>
                <a:cs typeface="NikoshBAN" panose="02000000000000000000" pitchFamily="2" charset="0"/>
              </a:rPr>
              <a:t> চাঁদের...............চারদিক আলোকিত। </a:t>
            </a:r>
            <a:endParaRPr lang="en-US" sz="3200" dirty="0">
              <a:latin typeface="NikoshBAN" panose="02000000000000000000" pitchFamily="2" charset="0"/>
              <a:cs typeface="NikoshBAN" panose="02000000000000000000" pitchFamily="2" charset="0"/>
            </a:endParaRPr>
          </a:p>
        </p:txBody>
      </p:sp>
      <p:sp>
        <p:nvSpPr>
          <p:cNvPr id="20" name="TextBox 19"/>
          <p:cNvSpPr txBox="1"/>
          <p:nvPr/>
        </p:nvSpPr>
        <p:spPr>
          <a:xfrm>
            <a:off x="3789045" y="5499036"/>
            <a:ext cx="6572752" cy="584775"/>
          </a:xfrm>
          <a:prstGeom prst="rect">
            <a:avLst/>
          </a:prstGeom>
          <a:noFill/>
        </p:spPr>
        <p:txBody>
          <a:bodyPr wrap="square" rtlCol="0">
            <a:spAutoFit/>
          </a:bodyPr>
          <a:lstStyle/>
          <a:p>
            <a:pPr algn="ctr"/>
            <a:r>
              <a:rPr lang="bn-IN" sz="3200" dirty="0" smtClean="0">
                <a:latin typeface="NikoshBAN" panose="02000000000000000000" pitchFamily="2" charset="0"/>
                <a:cs typeface="NikoshBAN" panose="02000000000000000000" pitchFamily="2" charset="0"/>
              </a:rPr>
              <a:t> থাকি.........সবে মিলে নাহি কেহ পর</a:t>
            </a:r>
            <a:r>
              <a:rPr lang="en-US" sz="3200" dirty="0" smtClean="0">
                <a:latin typeface="NikoshBAN" panose="02000000000000000000" pitchFamily="2" charset="0"/>
                <a:cs typeface="NikoshBAN" panose="02000000000000000000" pitchFamily="2" charset="0"/>
              </a:rPr>
              <a:t> </a:t>
            </a:r>
            <a:r>
              <a:rPr lang="bn-IN" sz="3200" dirty="0" smtClean="0">
                <a:latin typeface="NikoshBAN" panose="02000000000000000000" pitchFamily="2" charset="0"/>
                <a:cs typeface="NikoshBAN" panose="02000000000000000000" pitchFamily="2" charset="0"/>
              </a:rPr>
              <a:t>। </a:t>
            </a:r>
            <a:endParaRPr lang="en-US" sz="3200" dirty="0">
              <a:latin typeface="NikoshBAN" panose="02000000000000000000" pitchFamily="2" charset="0"/>
              <a:cs typeface="NikoshBAN" panose="02000000000000000000" pitchFamily="2" charset="0"/>
            </a:endParaRPr>
          </a:p>
        </p:txBody>
      </p:sp>
      <p:grpSp>
        <p:nvGrpSpPr>
          <p:cNvPr id="26" name="Group 25"/>
          <p:cNvGrpSpPr/>
          <p:nvPr/>
        </p:nvGrpSpPr>
        <p:grpSpPr>
          <a:xfrm>
            <a:off x="-2761" y="-12477"/>
            <a:ext cx="1785335" cy="1574604"/>
            <a:chOff x="-2761" y="-12477"/>
            <a:chExt cx="1785335" cy="1574604"/>
          </a:xfrm>
        </p:grpSpPr>
        <p:sp>
          <p:nvSpPr>
            <p:cNvPr id="24" name="Oval 23"/>
            <p:cNvSpPr/>
            <p:nvPr/>
          </p:nvSpPr>
          <p:spPr>
            <a:xfrm>
              <a:off x="-2761" y="-12477"/>
              <a:ext cx="1785335" cy="1574604"/>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NikoshBAN" panose="02000000000000000000" pitchFamily="2" charset="0"/>
                <a:cs typeface="NikoshBAN" panose="02000000000000000000" pitchFamily="2" charset="0"/>
              </a:endParaRPr>
            </a:p>
          </p:txBody>
        </p:sp>
        <p:sp>
          <p:nvSpPr>
            <p:cNvPr id="25" name="TextBox 24"/>
            <p:cNvSpPr txBox="1"/>
            <p:nvPr/>
          </p:nvSpPr>
          <p:spPr>
            <a:xfrm>
              <a:off x="26063" y="357947"/>
              <a:ext cx="1639528" cy="954107"/>
            </a:xfrm>
            <a:prstGeom prst="rect">
              <a:avLst/>
            </a:prstGeom>
            <a:noFill/>
          </p:spPr>
          <p:txBody>
            <a:bodyPr wrap="square" rtlCol="0">
              <a:spAutoFit/>
            </a:bodyPr>
            <a:lstStyle/>
            <a:p>
              <a:pPr algn="ctr"/>
              <a:r>
                <a:rPr lang="en-US" sz="2800" b="1" u="sng" dirty="0" err="1" smtClean="0">
                  <a:latin typeface="NikoshBAN" panose="02000000000000000000" pitchFamily="2" charset="0"/>
                  <a:cs typeface="NikoshBAN" panose="02000000000000000000" pitchFamily="2" charset="0"/>
                </a:rPr>
                <a:t>জোড়ায়</a:t>
              </a:r>
              <a:r>
                <a:rPr lang="en-US" sz="2800" b="1" u="sng" dirty="0" smtClean="0">
                  <a:latin typeface="NikoshBAN" panose="02000000000000000000" pitchFamily="2" charset="0"/>
                  <a:cs typeface="NikoshBAN" panose="02000000000000000000" pitchFamily="2" charset="0"/>
                </a:rPr>
                <a:t> </a:t>
              </a:r>
              <a:r>
                <a:rPr lang="en-US" sz="2800" b="1" u="sng" dirty="0" err="1" smtClean="0">
                  <a:latin typeface="NikoshBAN" panose="02000000000000000000" pitchFamily="2" charset="0"/>
                  <a:cs typeface="NikoshBAN" panose="02000000000000000000" pitchFamily="2" charset="0"/>
                </a:rPr>
                <a:t>কাজ</a:t>
              </a:r>
              <a:endParaRPr lang="bn-IN" sz="2800" b="1" u="sng" dirty="0" smtClean="0">
                <a:latin typeface="NikoshBAN" panose="02000000000000000000" pitchFamily="2" charset="0"/>
                <a:cs typeface="NikoshBAN" panose="02000000000000000000" pitchFamily="2" charset="0"/>
              </a:endParaRPr>
            </a:p>
            <a:p>
              <a:pPr algn="ctr"/>
              <a:r>
                <a:rPr lang="bn-IN" sz="2800" b="1" u="sng" dirty="0" smtClean="0">
                  <a:latin typeface="NikoshBAN" panose="02000000000000000000" pitchFamily="2" charset="0"/>
                  <a:cs typeface="NikoshBAN" panose="02000000000000000000" pitchFamily="2" charset="0"/>
                </a:rPr>
                <a:t>৫ মিনিট</a:t>
              </a:r>
              <a:endParaRPr lang="en-US" sz="2800" b="1" u="sng" dirty="0">
                <a:latin typeface="NikoshBAN" panose="02000000000000000000" pitchFamily="2" charset="0"/>
                <a:cs typeface="NikoshBAN" panose="02000000000000000000" pitchFamily="2" charset="0"/>
              </a:endParaRPr>
            </a:p>
          </p:txBody>
        </p:sp>
      </p:grpSp>
    </p:spTree>
    <p:extLst>
      <p:ext uri="{BB962C8B-B14F-4D97-AF65-F5344CB8AC3E}">
        <p14:creationId xmlns="" xmlns:p14="http://schemas.microsoft.com/office/powerpoint/2010/main" val="3945127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circle(in)">
                                      <p:cBhvr>
                                        <p:cTn id="15" dur="2000"/>
                                        <p:tgtEl>
                                          <p:spTgt spid="15"/>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circle(in)">
                                      <p:cBhvr>
                                        <p:cTn id="18" dur="2000"/>
                                        <p:tgtEl>
                                          <p:spTgt spid="16"/>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circle(in)">
                                      <p:cBhvr>
                                        <p:cTn id="21" dur="2000"/>
                                        <p:tgtEl>
                                          <p:spTgt spid="9"/>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circle(in)">
                                      <p:cBhvr>
                                        <p:cTn id="24" dur="2000"/>
                                        <p:tgtEl>
                                          <p:spTgt spid="10"/>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circle(in)">
                                      <p:cBhvr>
                                        <p:cTn id="27" dur="2000"/>
                                        <p:tgtEl>
                                          <p:spTgt spid="11"/>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circle(in)">
                                      <p:cBhvr>
                                        <p:cTn id="30" dur="2000"/>
                                        <p:tgtEl>
                                          <p:spTgt spid="12"/>
                                        </p:tgtEl>
                                      </p:cBhvr>
                                    </p:animEffect>
                                  </p:childTnLst>
                                </p:cTn>
                              </p:par>
                              <p:par>
                                <p:cTn id="31" presetID="6" presetClass="entr" presetSubtype="16"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circle(in)">
                                      <p:cBhvr>
                                        <p:cTn id="33" dur="2000"/>
                                        <p:tgtEl>
                                          <p:spTgt spid="6"/>
                                        </p:tgtEl>
                                      </p:cBhvr>
                                    </p:animEffect>
                                  </p:childTnLst>
                                </p:cTn>
                              </p:par>
                              <p:par>
                                <p:cTn id="34" presetID="6" presetClass="entr" presetSubtype="16"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circle(in)">
                                      <p:cBhvr>
                                        <p:cTn id="36" dur="2000"/>
                                        <p:tgtEl>
                                          <p:spTgt spid="14"/>
                                        </p:tgtEl>
                                      </p:cBhvr>
                                    </p:animEffect>
                                  </p:childTnLst>
                                </p:cTn>
                              </p:par>
                              <p:par>
                                <p:cTn id="37" presetID="6" presetClass="entr" presetSubtype="16"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circle(in)">
                                      <p:cBhvr>
                                        <p:cTn id="39" dur="2000"/>
                                        <p:tgtEl>
                                          <p:spTgt spid="17"/>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circle(in)">
                                      <p:cBhvr>
                                        <p:cTn id="42" dur="2000"/>
                                        <p:tgtEl>
                                          <p:spTgt spid="18"/>
                                        </p:tgtEl>
                                      </p:cBhvr>
                                    </p:animEffect>
                                  </p:childTnLst>
                                </p:cTn>
                              </p:par>
                              <p:par>
                                <p:cTn id="43" presetID="6" presetClass="entr" presetSubtype="16"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circle(in)">
                                      <p:cBhvr>
                                        <p:cTn id="45" dur="2000"/>
                                        <p:tgtEl>
                                          <p:spTgt spid="19"/>
                                        </p:tgtEl>
                                      </p:cBhvr>
                                    </p:animEffect>
                                  </p:childTnLst>
                                </p:cTn>
                              </p:par>
                              <p:par>
                                <p:cTn id="46" presetID="6" presetClass="entr" presetSubtype="16" fill="hold" grpId="0"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circle(in)">
                                      <p:cBhvr>
                                        <p:cTn id="48" dur="2000"/>
                                        <p:tgtEl>
                                          <p:spTgt spid="20"/>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path" presetSubtype="0" accel="50000" decel="50000" fill="hold" grpId="1" nodeType="clickEffect">
                                  <p:stCondLst>
                                    <p:cond delay="0"/>
                                  </p:stCondLst>
                                  <p:childTnLst>
                                    <p:animMotion origin="layout" path="M 3.33333E-6 -4.44444E-6 L 0.32955 0.38635 " pathEditMode="relative" rAng="0" ptsTypes="AA">
                                      <p:cBhvr>
                                        <p:cTn id="52" dur="2000" fill="hold"/>
                                        <p:tgtEl>
                                          <p:spTgt spid="9"/>
                                        </p:tgtEl>
                                        <p:attrNameLst>
                                          <p:attrName>ppt_x</p:attrName>
                                          <p:attrName>ppt_y</p:attrName>
                                        </p:attrNameLst>
                                      </p:cBhvr>
                                      <p:rCtr x="16471" y="19306"/>
                                    </p:animMotion>
                                  </p:childTnLst>
                                </p:cTn>
                              </p:par>
                            </p:childTnLst>
                          </p:cTn>
                        </p:par>
                      </p:childTnLst>
                    </p:cTn>
                  </p:par>
                  <p:par>
                    <p:cTn id="53" fill="hold">
                      <p:stCondLst>
                        <p:cond delay="indefinite"/>
                      </p:stCondLst>
                      <p:childTnLst>
                        <p:par>
                          <p:cTn id="54" fill="hold">
                            <p:stCondLst>
                              <p:cond delay="0"/>
                            </p:stCondLst>
                            <p:childTnLst>
                              <p:par>
                                <p:cTn id="55" presetID="42" presetClass="path" presetSubtype="0" accel="50000" decel="50000" fill="hold" grpId="1" nodeType="clickEffect">
                                  <p:stCondLst>
                                    <p:cond delay="0"/>
                                  </p:stCondLst>
                                  <p:childTnLst>
                                    <p:animMotion origin="layout" path="M 2.08333E-6 4.44444E-6 L 0.34505 0.10601 " pathEditMode="relative" rAng="0" ptsTypes="AA">
                                      <p:cBhvr>
                                        <p:cTn id="56" dur="2000" fill="hold"/>
                                        <p:tgtEl>
                                          <p:spTgt spid="10"/>
                                        </p:tgtEl>
                                        <p:attrNameLst>
                                          <p:attrName>ppt_x</p:attrName>
                                          <p:attrName>ppt_y</p:attrName>
                                        </p:attrNameLst>
                                      </p:cBhvr>
                                      <p:rCtr x="17253" y="5301"/>
                                    </p:animMotion>
                                  </p:childTnLst>
                                </p:cTn>
                              </p:par>
                            </p:childTnLst>
                          </p:cTn>
                        </p:par>
                      </p:childTnLst>
                    </p:cTn>
                  </p:par>
                  <p:par>
                    <p:cTn id="57" fill="hold">
                      <p:stCondLst>
                        <p:cond delay="indefinite"/>
                      </p:stCondLst>
                      <p:childTnLst>
                        <p:par>
                          <p:cTn id="58" fill="hold">
                            <p:stCondLst>
                              <p:cond delay="0"/>
                            </p:stCondLst>
                            <p:childTnLst>
                              <p:par>
                                <p:cTn id="59" presetID="42" presetClass="path" presetSubtype="0" accel="50000" decel="50000" fill="hold" grpId="1" nodeType="clickEffect">
                                  <p:stCondLst>
                                    <p:cond delay="0"/>
                                  </p:stCondLst>
                                  <p:childTnLst>
                                    <p:animMotion origin="layout" path="M 1.45833E-6 2.22045E-16 L 0.56289 -0.13495 " pathEditMode="relative" rAng="0" ptsTypes="AA">
                                      <p:cBhvr>
                                        <p:cTn id="60" dur="2000" fill="hold"/>
                                        <p:tgtEl>
                                          <p:spTgt spid="11"/>
                                        </p:tgtEl>
                                        <p:attrNameLst>
                                          <p:attrName>ppt_x</p:attrName>
                                          <p:attrName>ppt_y</p:attrName>
                                        </p:attrNameLst>
                                      </p:cBhvr>
                                      <p:rCtr x="28138" y="-6759"/>
                                    </p:animMotion>
                                  </p:childTnLst>
                                </p:cTn>
                              </p:par>
                            </p:childTnLst>
                          </p:cTn>
                        </p:par>
                      </p:childTnLst>
                    </p:cTn>
                  </p:par>
                  <p:par>
                    <p:cTn id="61" fill="hold">
                      <p:stCondLst>
                        <p:cond delay="indefinite"/>
                      </p:stCondLst>
                      <p:childTnLst>
                        <p:par>
                          <p:cTn id="62" fill="hold">
                            <p:stCondLst>
                              <p:cond delay="0"/>
                            </p:stCondLst>
                            <p:childTnLst>
                              <p:par>
                                <p:cTn id="63" presetID="42" presetClass="path" presetSubtype="0" accel="50000" decel="50000" fill="hold" grpId="1" nodeType="clickEffect">
                                  <p:stCondLst>
                                    <p:cond delay="0"/>
                                  </p:stCondLst>
                                  <p:childTnLst>
                                    <p:animMotion origin="layout" path="M -1.66667E-6 -4.44444E-6 L 0.28802 -0.4155 " pathEditMode="relative" rAng="0" ptsTypes="AA">
                                      <p:cBhvr>
                                        <p:cTn id="64" dur="2000" fill="hold"/>
                                        <p:tgtEl>
                                          <p:spTgt spid="12"/>
                                        </p:tgtEl>
                                        <p:attrNameLst>
                                          <p:attrName>ppt_x</p:attrName>
                                          <p:attrName>ppt_y</p:attrName>
                                        </p:attrNameLst>
                                      </p:cBhvr>
                                      <p:rCtr x="14401" y="-2078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9" grpId="1"/>
      <p:bldP spid="10" grpId="0"/>
      <p:bldP spid="10" grpId="1"/>
      <p:bldP spid="11" grpId="0"/>
      <p:bldP spid="11" grpId="1"/>
      <p:bldP spid="12" grpId="0"/>
      <p:bldP spid="12" grpId="1"/>
      <p:bldP spid="15" grpId="0"/>
      <p:bldP spid="16" grpId="0"/>
      <p:bldP spid="17" grpId="0"/>
      <p:bldP spid="18" grpId="0"/>
      <p:bldP spid="19"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86234" y="386183"/>
            <a:ext cx="4254269" cy="954107"/>
          </a:xfrm>
          <a:prstGeom prst="rect">
            <a:avLst/>
          </a:prstGeom>
          <a:noFill/>
          <a:ln>
            <a:solidFill>
              <a:srgbClr val="C00000"/>
            </a:solidFill>
            <a:prstDash val="sysDot"/>
          </a:ln>
        </p:spPr>
        <p:txBody>
          <a:bodyPr wrap="square" rtlCol="0">
            <a:spAutoFit/>
          </a:bodyPr>
          <a:lstStyle/>
          <a:p>
            <a:pPr algn="ctr"/>
            <a:r>
              <a:rPr lang="bn-BD" sz="2800" dirty="0" smtClean="0">
                <a:latin typeface="NikoshBAN" pitchFamily="2" charset="0"/>
                <a:cs typeface="NikoshBAN" pitchFamily="2" charset="0"/>
              </a:rPr>
              <a:t>সঠিক উত্তরটিতে (</a:t>
            </a:r>
            <a:r>
              <a:rPr lang="en-GB" sz="2800" dirty="0" smtClean="0">
                <a:latin typeface="NikoshBAN" pitchFamily="2" charset="0"/>
                <a:cs typeface="NikoshBAN" pitchFamily="2" charset="0"/>
              </a:rPr>
              <a:t>∙</a:t>
            </a:r>
            <a:r>
              <a:rPr lang="bn-BD" sz="2800" dirty="0" smtClean="0">
                <a:latin typeface="NikoshBAN" pitchFamily="2" charset="0"/>
                <a:cs typeface="NikoshBAN" pitchFamily="2" charset="0"/>
              </a:rPr>
              <a:t>) টিক চিহ্ন দাও ও </a:t>
            </a:r>
            <a:r>
              <a:rPr lang="bn-IN" sz="2800" dirty="0" smtClean="0">
                <a:latin typeface="NikoshBAN" pitchFamily="2" charset="0"/>
                <a:cs typeface="NikoshBAN" pitchFamily="2" charset="0"/>
              </a:rPr>
              <a:t> সঠিক </a:t>
            </a:r>
            <a:r>
              <a:rPr lang="bn-BD" sz="2800" dirty="0" smtClean="0">
                <a:latin typeface="NikoshBAN" pitchFamily="2" charset="0"/>
                <a:cs typeface="NikoshBAN" pitchFamily="2" charset="0"/>
              </a:rPr>
              <a:t>শব্দটি  বোর্ডে এসে লেখঃ </a:t>
            </a:r>
            <a:endParaRPr lang="en-US" sz="2800" dirty="0">
              <a:latin typeface="NikoshBAN" pitchFamily="2" charset="0"/>
              <a:cs typeface="NikoshBAN" pitchFamily="2" charset="0"/>
            </a:endParaRPr>
          </a:p>
        </p:txBody>
      </p:sp>
      <p:grpSp>
        <p:nvGrpSpPr>
          <p:cNvPr id="54" name="Group 53"/>
          <p:cNvGrpSpPr/>
          <p:nvPr/>
        </p:nvGrpSpPr>
        <p:grpSpPr>
          <a:xfrm>
            <a:off x="0" y="-15240"/>
            <a:ext cx="2042160" cy="1875473"/>
            <a:chOff x="0" y="-15240"/>
            <a:chExt cx="2042160" cy="1875473"/>
          </a:xfrm>
        </p:grpSpPr>
        <p:sp>
          <p:nvSpPr>
            <p:cNvPr id="3" name="Oval 2"/>
            <p:cNvSpPr/>
            <p:nvPr/>
          </p:nvSpPr>
          <p:spPr>
            <a:xfrm>
              <a:off x="0" y="-15240"/>
              <a:ext cx="2042160" cy="1875473"/>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NikoshBAN" panose="02000000000000000000" pitchFamily="2" charset="0"/>
                <a:cs typeface="NikoshBAN" panose="02000000000000000000" pitchFamily="2" charset="0"/>
              </a:endParaRPr>
            </a:p>
          </p:txBody>
        </p:sp>
        <p:sp>
          <p:nvSpPr>
            <p:cNvPr id="4" name="TextBox 3"/>
            <p:cNvSpPr txBox="1"/>
            <p:nvPr/>
          </p:nvSpPr>
          <p:spPr>
            <a:xfrm>
              <a:off x="91440" y="321290"/>
              <a:ext cx="1676400" cy="707886"/>
            </a:xfrm>
            <a:prstGeom prst="rect">
              <a:avLst/>
            </a:prstGeom>
            <a:noFill/>
          </p:spPr>
          <p:txBody>
            <a:bodyPr wrap="square" rtlCol="0">
              <a:spAutoFit/>
            </a:bodyPr>
            <a:lstStyle/>
            <a:p>
              <a:pPr algn="ctr"/>
              <a:r>
                <a:rPr lang="bn-IN" sz="4000" b="1" dirty="0" smtClean="0">
                  <a:latin typeface="NikoshBAN" panose="02000000000000000000" pitchFamily="2" charset="0"/>
                  <a:cs typeface="NikoshBAN" panose="02000000000000000000" pitchFamily="2" charset="0"/>
                </a:rPr>
                <a:t>মূল্যায়ন </a:t>
              </a:r>
              <a:endParaRPr lang="en-US" sz="4000" b="1" dirty="0">
                <a:latin typeface="NikoshBAN" panose="02000000000000000000" pitchFamily="2" charset="0"/>
                <a:cs typeface="NikoshBAN" panose="02000000000000000000" pitchFamily="2" charset="0"/>
              </a:endParaRPr>
            </a:p>
          </p:txBody>
        </p:sp>
      </p:grpSp>
      <p:sp>
        <p:nvSpPr>
          <p:cNvPr id="5" name="TextBox 4"/>
          <p:cNvSpPr txBox="1"/>
          <p:nvPr/>
        </p:nvSpPr>
        <p:spPr>
          <a:xfrm>
            <a:off x="374345" y="2146867"/>
            <a:ext cx="5715000" cy="523220"/>
          </a:xfrm>
          <a:prstGeom prst="rect">
            <a:avLst/>
          </a:prstGeom>
          <a:noFill/>
        </p:spPr>
        <p:txBody>
          <a:bodyPr wrap="square" rtlCol="0">
            <a:spAutoFit/>
          </a:bodyPr>
          <a:lstStyle/>
          <a:p>
            <a:r>
              <a:rPr lang="bn-IN" sz="2800" dirty="0" smtClean="0">
                <a:solidFill>
                  <a:srgbClr val="7030A0"/>
                </a:solidFill>
                <a:latin typeface="NikoshBAN" panose="02000000000000000000" pitchFamily="2" charset="0"/>
                <a:cs typeface="NikoshBAN" panose="02000000000000000000" pitchFamily="2" charset="0"/>
              </a:rPr>
              <a:t>১ . গাঁয়ের ঘরগুলো দেখতে কেমন?</a:t>
            </a:r>
            <a:endParaRPr lang="en-US" sz="2800" dirty="0">
              <a:solidFill>
                <a:srgbClr val="7030A0"/>
              </a:solidFill>
              <a:latin typeface="NikoshBAN" panose="02000000000000000000" pitchFamily="2" charset="0"/>
              <a:cs typeface="NikoshBAN" panose="02000000000000000000" pitchFamily="2" charset="0"/>
            </a:endParaRPr>
          </a:p>
        </p:txBody>
      </p:sp>
      <p:sp>
        <p:nvSpPr>
          <p:cNvPr id="6" name="TextBox 5"/>
          <p:cNvSpPr txBox="1"/>
          <p:nvPr/>
        </p:nvSpPr>
        <p:spPr>
          <a:xfrm>
            <a:off x="1199306" y="2748337"/>
            <a:ext cx="1951616" cy="523220"/>
          </a:xfrm>
          <a:prstGeom prst="rect">
            <a:avLst/>
          </a:prstGeom>
          <a:noFill/>
        </p:spPr>
        <p:txBody>
          <a:bodyPr wrap="square" rtlCol="0">
            <a:spAutoFit/>
          </a:bodyPr>
          <a:lstStyle/>
          <a:p>
            <a:r>
              <a:rPr lang="bn-IN" sz="2800" dirty="0" smtClean="0">
                <a:latin typeface="NikoshBAN" panose="02000000000000000000" pitchFamily="2" charset="0"/>
                <a:cs typeface="NikoshBAN" panose="02000000000000000000" pitchFamily="2" charset="0"/>
              </a:rPr>
              <a:t>(ক) ভাঙ্গাচোরা </a:t>
            </a:r>
            <a:endParaRPr lang="en-US" sz="2800" dirty="0">
              <a:latin typeface="NikoshBAN" panose="02000000000000000000" pitchFamily="2" charset="0"/>
              <a:cs typeface="NikoshBAN" panose="02000000000000000000" pitchFamily="2" charset="0"/>
            </a:endParaRPr>
          </a:p>
        </p:txBody>
      </p:sp>
      <p:sp>
        <p:nvSpPr>
          <p:cNvPr id="7" name="TextBox 6"/>
          <p:cNvSpPr txBox="1"/>
          <p:nvPr/>
        </p:nvSpPr>
        <p:spPr>
          <a:xfrm>
            <a:off x="3686044" y="2701829"/>
            <a:ext cx="2403301" cy="523220"/>
          </a:xfrm>
          <a:prstGeom prst="rect">
            <a:avLst/>
          </a:prstGeom>
          <a:noFill/>
        </p:spPr>
        <p:txBody>
          <a:bodyPr wrap="square" rtlCol="0">
            <a:spAutoFit/>
          </a:bodyPr>
          <a:lstStyle/>
          <a:p>
            <a:r>
              <a:rPr lang="bn-IN" sz="2800" dirty="0" smtClean="0">
                <a:latin typeface="NikoshBAN" panose="02000000000000000000" pitchFamily="2" charset="0"/>
                <a:cs typeface="NikoshBAN" panose="02000000000000000000" pitchFamily="2" charset="0"/>
              </a:rPr>
              <a:t>(খ) ছোট ছোট </a:t>
            </a:r>
            <a:endParaRPr lang="en-US" sz="2800" dirty="0">
              <a:latin typeface="NikoshBAN" panose="02000000000000000000" pitchFamily="2" charset="0"/>
              <a:cs typeface="NikoshBAN" panose="02000000000000000000" pitchFamily="2" charset="0"/>
            </a:endParaRPr>
          </a:p>
        </p:txBody>
      </p:sp>
      <p:sp>
        <p:nvSpPr>
          <p:cNvPr id="8" name="TextBox 7"/>
          <p:cNvSpPr txBox="1"/>
          <p:nvPr/>
        </p:nvSpPr>
        <p:spPr>
          <a:xfrm>
            <a:off x="5839299" y="2701829"/>
            <a:ext cx="2301205" cy="523220"/>
          </a:xfrm>
          <a:prstGeom prst="rect">
            <a:avLst/>
          </a:prstGeom>
          <a:noFill/>
        </p:spPr>
        <p:txBody>
          <a:bodyPr wrap="square" rtlCol="0">
            <a:spAutoFit/>
          </a:bodyPr>
          <a:lstStyle/>
          <a:p>
            <a:r>
              <a:rPr lang="bn-IN" sz="2800" dirty="0" smtClean="0">
                <a:latin typeface="NikoshBAN" panose="02000000000000000000" pitchFamily="2" charset="0"/>
                <a:cs typeface="NikoshBAN" panose="02000000000000000000" pitchFamily="2" charset="0"/>
              </a:rPr>
              <a:t>(গ) লম্বা-চওড়া </a:t>
            </a:r>
            <a:endParaRPr lang="en-US" sz="2800" dirty="0">
              <a:latin typeface="NikoshBAN" panose="02000000000000000000" pitchFamily="2" charset="0"/>
              <a:cs typeface="NikoshBAN" panose="02000000000000000000" pitchFamily="2" charset="0"/>
            </a:endParaRPr>
          </a:p>
        </p:txBody>
      </p:sp>
      <p:sp>
        <p:nvSpPr>
          <p:cNvPr id="9" name="TextBox 8"/>
          <p:cNvSpPr txBox="1"/>
          <p:nvPr/>
        </p:nvSpPr>
        <p:spPr>
          <a:xfrm>
            <a:off x="8140504" y="2638344"/>
            <a:ext cx="2320238" cy="523220"/>
          </a:xfrm>
          <a:prstGeom prst="rect">
            <a:avLst/>
          </a:prstGeom>
          <a:noFill/>
        </p:spPr>
        <p:txBody>
          <a:bodyPr wrap="square" rtlCol="0">
            <a:spAutoFit/>
          </a:bodyPr>
          <a:lstStyle/>
          <a:p>
            <a:r>
              <a:rPr lang="bn-IN" sz="2800" dirty="0" smtClean="0">
                <a:latin typeface="NikoshBAN" panose="02000000000000000000" pitchFamily="2" charset="0"/>
                <a:cs typeface="NikoshBAN" panose="02000000000000000000" pitchFamily="2" charset="0"/>
              </a:rPr>
              <a:t>(ঘ) আধা পাকা </a:t>
            </a:r>
            <a:endParaRPr lang="en-US" sz="2800" dirty="0">
              <a:latin typeface="NikoshBAN" panose="02000000000000000000" pitchFamily="2" charset="0"/>
              <a:cs typeface="NikoshBAN" panose="02000000000000000000" pitchFamily="2" charset="0"/>
            </a:endParaRPr>
          </a:p>
        </p:txBody>
      </p:sp>
      <p:sp>
        <p:nvSpPr>
          <p:cNvPr id="10" name="TextBox 9"/>
          <p:cNvSpPr txBox="1"/>
          <p:nvPr/>
        </p:nvSpPr>
        <p:spPr>
          <a:xfrm>
            <a:off x="293422" y="3483964"/>
            <a:ext cx="5715000" cy="523220"/>
          </a:xfrm>
          <a:prstGeom prst="rect">
            <a:avLst/>
          </a:prstGeom>
          <a:noFill/>
        </p:spPr>
        <p:txBody>
          <a:bodyPr wrap="square" rtlCol="0">
            <a:spAutoFit/>
          </a:bodyPr>
          <a:lstStyle/>
          <a:p>
            <a:r>
              <a:rPr lang="bn-IN" sz="2800" dirty="0" smtClean="0">
                <a:solidFill>
                  <a:srgbClr val="7030A0"/>
                </a:solidFill>
                <a:latin typeface="NikoshBAN" panose="02000000000000000000" pitchFamily="2" charset="0"/>
                <a:cs typeface="NikoshBAN" panose="02000000000000000000" pitchFamily="2" charset="0"/>
              </a:rPr>
              <a:t>২. ‘ হিংসা’ শব্দের সমার্থক শব্দ কী ?</a:t>
            </a:r>
            <a:endParaRPr lang="en-US" sz="2800" dirty="0">
              <a:solidFill>
                <a:srgbClr val="7030A0"/>
              </a:solidFill>
              <a:latin typeface="NikoshBAN" panose="02000000000000000000" pitchFamily="2" charset="0"/>
              <a:cs typeface="NikoshBAN" panose="02000000000000000000" pitchFamily="2" charset="0"/>
            </a:endParaRPr>
          </a:p>
        </p:txBody>
      </p:sp>
      <p:sp>
        <p:nvSpPr>
          <p:cNvPr id="11" name="TextBox 10"/>
          <p:cNvSpPr txBox="1"/>
          <p:nvPr/>
        </p:nvSpPr>
        <p:spPr>
          <a:xfrm>
            <a:off x="1127760" y="4109534"/>
            <a:ext cx="1470625" cy="523220"/>
          </a:xfrm>
          <a:prstGeom prst="rect">
            <a:avLst/>
          </a:prstGeom>
          <a:noFill/>
        </p:spPr>
        <p:txBody>
          <a:bodyPr wrap="square" rtlCol="0">
            <a:spAutoFit/>
          </a:bodyPr>
          <a:lstStyle/>
          <a:p>
            <a:r>
              <a:rPr lang="bn-IN" sz="2800" dirty="0" smtClean="0">
                <a:latin typeface="NikoshBAN" panose="02000000000000000000" pitchFamily="2" charset="0"/>
                <a:cs typeface="NikoshBAN" panose="02000000000000000000" pitchFamily="2" charset="0"/>
              </a:rPr>
              <a:t>(ক) হিংসুক  </a:t>
            </a:r>
            <a:endParaRPr lang="en-US" sz="2800" dirty="0">
              <a:latin typeface="NikoshBAN" panose="02000000000000000000" pitchFamily="2" charset="0"/>
              <a:cs typeface="NikoshBAN" panose="02000000000000000000" pitchFamily="2" charset="0"/>
            </a:endParaRPr>
          </a:p>
        </p:txBody>
      </p:sp>
      <p:sp>
        <p:nvSpPr>
          <p:cNvPr id="12" name="TextBox 11"/>
          <p:cNvSpPr txBox="1"/>
          <p:nvPr/>
        </p:nvSpPr>
        <p:spPr>
          <a:xfrm>
            <a:off x="3618837" y="4054108"/>
            <a:ext cx="1714430" cy="523220"/>
          </a:xfrm>
          <a:prstGeom prst="rect">
            <a:avLst/>
          </a:prstGeom>
          <a:noFill/>
        </p:spPr>
        <p:txBody>
          <a:bodyPr wrap="square" rtlCol="0">
            <a:spAutoFit/>
          </a:bodyPr>
          <a:lstStyle/>
          <a:p>
            <a:r>
              <a:rPr lang="bn-IN" sz="2800" dirty="0" smtClean="0">
                <a:latin typeface="NikoshBAN" panose="02000000000000000000" pitchFamily="2" charset="0"/>
                <a:cs typeface="NikoshBAN" panose="02000000000000000000" pitchFamily="2" charset="0"/>
              </a:rPr>
              <a:t>(খ) অপকার </a:t>
            </a:r>
            <a:endParaRPr lang="en-US" sz="2800" dirty="0">
              <a:latin typeface="NikoshBAN" panose="02000000000000000000" pitchFamily="2" charset="0"/>
              <a:cs typeface="NikoshBAN" panose="02000000000000000000" pitchFamily="2" charset="0"/>
            </a:endParaRPr>
          </a:p>
        </p:txBody>
      </p:sp>
      <p:sp>
        <p:nvSpPr>
          <p:cNvPr id="13" name="TextBox 12"/>
          <p:cNvSpPr txBox="1"/>
          <p:nvPr/>
        </p:nvSpPr>
        <p:spPr>
          <a:xfrm>
            <a:off x="5839299" y="4089154"/>
            <a:ext cx="1884027" cy="523220"/>
          </a:xfrm>
          <a:prstGeom prst="rect">
            <a:avLst/>
          </a:prstGeom>
          <a:noFill/>
        </p:spPr>
        <p:txBody>
          <a:bodyPr wrap="square" rtlCol="0">
            <a:spAutoFit/>
          </a:bodyPr>
          <a:lstStyle/>
          <a:p>
            <a:r>
              <a:rPr lang="bn-IN" sz="2800" dirty="0" smtClean="0">
                <a:latin typeface="NikoshBAN" panose="02000000000000000000" pitchFamily="2" charset="0"/>
                <a:cs typeface="NikoshBAN" panose="02000000000000000000" pitchFamily="2" charset="0"/>
              </a:rPr>
              <a:t>(গ) হিংসিত  </a:t>
            </a:r>
            <a:endParaRPr lang="en-US" sz="2800" dirty="0">
              <a:latin typeface="NikoshBAN" panose="02000000000000000000" pitchFamily="2" charset="0"/>
              <a:cs typeface="NikoshBAN" panose="02000000000000000000" pitchFamily="2" charset="0"/>
            </a:endParaRPr>
          </a:p>
        </p:txBody>
      </p:sp>
      <p:sp>
        <p:nvSpPr>
          <p:cNvPr id="14" name="TextBox 13"/>
          <p:cNvSpPr txBox="1"/>
          <p:nvPr/>
        </p:nvSpPr>
        <p:spPr>
          <a:xfrm>
            <a:off x="8140504" y="4109534"/>
            <a:ext cx="2161736" cy="523220"/>
          </a:xfrm>
          <a:prstGeom prst="rect">
            <a:avLst/>
          </a:prstGeom>
          <a:noFill/>
        </p:spPr>
        <p:txBody>
          <a:bodyPr wrap="square" rtlCol="0">
            <a:spAutoFit/>
          </a:bodyPr>
          <a:lstStyle/>
          <a:p>
            <a:r>
              <a:rPr lang="bn-IN" sz="2800" dirty="0" smtClean="0">
                <a:latin typeface="NikoshBAN" panose="02000000000000000000" pitchFamily="2" charset="0"/>
                <a:cs typeface="NikoshBAN" panose="02000000000000000000" pitchFamily="2" charset="0"/>
              </a:rPr>
              <a:t>(ঘ) হিংসালো </a:t>
            </a:r>
            <a:endParaRPr lang="en-US" sz="2800" dirty="0">
              <a:latin typeface="NikoshBAN" panose="02000000000000000000" pitchFamily="2" charset="0"/>
              <a:cs typeface="NikoshBAN" panose="02000000000000000000" pitchFamily="2" charset="0"/>
            </a:endParaRPr>
          </a:p>
        </p:txBody>
      </p:sp>
      <p:sp>
        <p:nvSpPr>
          <p:cNvPr id="15" name="TextBox 14"/>
          <p:cNvSpPr txBox="1"/>
          <p:nvPr/>
        </p:nvSpPr>
        <p:spPr>
          <a:xfrm>
            <a:off x="374345" y="4977546"/>
            <a:ext cx="5715000" cy="523220"/>
          </a:xfrm>
          <a:prstGeom prst="rect">
            <a:avLst/>
          </a:prstGeom>
          <a:noFill/>
        </p:spPr>
        <p:txBody>
          <a:bodyPr wrap="square" rtlCol="0">
            <a:spAutoFit/>
          </a:bodyPr>
          <a:lstStyle/>
          <a:p>
            <a:r>
              <a:rPr lang="bn-IN" sz="2800" dirty="0">
                <a:solidFill>
                  <a:srgbClr val="7030A0"/>
                </a:solidFill>
                <a:latin typeface="NikoshBAN" panose="02000000000000000000" pitchFamily="2" charset="0"/>
                <a:cs typeface="NikoshBAN" panose="02000000000000000000" pitchFamily="2" charset="0"/>
              </a:rPr>
              <a:t>৩</a:t>
            </a:r>
            <a:r>
              <a:rPr lang="bn-IN" sz="2800" dirty="0" smtClean="0">
                <a:solidFill>
                  <a:srgbClr val="7030A0"/>
                </a:solidFill>
                <a:latin typeface="NikoshBAN" panose="02000000000000000000" pitchFamily="2" charset="0"/>
                <a:cs typeface="NikoshBAN" panose="02000000000000000000" pitchFamily="2" charset="0"/>
              </a:rPr>
              <a:t>. গাঁয়ের সব লোক কীভাবে বাস করে ?</a:t>
            </a:r>
            <a:endParaRPr lang="en-US" sz="2800" dirty="0">
              <a:solidFill>
                <a:srgbClr val="7030A0"/>
              </a:solidFill>
              <a:latin typeface="NikoshBAN" panose="02000000000000000000" pitchFamily="2" charset="0"/>
              <a:cs typeface="NikoshBAN" panose="02000000000000000000" pitchFamily="2" charset="0"/>
            </a:endParaRPr>
          </a:p>
        </p:txBody>
      </p:sp>
      <p:sp>
        <p:nvSpPr>
          <p:cNvPr id="16" name="TextBox 15"/>
          <p:cNvSpPr txBox="1"/>
          <p:nvPr/>
        </p:nvSpPr>
        <p:spPr>
          <a:xfrm>
            <a:off x="964232" y="5705877"/>
            <a:ext cx="2421764" cy="523220"/>
          </a:xfrm>
          <a:prstGeom prst="rect">
            <a:avLst/>
          </a:prstGeom>
          <a:noFill/>
        </p:spPr>
        <p:txBody>
          <a:bodyPr wrap="square" rtlCol="0">
            <a:spAutoFit/>
          </a:bodyPr>
          <a:lstStyle/>
          <a:p>
            <a:r>
              <a:rPr lang="bn-IN" sz="2800" dirty="0" smtClean="0">
                <a:latin typeface="NikoshBAN" panose="02000000000000000000" pitchFamily="2" charset="0"/>
                <a:cs typeface="NikoshBAN" panose="02000000000000000000" pitchFamily="2" charset="0"/>
              </a:rPr>
              <a:t>(ক) মারামারি করে   </a:t>
            </a:r>
            <a:endParaRPr lang="en-US" sz="2800" dirty="0">
              <a:latin typeface="NikoshBAN" panose="02000000000000000000" pitchFamily="2" charset="0"/>
              <a:cs typeface="NikoshBAN" panose="02000000000000000000" pitchFamily="2" charset="0"/>
            </a:endParaRPr>
          </a:p>
        </p:txBody>
      </p:sp>
      <p:sp>
        <p:nvSpPr>
          <p:cNvPr id="17" name="TextBox 16"/>
          <p:cNvSpPr txBox="1"/>
          <p:nvPr/>
        </p:nvSpPr>
        <p:spPr>
          <a:xfrm>
            <a:off x="3689115" y="5713173"/>
            <a:ext cx="2400230" cy="523220"/>
          </a:xfrm>
          <a:prstGeom prst="rect">
            <a:avLst/>
          </a:prstGeom>
          <a:noFill/>
        </p:spPr>
        <p:txBody>
          <a:bodyPr wrap="square" rtlCol="0">
            <a:spAutoFit/>
          </a:bodyPr>
          <a:lstStyle/>
          <a:p>
            <a:r>
              <a:rPr lang="bn-IN" sz="2800" dirty="0" smtClean="0">
                <a:latin typeface="NikoshBAN" panose="02000000000000000000" pitchFamily="2" charset="0"/>
                <a:cs typeface="NikoshBAN" panose="02000000000000000000" pitchFamily="2" charset="0"/>
              </a:rPr>
              <a:t>(খ) হিংসা করে  </a:t>
            </a:r>
            <a:endParaRPr lang="en-US" sz="2800" dirty="0">
              <a:latin typeface="NikoshBAN" panose="02000000000000000000" pitchFamily="2" charset="0"/>
              <a:cs typeface="NikoshBAN" panose="02000000000000000000" pitchFamily="2" charset="0"/>
            </a:endParaRPr>
          </a:p>
        </p:txBody>
      </p:sp>
      <p:sp>
        <p:nvSpPr>
          <p:cNvPr id="18" name="TextBox 17"/>
          <p:cNvSpPr txBox="1"/>
          <p:nvPr/>
        </p:nvSpPr>
        <p:spPr>
          <a:xfrm>
            <a:off x="5839299" y="5713173"/>
            <a:ext cx="2075208" cy="523220"/>
          </a:xfrm>
          <a:prstGeom prst="rect">
            <a:avLst/>
          </a:prstGeom>
          <a:noFill/>
        </p:spPr>
        <p:txBody>
          <a:bodyPr wrap="square" rtlCol="0">
            <a:spAutoFit/>
          </a:bodyPr>
          <a:lstStyle/>
          <a:p>
            <a:r>
              <a:rPr lang="bn-IN" sz="2800" dirty="0" smtClean="0">
                <a:latin typeface="NikoshBAN" panose="02000000000000000000" pitchFamily="2" charset="0"/>
                <a:cs typeface="NikoshBAN" panose="02000000000000000000" pitchFamily="2" charset="0"/>
              </a:rPr>
              <a:t>(গ) মিলে মিশে   </a:t>
            </a:r>
            <a:endParaRPr lang="en-US" sz="2800" dirty="0">
              <a:latin typeface="NikoshBAN" panose="02000000000000000000" pitchFamily="2" charset="0"/>
              <a:cs typeface="NikoshBAN" panose="02000000000000000000" pitchFamily="2" charset="0"/>
            </a:endParaRPr>
          </a:p>
        </p:txBody>
      </p:sp>
      <p:sp>
        <p:nvSpPr>
          <p:cNvPr id="19" name="TextBox 18"/>
          <p:cNvSpPr txBox="1"/>
          <p:nvPr/>
        </p:nvSpPr>
        <p:spPr>
          <a:xfrm>
            <a:off x="8167346" y="5705877"/>
            <a:ext cx="1897345" cy="523220"/>
          </a:xfrm>
          <a:prstGeom prst="rect">
            <a:avLst/>
          </a:prstGeom>
          <a:noFill/>
        </p:spPr>
        <p:txBody>
          <a:bodyPr wrap="square" rtlCol="0">
            <a:spAutoFit/>
          </a:bodyPr>
          <a:lstStyle/>
          <a:p>
            <a:r>
              <a:rPr lang="bn-IN" sz="2800" dirty="0" smtClean="0">
                <a:latin typeface="NikoshBAN" panose="02000000000000000000" pitchFamily="2" charset="0"/>
                <a:cs typeface="NikoshBAN" panose="02000000000000000000" pitchFamily="2" charset="0"/>
              </a:rPr>
              <a:t>(ঘ) একাকী   </a:t>
            </a:r>
            <a:endParaRPr lang="en-US" sz="2800" dirty="0">
              <a:latin typeface="NikoshBAN" panose="02000000000000000000" pitchFamily="2" charset="0"/>
              <a:cs typeface="NikoshBAN" panose="02000000000000000000" pitchFamily="2" charset="0"/>
            </a:endParaRPr>
          </a:p>
        </p:txBody>
      </p:sp>
      <p:sp>
        <p:nvSpPr>
          <p:cNvPr id="51" name="Rectangle 50"/>
          <p:cNvSpPr/>
          <p:nvPr/>
        </p:nvSpPr>
        <p:spPr>
          <a:xfrm>
            <a:off x="3693902" y="2486527"/>
            <a:ext cx="631904" cy="923330"/>
          </a:xfrm>
          <a:prstGeom prst="rect">
            <a:avLst/>
          </a:prstGeom>
        </p:spPr>
        <p:txBody>
          <a:bodyPr wrap="none">
            <a:spAutoFit/>
          </a:bodyPr>
          <a:lstStyle/>
          <a:p>
            <a:r>
              <a:rPr lang="en-GB" sz="5400" dirty="0">
                <a:latin typeface="NikoshBAN" pitchFamily="2" charset="0"/>
                <a:cs typeface="NikoshBAN" pitchFamily="2" charset="0"/>
              </a:rPr>
              <a:t>∙</a:t>
            </a:r>
            <a:endParaRPr lang="en-US" sz="5400" dirty="0"/>
          </a:p>
        </p:txBody>
      </p:sp>
      <p:sp>
        <p:nvSpPr>
          <p:cNvPr id="52" name="Rectangle 51"/>
          <p:cNvSpPr/>
          <p:nvPr/>
        </p:nvSpPr>
        <p:spPr>
          <a:xfrm>
            <a:off x="3618837" y="3945737"/>
            <a:ext cx="631904" cy="923330"/>
          </a:xfrm>
          <a:prstGeom prst="rect">
            <a:avLst/>
          </a:prstGeom>
        </p:spPr>
        <p:txBody>
          <a:bodyPr wrap="none">
            <a:spAutoFit/>
          </a:bodyPr>
          <a:lstStyle/>
          <a:p>
            <a:r>
              <a:rPr lang="en-GB" sz="5400" dirty="0">
                <a:latin typeface="NikoshBAN" pitchFamily="2" charset="0"/>
                <a:cs typeface="NikoshBAN" pitchFamily="2" charset="0"/>
              </a:rPr>
              <a:t>∙</a:t>
            </a:r>
            <a:endParaRPr lang="en-US" sz="5400" dirty="0"/>
          </a:p>
        </p:txBody>
      </p:sp>
      <p:sp>
        <p:nvSpPr>
          <p:cNvPr id="53" name="Rectangle 52"/>
          <p:cNvSpPr/>
          <p:nvPr/>
        </p:nvSpPr>
        <p:spPr>
          <a:xfrm>
            <a:off x="5773393" y="5609245"/>
            <a:ext cx="631904" cy="923330"/>
          </a:xfrm>
          <a:prstGeom prst="rect">
            <a:avLst/>
          </a:prstGeom>
        </p:spPr>
        <p:txBody>
          <a:bodyPr wrap="none">
            <a:spAutoFit/>
          </a:bodyPr>
          <a:lstStyle/>
          <a:p>
            <a:r>
              <a:rPr lang="en-GB" sz="5400" dirty="0">
                <a:latin typeface="NikoshBAN" pitchFamily="2" charset="0"/>
                <a:cs typeface="NikoshBAN" pitchFamily="2" charset="0"/>
              </a:rPr>
              <a:t>∙</a:t>
            </a:r>
            <a:endParaRPr lang="en-US" sz="5400" dirty="0"/>
          </a:p>
        </p:txBody>
      </p:sp>
    </p:spTree>
    <p:extLst>
      <p:ext uri="{BB962C8B-B14F-4D97-AF65-F5344CB8AC3E}">
        <p14:creationId xmlns="" xmlns:p14="http://schemas.microsoft.com/office/powerpoint/2010/main" val="825512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500"/>
                                        <p:tgtEl>
                                          <p:spTgt spid="5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left)">
                                      <p:cBhvr>
                                        <p:cTn id="38" dur="500"/>
                                        <p:tgtEl>
                                          <p:spTgt spid="12"/>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left)">
                                      <p:cBhvr>
                                        <p:cTn id="41" dur="500"/>
                                        <p:tgtEl>
                                          <p:spTgt spid="11"/>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left)">
                                      <p:cBhvr>
                                        <p:cTn id="44" dur="500"/>
                                        <p:tgtEl>
                                          <p:spTgt spid="10"/>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left)">
                                      <p:cBhvr>
                                        <p:cTn id="47" dur="500"/>
                                        <p:tgtEl>
                                          <p:spTgt spid="15"/>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500"/>
                                        <p:tgtEl>
                                          <p:spTgt spid="17"/>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ipe(left)">
                                      <p:cBhvr>
                                        <p:cTn id="59" dur="500"/>
                                        <p:tgtEl>
                                          <p:spTgt spid="19"/>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51"/>
                                        </p:tgtEl>
                                        <p:attrNameLst>
                                          <p:attrName>style.visibility</p:attrName>
                                        </p:attrNameLst>
                                      </p:cBhvr>
                                      <p:to>
                                        <p:strVal val="visible"/>
                                      </p:to>
                                    </p:set>
                                    <p:animEffect transition="in" filter="wipe(down)">
                                      <p:cBhvr>
                                        <p:cTn id="64" dur="500"/>
                                        <p:tgtEl>
                                          <p:spTgt spid="51"/>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52"/>
                                        </p:tgtEl>
                                        <p:attrNameLst>
                                          <p:attrName>style.visibility</p:attrName>
                                        </p:attrNameLst>
                                      </p:cBhvr>
                                      <p:to>
                                        <p:strVal val="visible"/>
                                      </p:to>
                                    </p:set>
                                    <p:animEffect transition="in" filter="wipe(down)">
                                      <p:cBhvr>
                                        <p:cTn id="69" dur="500"/>
                                        <p:tgtEl>
                                          <p:spTgt spid="52"/>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wipe(down)">
                                      <p:cBhvr>
                                        <p:cTn id="74"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51" grpId="0"/>
      <p:bldP spid="52" grpId="0"/>
      <p:bldP spid="5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 xmlns:a14="http://schemas.microsoft.com/office/drawing/2010/main" val="0"/>
              </a:ext>
            </a:extLst>
          </a:blip>
          <a:srcRect l="10059" t="2526" r="36600" b="24626"/>
          <a:stretch/>
        </p:blipFill>
        <p:spPr>
          <a:xfrm>
            <a:off x="5752408" y="1361468"/>
            <a:ext cx="5410202" cy="4743921"/>
          </a:xfrm>
          <a:prstGeom prst="rect">
            <a:avLst/>
          </a:prstGeom>
          <a:ln>
            <a:noFill/>
          </a:ln>
          <a:effectLst>
            <a:softEdge rad="112500"/>
          </a:effectLst>
        </p:spPr>
      </p:pic>
      <p:grpSp>
        <p:nvGrpSpPr>
          <p:cNvPr id="8" name="Group 7"/>
          <p:cNvGrpSpPr/>
          <p:nvPr/>
        </p:nvGrpSpPr>
        <p:grpSpPr>
          <a:xfrm>
            <a:off x="-106680" y="0"/>
            <a:ext cx="2468880" cy="2377440"/>
            <a:chOff x="-106680" y="0"/>
            <a:chExt cx="2468880" cy="2377440"/>
          </a:xfrm>
        </p:grpSpPr>
        <p:sp>
          <p:nvSpPr>
            <p:cNvPr id="6" name="Oval 5"/>
            <p:cNvSpPr/>
            <p:nvPr/>
          </p:nvSpPr>
          <p:spPr>
            <a:xfrm>
              <a:off x="0" y="0"/>
              <a:ext cx="2255520" cy="237744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NikoshBAN" panose="02000000000000000000" pitchFamily="2" charset="0"/>
                <a:cs typeface="NikoshBAN" panose="02000000000000000000" pitchFamily="2" charset="0"/>
              </a:endParaRPr>
            </a:p>
          </p:txBody>
        </p:sp>
        <p:sp>
          <p:nvSpPr>
            <p:cNvPr id="7" name="TextBox 6"/>
            <p:cNvSpPr txBox="1"/>
            <p:nvPr/>
          </p:nvSpPr>
          <p:spPr>
            <a:xfrm>
              <a:off x="-106680" y="583793"/>
              <a:ext cx="2468880" cy="923330"/>
            </a:xfrm>
            <a:prstGeom prst="rect">
              <a:avLst/>
            </a:prstGeom>
            <a:noFill/>
          </p:spPr>
          <p:txBody>
            <a:bodyPr wrap="square" rtlCol="0">
              <a:spAutoFit/>
            </a:bodyPr>
            <a:lstStyle/>
            <a:p>
              <a:pPr algn="ctr"/>
              <a:r>
                <a:rPr lang="bn-IN" sz="5400" b="1" dirty="0" smtClean="0">
                  <a:latin typeface="NikoshBAN" panose="02000000000000000000" pitchFamily="2" charset="0"/>
                  <a:cs typeface="NikoshBAN" panose="02000000000000000000" pitchFamily="2" charset="0"/>
                </a:rPr>
                <a:t>নীরব পাঠ </a:t>
              </a:r>
              <a:endParaRPr lang="en-US" sz="5400" b="1" dirty="0">
                <a:latin typeface="NikoshBAN" panose="02000000000000000000" pitchFamily="2" charset="0"/>
                <a:cs typeface="NikoshBAN" panose="02000000000000000000" pitchFamily="2" charset="0"/>
              </a:endParaRPr>
            </a:p>
          </p:txBody>
        </p:sp>
      </p:grpSp>
    </p:spTree>
    <p:extLst>
      <p:ext uri="{BB962C8B-B14F-4D97-AF65-F5344CB8AC3E}">
        <p14:creationId xmlns="" xmlns:p14="http://schemas.microsoft.com/office/powerpoint/2010/main" val="3343632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66258" y="238299"/>
            <a:ext cx="5501640" cy="1015663"/>
          </a:xfrm>
          <a:prstGeom prst="rect">
            <a:avLst/>
          </a:prstGeom>
          <a:noFill/>
          <a:ln>
            <a:solidFill>
              <a:srgbClr val="FF0000"/>
            </a:solidFill>
          </a:ln>
        </p:spPr>
        <p:txBody>
          <a:bodyPr wrap="square" rtlCol="0">
            <a:spAutoFit/>
          </a:bodyPr>
          <a:lstStyle/>
          <a:p>
            <a:pPr algn="ctr"/>
            <a:r>
              <a:rPr lang="bn-IN" sz="6000" b="1" u="sng" dirty="0" smtClean="0">
                <a:solidFill>
                  <a:srgbClr val="FF0000"/>
                </a:solidFill>
                <a:latin typeface="NikoshBAN" panose="02000000000000000000" pitchFamily="2" charset="0"/>
                <a:cs typeface="NikoshBAN" panose="02000000000000000000" pitchFamily="2" charset="0"/>
              </a:rPr>
              <a:t>শিক্ষক পরিচিতি </a:t>
            </a:r>
            <a:endParaRPr lang="en-US" sz="6000" b="1" u="sng" dirty="0">
              <a:solidFill>
                <a:srgbClr val="FF0000"/>
              </a:solidFill>
              <a:latin typeface="NikoshBAN" panose="02000000000000000000" pitchFamily="2" charset="0"/>
              <a:cs typeface="NikoshBAN" panose="02000000000000000000" pitchFamily="2" charset="0"/>
            </a:endParaRPr>
          </a:p>
        </p:txBody>
      </p:sp>
      <p:sp>
        <p:nvSpPr>
          <p:cNvPr id="6" name="Rectangle 5"/>
          <p:cNvSpPr/>
          <p:nvPr/>
        </p:nvSpPr>
        <p:spPr>
          <a:xfrm>
            <a:off x="762000" y="1762036"/>
            <a:ext cx="10805160" cy="4524315"/>
          </a:xfrm>
          <a:prstGeom prst="rect">
            <a:avLst/>
          </a:prstGeom>
          <a:solidFill>
            <a:srgbClr val="92D050"/>
          </a:solidFill>
        </p:spPr>
        <p:txBody>
          <a:bodyPr wrap="square">
            <a:prstTxWarp prst="textWave4">
              <a:avLst/>
            </a:prstTxWarp>
            <a:spAutoFit/>
          </a:bodyPr>
          <a:lstStyle/>
          <a:p>
            <a:r>
              <a:rPr lang="en-US" sz="7200" b="1" dirty="0" err="1" smtClean="0">
                <a:solidFill>
                  <a:srgbClr val="002060"/>
                </a:solidFill>
                <a:latin typeface="NikoshBAN" panose="02000000000000000000" pitchFamily="2" charset="0"/>
                <a:cs typeface="NikoshBAN" panose="02000000000000000000" pitchFamily="2" charset="0"/>
              </a:rPr>
              <a:t>মোঃ</a:t>
            </a:r>
            <a:r>
              <a:rPr lang="en-US" sz="7200" b="1" dirty="0" smtClean="0">
                <a:solidFill>
                  <a:srgbClr val="002060"/>
                </a:solidFill>
                <a:latin typeface="NikoshBAN" panose="02000000000000000000" pitchFamily="2" charset="0"/>
                <a:cs typeface="NikoshBAN" panose="02000000000000000000" pitchFamily="2" charset="0"/>
              </a:rPr>
              <a:t> </a:t>
            </a:r>
            <a:r>
              <a:rPr lang="en-US" sz="7200" b="1" dirty="0" err="1" smtClean="0">
                <a:solidFill>
                  <a:srgbClr val="002060"/>
                </a:solidFill>
                <a:latin typeface="NikoshBAN" panose="02000000000000000000" pitchFamily="2" charset="0"/>
                <a:cs typeface="NikoshBAN" panose="02000000000000000000" pitchFamily="2" charset="0"/>
              </a:rPr>
              <a:t>নাজমুল</a:t>
            </a:r>
            <a:r>
              <a:rPr lang="en-US" sz="7200" b="1" dirty="0" smtClean="0">
                <a:solidFill>
                  <a:srgbClr val="002060"/>
                </a:solidFill>
                <a:latin typeface="NikoshBAN" panose="02000000000000000000" pitchFamily="2" charset="0"/>
                <a:cs typeface="NikoshBAN" panose="02000000000000000000" pitchFamily="2" charset="0"/>
              </a:rPr>
              <a:t> </a:t>
            </a:r>
            <a:r>
              <a:rPr lang="en-US" sz="7200" b="1" dirty="0" err="1" smtClean="0">
                <a:solidFill>
                  <a:srgbClr val="002060"/>
                </a:solidFill>
                <a:latin typeface="NikoshBAN" panose="02000000000000000000" pitchFamily="2" charset="0"/>
                <a:cs typeface="NikoshBAN" panose="02000000000000000000" pitchFamily="2" charset="0"/>
              </a:rPr>
              <a:t>হুদা</a:t>
            </a:r>
            <a:r>
              <a:rPr lang="en-US" sz="7200" b="1" dirty="0" smtClean="0">
                <a:solidFill>
                  <a:srgbClr val="002060"/>
                </a:solidFill>
                <a:latin typeface="NikoshBAN" panose="02000000000000000000" pitchFamily="2" charset="0"/>
                <a:cs typeface="NikoshBAN" panose="02000000000000000000" pitchFamily="2" charset="0"/>
              </a:rPr>
              <a:t> (</a:t>
            </a:r>
            <a:r>
              <a:rPr lang="en-US" sz="7200" b="1" dirty="0" err="1" smtClean="0">
                <a:solidFill>
                  <a:srgbClr val="002060"/>
                </a:solidFill>
                <a:latin typeface="NikoshBAN" panose="02000000000000000000" pitchFamily="2" charset="0"/>
                <a:cs typeface="NikoshBAN" panose="02000000000000000000" pitchFamily="2" charset="0"/>
              </a:rPr>
              <a:t>সজল</a:t>
            </a:r>
            <a:r>
              <a:rPr lang="en-US" sz="7200" b="1" dirty="0" smtClean="0">
                <a:solidFill>
                  <a:srgbClr val="002060"/>
                </a:solidFill>
                <a:latin typeface="NikoshBAN" panose="02000000000000000000" pitchFamily="2" charset="0"/>
                <a:cs typeface="NikoshBAN" panose="02000000000000000000" pitchFamily="2" charset="0"/>
              </a:rPr>
              <a:t>)</a:t>
            </a:r>
            <a:endParaRPr lang="bn-IN" sz="7200" b="1" dirty="0" smtClean="0">
              <a:solidFill>
                <a:srgbClr val="002060"/>
              </a:solidFill>
              <a:latin typeface="NikoshBAN" panose="02000000000000000000" pitchFamily="2" charset="0"/>
              <a:cs typeface="NikoshBAN" panose="02000000000000000000" pitchFamily="2" charset="0"/>
            </a:endParaRPr>
          </a:p>
          <a:p>
            <a:r>
              <a:rPr lang="bn-IN" sz="7200" dirty="0" smtClean="0">
                <a:solidFill>
                  <a:srgbClr val="002060"/>
                </a:solidFill>
                <a:latin typeface="NikoshBAN" panose="02000000000000000000" pitchFamily="2" charset="0"/>
                <a:cs typeface="NikoshBAN" panose="02000000000000000000" pitchFamily="2" charset="0"/>
              </a:rPr>
              <a:t>সহকারী শিক্ষক</a:t>
            </a:r>
          </a:p>
          <a:p>
            <a:r>
              <a:rPr lang="en-US" sz="7200" dirty="0" err="1" smtClean="0">
                <a:solidFill>
                  <a:srgbClr val="002060"/>
                </a:solidFill>
                <a:latin typeface="NikoshBAN" panose="02000000000000000000" pitchFamily="2" charset="0"/>
                <a:cs typeface="NikoshBAN" panose="02000000000000000000" pitchFamily="2" charset="0"/>
              </a:rPr>
              <a:t>ইসলামপুর</a:t>
            </a:r>
            <a:r>
              <a:rPr lang="bn-IN" sz="7200" dirty="0" smtClean="0">
                <a:solidFill>
                  <a:srgbClr val="002060"/>
                </a:solidFill>
                <a:latin typeface="NikoshBAN" panose="02000000000000000000" pitchFamily="2" charset="0"/>
                <a:cs typeface="NikoshBAN" panose="02000000000000000000" pitchFamily="2" charset="0"/>
              </a:rPr>
              <a:t> সরকারী প্রাথমিক বিদ্যালয়</a:t>
            </a:r>
          </a:p>
          <a:p>
            <a:r>
              <a:rPr lang="en-US" sz="7200" dirty="0" err="1" smtClean="0">
                <a:solidFill>
                  <a:srgbClr val="002060"/>
                </a:solidFill>
                <a:latin typeface="NikoshBAN" panose="02000000000000000000" pitchFamily="2" charset="0"/>
                <a:cs typeface="NikoshBAN" panose="02000000000000000000" pitchFamily="2" charset="0"/>
              </a:rPr>
              <a:t>আলমডাঙ্গা</a:t>
            </a:r>
            <a:r>
              <a:rPr lang="en-US" sz="7200" dirty="0" smtClean="0">
                <a:solidFill>
                  <a:srgbClr val="002060"/>
                </a:solidFill>
                <a:latin typeface="NikoshBAN" panose="02000000000000000000" pitchFamily="2" charset="0"/>
                <a:cs typeface="NikoshBAN" panose="02000000000000000000" pitchFamily="2" charset="0"/>
              </a:rPr>
              <a:t> , </a:t>
            </a:r>
            <a:r>
              <a:rPr lang="en-US" sz="7200" dirty="0" err="1" smtClean="0">
                <a:solidFill>
                  <a:srgbClr val="002060"/>
                </a:solidFill>
                <a:latin typeface="NikoshBAN" panose="02000000000000000000" pitchFamily="2" charset="0"/>
                <a:cs typeface="NikoshBAN" panose="02000000000000000000" pitchFamily="2" charset="0"/>
              </a:rPr>
              <a:t>চুয়াডাঙ্গা</a:t>
            </a:r>
            <a:r>
              <a:rPr lang="en-US" sz="7200" dirty="0" smtClean="0">
                <a:solidFill>
                  <a:srgbClr val="002060"/>
                </a:solidFill>
                <a:latin typeface="NikoshBAN" panose="02000000000000000000" pitchFamily="2" charset="0"/>
                <a:cs typeface="NikoshBAN" panose="02000000000000000000" pitchFamily="2" charset="0"/>
              </a:rPr>
              <a:t> ।</a:t>
            </a:r>
            <a:endParaRPr lang="bn-IN" sz="7200" dirty="0" smtClean="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 xmlns:p14="http://schemas.microsoft.com/office/powerpoint/2010/main" val="2587931373"/>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64080" y="419130"/>
            <a:ext cx="3992880" cy="769441"/>
          </a:xfrm>
          <a:prstGeom prst="rect">
            <a:avLst/>
          </a:prstGeom>
          <a:noFill/>
        </p:spPr>
        <p:txBody>
          <a:bodyPr wrap="square" rtlCol="0">
            <a:spAutoFit/>
          </a:bodyPr>
          <a:lstStyle/>
          <a:p>
            <a:pPr algn="ctr"/>
            <a:r>
              <a:rPr lang="bn-IN" sz="4400" b="1" u="sng" dirty="0" smtClean="0">
                <a:solidFill>
                  <a:srgbClr val="7030A0"/>
                </a:solidFill>
                <a:latin typeface="NikoshBAN" panose="02000000000000000000" pitchFamily="2" charset="0"/>
                <a:cs typeface="NikoshBAN" panose="02000000000000000000" pitchFamily="2" charset="0"/>
              </a:rPr>
              <a:t>এক কথায় উত্তর দাওঃ</a:t>
            </a:r>
            <a:endParaRPr lang="en-US" sz="4400" b="1" u="sng" dirty="0">
              <a:solidFill>
                <a:srgbClr val="7030A0"/>
              </a:solidFill>
              <a:latin typeface="NikoshBAN" panose="02000000000000000000" pitchFamily="2" charset="0"/>
              <a:cs typeface="NikoshBAN" panose="02000000000000000000" pitchFamily="2" charset="0"/>
            </a:endParaRPr>
          </a:p>
        </p:txBody>
      </p:sp>
      <p:sp>
        <p:nvSpPr>
          <p:cNvPr id="2" name="TextBox 1"/>
          <p:cNvSpPr txBox="1"/>
          <p:nvPr/>
        </p:nvSpPr>
        <p:spPr>
          <a:xfrm>
            <a:off x="4434840" y="1422484"/>
            <a:ext cx="7208520" cy="769441"/>
          </a:xfrm>
          <a:prstGeom prst="rect">
            <a:avLst/>
          </a:prstGeom>
          <a:noFill/>
        </p:spPr>
        <p:txBody>
          <a:bodyPr wrap="square" rtlCol="0">
            <a:spAutoFit/>
          </a:bodyPr>
          <a:lstStyle/>
          <a:p>
            <a:r>
              <a:rPr lang="bn-IN" sz="4400" dirty="0" smtClean="0">
                <a:latin typeface="NikoshBAN" panose="02000000000000000000" pitchFamily="2" charset="0"/>
                <a:cs typeface="NikoshBAN" panose="02000000000000000000" pitchFamily="2" charset="0"/>
              </a:rPr>
              <a:t>(ক)</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গ্রামের</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ছেলেরা</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এক</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সাথে</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কী</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করে</a:t>
            </a:r>
            <a:r>
              <a:rPr lang="bn-IN" sz="4400" dirty="0" smtClean="0">
                <a:latin typeface="NikoshBAN" panose="02000000000000000000" pitchFamily="2" charset="0"/>
                <a:cs typeface="NikoshBAN" panose="02000000000000000000" pitchFamily="2" charset="0"/>
              </a:rPr>
              <a:t>?</a:t>
            </a:r>
            <a:endParaRPr lang="en-US" sz="4400" dirty="0">
              <a:latin typeface="NikoshBAN" panose="02000000000000000000" pitchFamily="2" charset="0"/>
              <a:cs typeface="NikoshBAN" panose="02000000000000000000" pitchFamily="2" charset="0"/>
            </a:endParaRPr>
          </a:p>
        </p:txBody>
      </p:sp>
      <p:sp>
        <p:nvSpPr>
          <p:cNvPr id="4" name="TextBox 3"/>
          <p:cNvSpPr txBox="1"/>
          <p:nvPr/>
        </p:nvSpPr>
        <p:spPr>
          <a:xfrm>
            <a:off x="4434840" y="2425838"/>
            <a:ext cx="7208520" cy="769441"/>
          </a:xfrm>
          <a:prstGeom prst="rect">
            <a:avLst/>
          </a:prstGeom>
          <a:noFill/>
        </p:spPr>
        <p:txBody>
          <a:bodyPr wrap="square" rtlCol="0">
            <a:spAutoFit/>
          </a:bodyPr>
          <a:lstStyle/>
          <a:p>
            <a:r>
              <a:rPr lang="bn-IN" sz="4400" dirty="0" smtClean="0">
                <a:latin typeface="NikoshBAN" panose="02000000000000000000" pitchFamily="2" charset="0"/>
                <a:cs typeface="NikoshBAN" panose="02000000000000000000" pitchFamily="2" charset="0"/>
              </a:rPr>
              <a:t>(</a:t>
            </a:r>
            <a:r>
              <a:rPr lang="en-US" sz="4400" dirty="0" smtClean="0">
                <a:latin typeface="NikoshBAN" panose="02000000000000000000" pitchFamily="2" charset="0"/>
                <a:cs typeface="NikoshBAN" panose="02000000000000000000" pitchFamily="2" charset="0"/>
              </a:rPr>
              <a:t>খ</a:t>
            </a:r>
            <a:r>
              <a:rPr lang="bn-IN"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আমাদের</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ছোট</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গ্রাম</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কার</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সমান</a:t>
            </a:r>
            <a:r>
              <a:rPr lang="bn-IN" sz="4400" dirty="0" smtClean="0">
                <a:latin typeface="NikoshBAN" panose="02000000000000000000" pitchFamily="2" charset="0"/>
                <a:cs typeface="NikoshBAN" panose="02000000000000000000" pitchFamily="2" charset="0"/>
              </a:rPr>
              <a:t>?</a:t>
            </a:r>
            <a:endParaRPr lang="en-US" sz="4400" dirty="0">
              <a:latin typeface="NikoshBAN" panose="02000000000000000000" pitchFamily="2" charset="0"/>
              <a:cs typeface="NikoshBAN" panose="02000000000000000000" pitchFamily="2" charset="0"/>
            </a:endParaRPr>
          </a:p>
        </p:txBody>
      </p:sp>
      <p:sp>
        <p:nvSpPr>
          <p:cNvPr id="5" name="TextBox 4"/>
          <p:cNvSpPr txBox="1"/>
          <p:nvPr/>
        </p:nvSpPr>
        <p:spPr>
          <a:xfrm>
            <a:off x="4434840" y="3429192"/>
            <a:ext cx="6964680" cy="769441"/>
          </a:xfrm>
          <a:prstGeom prst="rect">
            <a:avLst/>
          </a:prstGeom>
          <a:noFill/>
        </p:spPr>
        <p:txBody>
          <a:bodyPr wrap="square" rtlCol="0">
            <a:spAutoFit/>
          </a:bodyPr>
          <a:lstStyle/>
          <a:p>
            <a:r>
              <a:rPr lang="bn-IN" sz="4400" dirty="0" smtClean="0">
                <a:latin typeface="NikoshBAN" panose="02000000000000000000" pitchFamily="2" charset="0"/>
                <a:cs typeface="NikoshBAN" panose="02000000000000000000" pitchFamily="2" charset="0"/>
              </a:rPr>
              <a:t>(</a:t>
            </a:r>
            <a:r>
              <a:rPr lang="en-US" sz="4400" dirty="0">
                <a:latin typeface="NikoshBAN" panose="02000000000000000000" pitchFamily="2" charset="0"/>
                <a:cs typeface="NikoshBAN" panose="02000000000000000000" pitchFamily="2" charset="0"/>
              </a:rPr>
              <a:t>গ</a:t>
            </a:r>
            <a:r>
              <a:rPr lang="bn-IN" sz="4400" dirty="0" smtClean="0">
                <a:latin typeface="NikoshBAN" panose="02000000000000000000" pitchFamily="2" charset="0"/>
                <a:cs typeface="NikoshBAN" panose="02000000000000000000" pitchFamily="2" charset="0"/>
              </a:rPr>
              <a:t>)</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গ্রামের</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লোকজন</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কীভাবে</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থাকে</a:t>
            </a:r>
            <a:r>
              <a:rPr lang="bn-IN" sz="4400" dirty="0" smtClean="0">
                <a:latin typeface="NikoshBAN" panose="02000000000000000000" pitchFamily="2" charset="0"/>
                <a:cs typeface="NikoshBAN" panose="02000000000000000000" pitchFamily="2" charset="0"/>
              </a:rPr>
              <a:t>?</a:t>
            </a:r>
            <a:endParaRPr lang="en-US" sz="4400" dirty="0">
              <a:latin typeface="NikoshBAN" panose="02000000000000000000" pitchFamily="2" charset="0"/>
              <a:cs typeface="NikoshBAN" panose="02000000000000000000" pitchFamily="2" charset="0"/>
            </a:endParaRPr>
          </a:p>
        </p:txBody>
      </p:sp>
      <p:sp>
        <p:nvSpPr>
          <p:cNvPr id="6" name="TextBox 5"/>
          <p:cNvSpPr txBox="1"/>
          <p:nvPr/>
        </p:nvSpPr>
        <p:spPr>
          <a:xfrm>
            <a:off x="4434840" y="4432546"/>
            <a:ext cx="6324600" cy="769441"/>
          </a:xfrm>
          <a:prstGeom prst="rect">
            <a:avLst/>
          </a:prstGeom>
          <a:noFill/>
        </p:spPr>
        <p:txBody>
          <a:bodyPr wrap="square" rtlCol="0">
            <a:spAutoFit/>
          </a:bodyPr>
          <a:lstStyle/>
          <a:p>
            <a:r>
              <a:rPr lang="bn-IN" sz="4400" dirty="0" smtClean="0">
                <a:latin typeface="NikoshBAN" panose="02000000000000000000" pitchFamily="2" charset="0"/>
                <a:cs typeface="NikoshBAN" panose="02000000000000000000" pitchFamily="2" charset="0"/>
              </a:rPr>
              <a:t>(</a:t>
            </a:r>
            <a:r>
              <a:rPr lang="en-US" sz="4400" dirty="0" smtClean="0">
                <a:latin typeface="NikoshBAN" panose="02000000000000000000" pitchFamily="2" charset="0"/>
                <a:cs typeface="NikoshBAN" panose="02000000000000000000" pitchFamily="2" charset="0"/>
              </a:rPr>
              <a:t>ঘ</a:t>
            </a:r>
            <a:r>
              <a:rPr lang="bn-IN"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কবিতাটি</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কোন</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সম্পর্কে</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লেখা</a:t>
            </a:r>
            <a:r>
              <a:rPr lang="bn-IN" sz="4400" dirty="0" smtClean="0">
                <a:latin typeface="NikoshBAN" panose="02000000000000000000" pitchFamily="2" charset="0"/>
                <a:cs typeface="NikoshBAN" panose="02000000000000000000" pitchFamily="2" charset="0"/>
              </a:rPr>
              <a:t>?</a:t>
            </a:r>
            <a:endParaRPr lang="en-US" sz="4400" dirty="0">
              <a:latin typeface="NikoshBAN" panose="02000000000000000000" pitchFamily="2" charset="0"/>
              <a:cs typeface="NikoshBAN" panose="02000000000000000000" pitchFamily="2" charset="0"/>
            </a:endParaRPr>
          </a:p>
        </p:txBody>
      </p:sp>
      <p:cxnSp>
        <p:nvCxnSpPr>
          <p:cNvPr id="8" name="Straight Connector 7"/>
          <p:cNvCxnSpPr/>
          <p:nvPr/>
        </p:nvCxnSpPr>
        <p:spPr>
          <a:xfrm>
            <a:off x="3200400" y="1600200"/>
            <a:ext cx="0" cy="3749040"/>
          </a:xfrm>
          <a:prstGeom prst="line">
            <a:avLst/>
          </a:prstGeom>
          <a:ln w="762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987040" y="1615632"/>
            <a:ext cx="0" cy="3749040"/>
          </a:xfrm>
          <a:prstGeom prst="line">
            <a:avLst/>
          </a:prstGeom>
          <a:ln w="762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788920" y="1630872"/>
            <a:ext cx="0" cy="3749040"/>
          </a:xfrm>
          <a:prstGeom prst="line">
            <a:avLst/>
          </a:prstGeom>
          <a:ln w="762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0" y="-15240"/>
            <a:ext cx="2042160" cy="1875473"/>
            <a:chOff x="0" y="-15240"/>
            <a:chExt cx="2042160" cy="1875473"/>
          </a:xfrm>
        </p:grpSpPr>
        <p:sp>
          <p:nvSpPr>
            <p:cNvPr id="11" name="Oval 10"/>
            <p:cNvSpPr/>
            <p:nvPr/>
          </p:nvSpPr>
          <p:spPr>
            <a:xfrm>
              <a:off x="0" y="-15240"/>
              <a:ext cx="2042160" cy="1875473"/>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NikoshBAN" panose="02000000000000000000" pitchFamily="2" charset="0"/>
                <a:cs typeface="NikoshBAN" panose="02000000000000000000" pitchFamily="2" charset="0"/>
              </a:endParaRPr>
            </a:p>
          </p:txBody>
        </p:sp>
        <p:sp>
          <p:nvSpPr>
            <p:cNvPr id="7" name="TextBox 6"/>
            <p:cNvSpPr txBox="1"/>
            <p:nvPr/>
          </p:nvSpPr>
          <p:spPr>
            <a:xfrm>
              <a:off x="91440" y="321290"/>
              <a:ext cx="1676400" cy="707886"/>
            </a:xfrm>
            <a:prstGeom prst="rect">
              <a:avLst/>
            </a:prstGeom>
            <a:noFill/>
          </p:spPr>
          <p:txBody>
            <a:bodyPr wrap="square" rtlCol="0">
              <a:spAutoFit/>
            </a:bodyPr>
            <a:lstStyle/>
            <a:p>
              <a:pPr algn="ctr"/>
              <a:r>
                <a:rPr lang="bn-IN" sz="4000" b="1" dirty="0" smtClean="0">
                  <a:latin typeface="NikoshBAN" panose="02000000000000000000" pitchFamily="2" charset="0"/>
                  <a:cs typeface="NikoshBAN" panose="02000000000000000000" pitchFamily="2" charset="0"/>
                </a:rPr>
                <a:t>মূল্যায়ন </a:t>
              </a:r>
              <a:endParaRPr lang="en-US" sz="4000" b="1" dirty="0">
                <a:latin typeface="NikoshBAN" panose="02000000000000000000" pitchFamily="2" charset="0"/>
                <a:cs typeface="NikoshBAN" panose="02000000000000000000" pitchFamily="2" charset="0"/>
              </a:endParaRPr>
            </a:p>
          </p:txBody>
        </p:sp>
      </p:grpSp>
    </p:spTree>
    <p:extLst>
      <p:ext uri="{BB962C8B-B14F-4D97-AF65-F5344CB8AC3E}">
        <p14:creationId xmlns="" xmlns:p14="http://schemas.microsoft.com/office/powerpoint/2010/main" val="1386114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down)">
                                      <p:cBhvr>
                                        <p:cTn id="18" dur="500"/>
                                        <p:tgtEl>
                                          <p:spTgt spid="2"/>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00"/>
                                        <p:tgtEl>
                                          <p:spTgt spid="5"/>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par>
                                <p:cTn id="25" presetID="22" presetClass="entr" presetSubtype="4"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par>
                                <p:cTn id="28" presetID="22" presetClass="entr" presetSubtype="4"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00"/>
                                        <p:tgtEl>
                                          <p:spTgt spid="9"/>
                                        </p:tgtEl>
                                      </p:cBhvr>
                                    </p:animEffect>
                                  </p:childTnLst>
                                </p:cTn>
                              </p:par>
                              <p:par>
                                <p:cTn id="31" presetID="22" presetClass="entr" presetSubtype="4"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down)">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4" grpId="0"/>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777788"/>
            <a:ext cx="6294120" cy="3416320"/>
          </a:xfrm>
          <a:prstGeom prst="rect">
            <a:avLst/>
          </a:prstGeom>
          <a:noFill/>
        </p:spPr>
        <p:txBody>
          <a:bodyPr wrap="square" rtlCol="0">
            <a:spAutoFit/>
          </a:bodyPr>
          <a:lstStyle/>
          <a:p>
            <a:r>
              <a:rPr lang="bn-IN" sz="3600" dirty="0" smtClean="0">
                <a:latin typeface="NikoshBAN" panose="02000000000000000000" pitchFamily="2" charset="0"/>
                <a:cs typeface="NikoshBAN" panose="02000000000000000000" pitchFamily="2" charset="0"/>
              </a:rPr>
              <a:t>নানা আকৃতির ঘুড়ি।ছোট, বড়, মাঝারি বিভিন্ন আকৃতির ঘুড়িতে পুরো আকাশ যেন ছেয়ে আছে। সেগুলোর উপর রোদ পড়ে ঝিকমিক করছে। পাড়ার সকল ছেলেরা আজ একসাথে ঘুড়ি উৎসবে মেতেছে। আকাশটা যেন ঘুড়ির রাজ্যে পরিণত হয়েছে। </a:t>
            </a:r>
            <a:endParaRPr lang="en-US" sz="3600" dirty="0">
              <a:latin typeface="NikoshBAN" panose="02000000000000000000" pitchFamily="2" charset="0"/>
              <a:cs typeface="NikoshBAN" panose="02000000000000000000" pitchFamily="2" charset="0"/>
            </a:endParaRPr>
          </a:p>
        </p:txBody>
      </p:sp>
      <p:sp>
        <p:nvSpPr>
          <p:cNvPr id="4" name="TextBox 3"/>
          <p:cNvSpPr txBox="1"/>
          <p:nvPr/>
        </p:nvSpPr>
        <p:spPr>
          <a:xfrm>
            <a:off x="3451860" y="906126"/>
            <a:ext cx="8442960" cy="954107"/>
          </a:xfrm>
          <a:prstGeom prst="rect">
            <a:avLst/>
          </a:prstGeom>
          <a:noFill/>
        </p:spPr>
        <p:txBody>
          <a:bodyPr wrap="square" rtlCol="0">
            <a:spAutoFit/>
          </a:bodyPr>
          <a:lstStyle/>
          <a:p>
            <a:pPr algn="ctr"/>
            <a:r>
              <a:rPr lang="bn-IN" sz="2800" dirty="0" smtClean="0">
                <a:solidFill>
                  <a:srgbClr val="002060"/>
                </a:solidFill>
                <a:latin typeface="NikoshBAN" panose="02000000000000000000" pitchFamily="2" charset="0"/>
                <a:cs typeface="NikoshBAN" panose="02000000000000000000" pitchFamily="2" charset="0"/>
              </a:rPr>
              <a:t>নিচের অনুচ্ছেদটি মনোযোগ দিয়ে পড়। কবিতাংশে ব্যবহার হয়েছে এমন কয়েকটি শব্দ অনুচ্ছেদটিতে রয়েছে, সেগুলো খুঁজে বের করে নোট বুকে লেখ</a:t>
            </a:r>
            <a:endParaRPr lang="en-US" sz="2800" dirty="0">
              <a:solidFill>
                <a:srgbClr val="002060"/>
              </a:solidFill>
              <a:latin typeface="NikoshBAN" panose="02000000000000000000" pitchFamily="2" charset="0"/>
              <a:cs typeface="NikoshBAN" panose="02000000000000000000" pitchFamily="2" charset="0"/>
            </a:endParaRPr>
          </a:p>
        </p:txBody>
      </p:sp>
      <p:cxnSp>
        <p:nvCxnSpPr>
          <p:cNvPr id="6" name="Straight Connector 5"/>
          <p:cNvCxnSpPr/>
          <p:nvPr/>
        </p:nvCxnSpPr>
        <p:spPr>
          <a:xfrm>
            <a:off x="0" y="2484120"/>
            <a:ext cx="12192000" cy="0"/>
          </a:xfrm>
          <a:prstGeom prst="line">
            <a:avLst/>
          </a:prstGeom>
          <a:ln w="76200">
            <a:solidFill>
              <a:srgbClr val="00B050"/>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720840" y="2499360"/>
            <a:ext cx="91440" cy="437388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330440" y="2777788"/>
            <a:ext cx="1752600" cy="3170099"/>
          </a:xfrm>
          <a:prstGeom prst="rect">
            <a:avLst/>
          </a:prstGeom>
          <a:noFill/>
        </p:spPr>
        <p:txBody>
          <a:bodyPr wrap="square" rtlCol="0">
            <a:spAutoFit/>
          </a:bodyPr>
          <a:lstStyle/>
          <a:p>
            <a:r>
              <a:rPr lang="bn-IN" sz="4000" b="1" dirty="0" smtClean="0">
                <a:solidFill>
                  <a:srgbClr val="C00000"/>
                </a:solidFill>
                <a:latin typeface="NikoshBAN" panose="02000000000000000000" pitchFamily="2" charset="0"/>
                <a:cs typeface="NikoshBAN" panose="02000000000000000000" pitchFamily="2" charset="0"/>
              </a:rPr>
              <a:t>ছোট</a:t>
            </a:r>
          </a:p>
          <a:p>
            <a:r>
              <a:rPr lang="bn-IN" sz="4000" b="1" dirty="0" smtClean="0">
                <a:solidFill>
                  <a:srgbClr val="C00000"/>
                </a:solidFill>
                <a:latin typeface="NikoshBAN" panose="02000000000000000000" pitchFamily="2" charset="0"/>
                <a:cs typeface="NikoshBAN" panose="02000000000000000000" pitchFamily="2" charset="0"/>
              </a:rPr>
              <a:t>পাড়ার</a:t>
            </a:r>
          </a:p>
          <a:p>
            <a:r>
              <a:rPr lang="bn-IN" sz="4000" b="1" dirty="0" smtClean="0">
                <a:solidFill>
                  <a:srgbClr val="C00000"/>
                </a:solidFill>
                <a:latin typeface="NikoshBAN" panose="02000000000000000000" pitchFamily="2" charset="0"/>
                <a:cs typeface="NikoshBAN" panose="02000000000000000000" pitchFamily="2" charset="0"/>
              </a:rPr>
              <a:t> সকল</a:t>
            </a:r>
          </a:p>
          <a:p>
            <a:r>
              <a:rPr lang="bn-IN" sz="4000" b="1" dirty="0" smtClean="0">
                <a:solidFill>
                  <a:srgbClr val="C00000"/>
                </a:solidFill>
                <a:latin typeface="NikoshBAN" panose="02000000000000000000" pitchFamily="2" charset="0"/>
                <a:cs typeface="NikoshBAN" panose="02000000000000000000" pitchFamily="2" charset="0"/>
              </a:rPr>
              <a:t> ছেলেরা</a:t>
            </a:r>
          </a:p>
          <a:p>
            <a:r>
              <a:rPr lang="bn-IN" sz="4000" b="1" dirty="0" smtClean="0">
                <a:solidFill>
                  <a:srgbClr val="C00000"/>
                </a:solidFill>
                <a:latin typeface="NikoshBAN" panose="02000000000000000000" pitchFamily="2" charset="0"/>
                <a:cs typeface="NikoshBAN" panose="02000000000000000000" pitchFamily="2" charset="0"/>
              </a:rPr>
              <a:t>একসাথে </a:t>
            </a:r>
          </a:p>
        </p:txBody>
      </p:sp>
      <p:grpSp>
        <p:nvGrpSpPr>
          <p:cNvPr id="17" name="Group 16"/>
          <p:cNvGrpSpPr/>
          <p:nvPr/>
        </p:nvGrpSpPr>
        <p:grpSpPr>
          <a:xfrm>
            <a:off x="-137160" y="-15240"/>
            <a:ext cx="2453640" cy="1875473"/>
            <a:chOff x="-137160" y="-15240"/>
            <a:chExt cx="2453640" cy="1875473"/>
          </a:xfrm>
        </p:grpSpPr>
        <p:sp>
          <p:nvSpPr>
            <p:cNvPr id="15" name="Oval 14"/>
            <p:cNvSpPr/>
            <p:nvPr/>
          </p:nvSpPr>
          <p:spPr>
            <a:xfrm>
              <a:off x="0" y="-15240"/>
              <a:ext cx="2042160" cy="1875473"/>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NikoshBAN" panose="02000000000000000000" pitchFamily="2" charset="0"/>
                <a:cs typeface="NikoshBAN" panose="02000000000000000000" pitchFamily="2" charset="0"/>
              </a:endParaRPr>
            </a:p>
          </p:txBody>
        </p:sp>
        <p:sp>
          <p:nvSpPr>
            <p:cNvPr id="16" name="TextBox 15"/>
            <p:cNvSpPr txBox="1"/>
            <p:nvPr/>
          </p:nvSpPr>
          <p:spPr>
            <a:xfrm>
              <a:off x="-137160" y="229166"/>
              <a:ext cx="2453640" cy="1323439"/>
            </a:xfrm>
            <a:prstGeom prst="rect">
              <a:avLst/>
            </a:prstGeom>
            <a:noFill/>
          </p:spPr>
          <p:txBody>
            <a:bodyPr wrap="square" rtlCol="0">
              <a:spAutoFit/>
            </a:bodyPr>
            <a:lstStyle/>
            <a:p>
              <a:pPr algn="ctr"/>
              <a:r>
                <a:rPr lang="bn-IN" sz="4000" dirty="0" smtClean="0">
                  <a:latin typeface="NikoshBAN" panose="02000000000000000000" pitchFamily="2" charset="0"/>
                  <a:cs typeface="NikoshBAN" panose="02000000000000000000" pitchFamily="2" charset="0"/>
                </a:rPr>
                <a:t>দলগত অনুশীলন</a:t>
              </a:r>
              <a:endParaRPr lang="en-US" sz="4000" dirty="0">
                <a:latin typeface="NikoshBAN" panose="02000000000000000000" pitchFamily="2" charset="0"/>
                <a:cs typeface="NikoshBAN" panose="02000000000000000000" pitchFamily="2" charset="0"/>
              </a:endParaRPr>
            </a:p>
          </p:txBody>
        </p:sp>
      </p:grpSp>
    </p:spTree>
    <p:extLst>
      <p:ext uri="{BB962C8B-B14F-4D97-AF65-F5344CB8AC3E}">
        <p14:creationId xmlns="" xmlns:p14="http://schemas.microsoft.com/office/powerpoint/2010/main" val="57885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par>
                                <p:cTn id="16" presetID="16" presetClass="entr" presetSubtype="21"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par>
                                <p:cTn id="19" presetID="16" presetClass="entr" presetSubtype="21"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up)">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396240"/>
            <a:ext cx="3474720" cy="1015663"/>
          </a:xfrm>
          <a:prstGeom prst="rect">
            <a:avLst/>
          </a:prstGeom>
          <a:noFill/>
        </p:spPr>
        <p:txBody>
          <a:bodyPr wrap="square" rtlCol="0">
            <a:spAutoFit/>
          </a:bodyPr>
          <a:lstStyle/>
          <a:p>
            <a:pPr algn="ctr"/>
            <a:r>
              <a:rPr lang="bn-IN" sz="6000" u="sng" dirty="0" smtClean="0">
                <a:latin typeface="NikoshBAN" panose="02000000000000000000" pitchFamily="2" charset="0"/>
                <a:cs typeface="NikoshBAN" panose="02000000000000000000" pitchFamily="2" charset="0"/>
              </a:rPr>
              <a:t>বাড়ির কাজ </a:t>
            </a:r>
            <a:endParaRPr lang="en-US" sz="6000" u="sng" dirty="0">
              <a:latin typeface="NikoshBAN" panose="02000000000000000000" pitchFamily="2" charset="0"/>
              <a:cs typeface="NikoshBAN" panose="02000000000000000000" pitchFamily="2" charset="0"/>
            </a:endParaRPr>
          </a:p>
        </p:txBody>
      </p:sp>
      <p:sp>
        <p:nvSpPr>
          <p:cNvPr id="4" name="TextBox 3"/>
          <p:cNvSpPr txBox="1"/>
          <p:nvPr/>
        </p:nvSpPr>
        <p:spPr>
          <a:xfrm>
            <a:off x="6918960" y="2575560"/>
            <a:ext cx="4297680" cy="2862322"/>
          </a:xfrm>
          <a:prstGeom prst="rect">
            <a:avLst/>
          </a:prstGeom>
          <a:noFill/>
        </p:spPr>
        <p:txBody>
          <a:bodyPr wrap="square" rtlCol="0">
            <a:spAutoFit/>
          </a:bodyPr>
          <a:lstStyle/>
          <a:p>
            <a:pPr algn="ctr"/>
            <a:r>
              <a:rPr lang="bn-IN" sz="6000" b="1" dirty="0">
                <a:latin typeface="NikoshBAN" panose="02000000000000000000" pitchFamily="2" charset="0"/>
                <a:cs typeface="NikoshBAN" panose="02000000000000000000" pitchFamily="2" charset="0"/>
              </a:rPr>
              <a:t>তোমার নিজের গ্রাম সম্পর্কে ৫টি বাক্য লেখ। </a:t>
            </a:r>
            <a:endParaRPr lang="en-US" sz="6000" b="1" dirty="0">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rotWithShape="1">
          <a:blip r:embed="rId2">
            <a:extLst>
              <a:ext uri="{28A0092B-C50C-407E-A947-70E740481C1C}">
                <a14:useLocalDpi xmlns="" xmlns:a14="http://schemas.microsoft.com/office/drawing/2010/main" val="0"/>
              </a:ext>
            </a:extLst>
          </a:blip>
          <a:srcRect b="8000"/>
          <a:stretch/>
        </p:blipFill>
        <p:spPr>
          <a:xfrm>
            <a:off x="645120" y="2170287"/>
            <a:ext cx="5588040" cy="3855747"/>
          </a:xfrm>
          <a:prstGeom prst="rect">
            <a:avLst/>
          </a:prstGeom>
        </p:spPr>
      </p:pic>
    </p:spTree>
    <p:extLst>
      <p:ext uri="{BB962C8B-B14F-4D97-AF65-F5344CB8AC3E}">
        <p14:creationId xmlns="" xmlns:p14="http://schemas.microsoft.com/office/powerpoint/2010/main" val="298520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1689080" cy="67208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TextBox 11"/>
          <p:cNvSpPr txBox="1"/>
          <p:nvPr/>
        </p:nvSpPr>
        <p:spPr>
          <a:xfrm>
            <a:off x="1645919" y="1246909"/>
            <a:ext cx="9060873" cy="4508927"/>
          </a:xfrm>
          <a:prstGeom prst="rect">
            <a:avLst/>
          </a:prstGeom>
          <a:noFill/>
        </p:spPr>
        <p:txBody>
          <a:bodyPr wrap="square" rtlCol="0">
            <a:spAutoFit/>
          </a:bodyPr>
          <a:lstStyle/>
          <a:p>
            <a:pPr algn="ctr"/>
            <a:r>
              <a:rPr lang="bn-IN" sz="28700" b="1" dirty="0" smtClean="0">
                <a:ln w="12700">
                  <a:solidFill>
                    <a:srgbClr val="FF0000"/>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anose="02000000000000000000" pitchFamily="2" charset="0"/>
                <a:cs typeface="NikoshBAN" panose="02000000000000000000" pitchFamily="2" charset="0"/>
              </a:rPr>
              <a:t>ধন্যবাদ</a:t>
            </a:r>
            <a:r>
              <a:rPr lang="bn-IN" sz="19900" b="1" dirty="0" smtClean="0">
                <a:ln w="10160">
                  <a:solidFill>
                    <a:schemeClr val="tx1"/>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endParaRPr lang="en-US" sz="19900" b="1" dirty="0">
              <a:ln w="10160">
                <a:solidFill>
                  <a:schemeClr val="tx1"/>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 xmlns:p14="http://schemas.microsoft.com/office/powerpoint/2010/main" val="2727892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out)">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repeatCount="indefinite" fill="hold" grpId="0" nodeType="clickEffect">
                                  <p:stCondLst>
                                    <p:cond delay="0"/>
                                  </p:stCondLst>
                                  <p:endCondLst>
                                    <p:cond evt="onNext" delay="0">
                                      <p:tgtEl>
                                        <p:sldTgt/>
                                      </p:tgtEl>
                                    </p:cond>
                                  </p:endCondLst>
                                  <p:childTnLst>
                                    <p:set>
                                      <p:cBhvr>
                                        <p:cTn id="11" dur="1" fill="hold">
                                          <p:stCondLst>
                                            <p:cond delay="0"/>
                                          </p:stCondLst>
                                        </p:cTn>
                                        <p:tgtEl>
                                          <p:spTgt spid="12"/>
                                        </p:tgtEl>
                                        <p:attrNameLst>
                                          <p:attrName>style.visibility</p:attrName>
                                        </p:attrNameLst>
                                      </p:cBhvr>
                                      <p:to>
                                        <p:strVal val="visible"/>
                                      </p:to>
                                    </p:set>
                                    <p:anim calcmode="lin" valueType="num">
                                      <p:cBhvr>
                                        <p:cTn id="12" dur="2000" fill="hold"/>
                                        <p:tgtEl>
                                          <p:spTgt spid="12"/>
                                        </p:tgtEl>
                                        <p:attrNameLst>
                                          <p:attrName>ppt_w</p:attrName>
                                        </p:attrNameLst>
                                      </p:cBhvr>
                                      <p:tavLst>
                                        <p:tav tm="0">
                                          <p:val>
                                            <p:fltVal val="0"/>
                                          </p:val>
                                        </p:tav>
                                        <p:tav tm="100000">
                                          <p:val>
                                            <p:strVal val="#ppt_w"/>
                                          </p:val>
                                        </p:tav>
                                      </p:tavLst>
                                    </p:anim>
                                    <p:anim calcmode="lin" valueType="num">
                                      <p:cBhvr>
                                        <p:cTn id="13" dur="2000" fill="hold"/>
                                        <p:tgtEl>
                                          <p:spTgt spid="12"/>
                                        </p:tgtEl>
                                        <p:attrNameLst>
                                          <p:attrName>ppt_h</p:attrName>
                                        </p:attrNameLst>
                                      </p:cBhvr>
                                      <p:tavLst>
                                        <p:tav tm="0">
                                          <p:val>
                                            <p:fltVal val="0"/>
                                          </p:val>
                                        </p:tav>
                                        <p:tav tm="100000">
                                          <p:val>
                                            <p:strVal val="#ppt_h"/>
                                          </p:val>
                                        </p:tav>
                                      </p:tavLst>
                                    </p:anim>
                                    <p:animEffect transition="in" filter="fade">
                                      <p:cBhvr>
                                        <p:cTn id="14"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55720" y="243840"/>
            <a:ext cx="3886200" cy="1015663"/>
          </a:xfrm>
          <a:prstGeom prst="rect">
            <a:avLst/>
          </a:prstGeom>
          <a:noFill/>
        </p:spPr>
        <p:txBody>
          <a:bodyPr wrap="square" rtlCol="0">
            <a:spAutoFit/>
          </a:bodyPr>
          <a:lstStyle/>
          <a:p>
            <a:pPr algn="ctr"/>
            <a:r>
              <a:rPr lang="en-US" sz="6000" b="1" u="sng" dirty="0" err="1" smtClean="0">
                <a:solidFill>
                  <a:srgbClr val="002060"/>
                </a:solidFill>
                <a:latin typeface="NikoshBAN" panose="02000000000000000000" pitchFamily="2" charset="0"/>
                <a:cs typeface="NikoshBAN" panose="02000000000000000000" pitchFamily="2" charset="0"/>
              </a:rPr>
              <a:t>পাঠ</a:t>
            </a:r>
            <a:r>
              <a:rPr lang="en-US" sz="6000" b="1" u="sng" dirty="0" smtClean="0">
                <a:solidFill>
                  <a:srgbClr val="002060"/>
                </a:solidFill>
                <a:latin typeface="NikoshBAN" panose="02000000000000000000" pitchFamily="2" charset="0"/>
                <a:cs typeface="NikoshBAN" panose="02000000000000000000" pitchFamily="2" charset="0"/>
              </a:rPr>
              <a:t> </a:t>
            </a:r>
            <a:r>
              <a:rPr lang="en-US" sz="6000" b="1" u="sng" dirty="0" err="1" smtClean="0">
                <a:solidFill>
                  <a:srgbClr val="002060"/>
                </a:solidFill>
                <a:latin typeface="NikoshBAN" panose="02000000000000000000" pitchFamily="2" charset="0"/>
                <a:cs typeface="NikoshBAN" panose="02000000000000000000" pitchFamily="2" charset="0"/>
              </a:rPr>
              <a:t>পরিচিতি</a:t>
            </a:r>
            <a:endParaRPr lang="en-US" sz="6000" b="1" u="sng" dirty="0">
              <a:solidFill>
                <a:srgbClr val="002060"/>
              </a:solidFill>
              <a:latin typeface="NikoshBAN" panose="02000000000000000000" pitchFamily="2" charset="0"/>
              <a:cs typeface="NikoshBAN" panose="02000000000000000000" pitchFamily="2" charset="0"/>
            </a:endParaRPr>
          </a:p>
        </p:txBody>
      </p:sp>
      <p:sp>
        <p:nvSpPr>
          <p:cNvPr id="3" name="TextBox 2"/>
          <p:cNvSpPr txBox="1"/>
          <p:nvPr/>
        </p:nvSpPr>
        <p:spPr>
          <a:xfrm>
            <a:off x="525780" y="1828800"/>
            <a:ext cx="5273040" cy="3139321"/>
          </a:xfrm>
          <a:prstGeom prst="rect">
            <a:avLst/>
          </a:prstGeom>
          <a:noFill/>
        </p:spPr>
        <p:txBody>
          <a:bodyPr wrap="square" rtlCol="0">
            <a:spAutoFit/>
          </a:bodyPr>
          <a:lstStyle/>
          <a:p>
            <a:r>
              <a:rPr lang="bn-IN" sz="6600" b="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latin typeface="NikoshBAN" panose="02000000000000000000" pitchFamily="2" charset="0"/>
                <a:cs typeface="NikoshBAN" panose="02000000000000000000" pitchFamily="2" charset="0"/>
              </a:rPr>
              <a:t>বিষয়ঃ বাংলা</a:t>
            </a:r>
          </a:p>
          <a:p>
            <a:r>
              <a:rPr lang="bn-IN" sz="6600" b="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latin typeface="NikoshBAN" panose="02000000000000000000" pitchFamily="2" charset="0"/>
                <a:cs typeface="NikoshBAN" panose="02000000000000000000" pitchFamily="2" charset="0"/>
              </a:rPr>
              <a:t>শ্রেণিঃ তৃতীয়</a:t>
            </a:r>
          </a:p>
          <a:p>
            <a:r>
              <a:rPr lang="bn-IN" sz="6600" b="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latin typeface="NikoshBAN" panose="02000000000000000000" pitchFamily="2" charset="0"/>
                <a:cs typeface="NikoshBAN" panose="02000000000000000000" pitchFamily="2" charset="0"/>
              </a:rPr>
              <a:t>সময়ঃ ৫৫ মিনিট</a:t>
            </a:r>
            <a:endParaRPr lang="en-US" sz="6600" b="1"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8610645" y="1097279"/>
            <a:ext cx="3293440" cy="4328161"/>
          </a:xfrm>
          <a:prstGeom prst="rect">
            <a:avLst/>
          </a:prstGeom>
          <a:ln>
            <a:solidFill>
              <a:schemeClr val="bg2">
                <a:lumMod val="10000"/>
              </a:schemeClr>
            </a:solidFill>
          </a:ln>
        </p:spPr>
      </p:pic>
      <p:grpSp>
        <p:nvGrpSpPr>
          <p:cNvPr id="9" name="Group 8"/>
          <p:cNvGrpSpPr/>
          <p:nvPr/>
        </p:nvGrpSpPr>
        <p:grpSpPr>
          <a:xfrm>
            <a:off x="5825490" y="1463040"/>
            <a:ext cx="373380" cy="4754880"/>
            <a:chOff x="5825490" y="1463040"/>
            <a:chExt cx="373380" cy="4754880"/>
          </a:xfrm>
        </p:grpSpPr>
        <p:cxnSp>
          <p:nvCxnSpPr>
            <p:cNvPr id="6" name="Straight Connector 5"/>
            <p:cNvCxnSpPr/>
            <p:nvPr/>
          </p:nvCxnSpPr>
          <p:spPr>
            <a:xfrm>
              <a:off x="5989320" y="1463040"/>
              <a:ext cx="45720" cy="4754880"/>
            </a:xfrm>
            <a:prstGeom prst="line">
              <a:avLst/>
            </a:prstGeom>
            <a:ln w="571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825490" y="1463040"/>
              <a:ext cx="45720" cy="4754880"/>
            </a:xfrm>
            <a:prstGeom prst="line">
              <a:avLst/>
            </a:prstGeom>
            <a:ln w="571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153150" y="1463040"/>
              <a:ext cx="45720" cy="4754880"/>
            </a:xfrm>
            <a:prstGeom prst="line">
              <a:avLst/>
            </a:prstGeom>
            <a:ln w="571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 xmlns:p14="http://schemas.microsoft.com/office/powerpoint/2010/main" val="1343358694"/>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1804" y="5451792"/>
            <a:ext cx="5660836" cy="584775"/>
          </a:xfrm>
          <a:prstGeom prst="rect">
            <a:avLst/>
          </a:prstGeom>
          <a:noFill/>
        </p:spPr>
        <p:txBody>
          <a:bodyPr wrap="square" rtlCol="0">
            <a:spAutoFit/>
          </a:bodyPr>
          <a:lstStyle/>
          <a:p>
            <a:pPr algn="ctr"/>
            <a:r>
              <a:rPr lang="bn-BD" sz="3200" dirty="0" smtClean="0">
                <a:latin typeface="NikoshBAN" panose="02000000000000000000" pitchFamily="2" charset="0"/>
                <a:cs typeface="NikoshBAN" panose="02000000000000000000" pitchFamily="2" charset="0"/>
              </a:rPr>
              <a:t>এই ছবিটিতে তোমরা ক</a:t>
            </a:r>
            <a:r>
              <a:rPr lang="bn-BD" sz="3200" dirty="0">
                <a:latin typeface="NikoshBAN" panose="02000000000000000000" pitchFamily="2" charset="0"/>
                <a:cs typeface="NikoshBAN" panose="02000000000000000000" pitchFamily="2" charset="0"/>
              </a:rPr>
              <a:t>ী</a:t>
            </a:r>
            <a:r>
              <a:rPr lang="bn-BD" sz="3200" dirty="0" smtClean="0">
                <a:latin typeface="NikoshBAN" panose="02000000000000000000" pitchFamily="2" charset="0"/>
                <a:cs typeface="NikoshBAN" panose="02000000000000000000" pitchFamily="2" charset="0"/>
              </a:rPr>
              <a:t> দেখতে পাচ্ছ ?  </a:t>
            </a:r>
            <a:endParaRPr lang="en-US" sz="3200"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370320" y="1140840"/>
            <a:ext cx="5487840" cy="3967290"/>
          </a:xfrm>
          <a:prstGeom prst="rect">
            <a:avLst/>
          </a:prstGeom>
          <a:ln>
            <a:solidFill>
              <a:schemeClr val="tx1"/>
            </a:solidFill>
          </a:ln>
        </p:spPr>
      </p:pic>
      <p:pic>
        <p:nvPicPr>
          <p:cNvPr id="4" name="Picture 3"/>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221804" y="1140840"/>
            <a:ext cx="5560275" cy="3967290"/>
          </a:xfrm>
          <a:prstGeom prst="rect">
            <a:avLst/>
          </a:prstGeom>
          <a:ln>
            <a:solidFill>
              <a:schemeClr val="tx1"/>
            </a:solidFill>
          </a:ln>
        </p:spPr>
      </p:pic>
      <p:sp>
        <p:nvSpPr>
          <p:cNvPr id="5" name="TextBox 4"/>
          <p:cNvSpPr txBox="1"/>
          <p:nvPr/>
        </p:nvSpPr>
        <p:spPr>
          <a:xfrm>
            <a:off x="6409244" y="5451793"/>
            <a:ext cx="5782756" cy="584775"/>
          </a:xfrm>
          <a:prstGeom prst="rect">
            <a:avLst/>
          </a:prstGeom>
          <a:noFill/>
        </p:spPr>
        <p:txBody>
          <a:bodyPr wrap="square" rtlCol="0">
            <a:spAutoFit/>
          </a:bodyPr>
          <a:lstStyle/>
          <a:p>
            <a:pPr algn="ctr"/>
            <a:r>
              <a:rPr lang="bn-IN" sz="3200" dirty="0" smtClean="0">
                <a:latin typeface="NikoshBAN" panose="02000000000000000000" pitchFamily="2" charset="0"/>
                <a:cs typeface="NikoshBAN" panose="02000000000000000000" pitchFamily="2" charset="0"/>
              </a:rPr>
              <a:t>১ম ও ২য় ছবি মধ্যে কোন তফাৎ আছে কী</a:t>
            </a:r>
            <a:r>
              <a:rPr lang="bn-BD" sz="3200" dirty="0" smtClean="0">
                <a:latin typeface="NikoshBAN" panose="02000000000000000000" pitchFamily="2" charset="0"/>
                <a:cs typeface="NikoshBAN" panose="02000000000000000000" pitchFamily="2" charset="0"/>
              </a:rPr>
              <a:t> ?  </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 xmlns:p14="http://schemas.microsoft.com/office/powerpoint/2010/main" val="1407625184"/>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32"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circle(out)">
                                      <p:cBhvr>
                                        <p:cTn id="19" dur="20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325754" y="858202"/>
            <a:ext cx="5612705" cy="4215765"/>
          </a:xfrm>
          <a:prstGeom prst="rect">
            <a:avLst/>
          </a:prstGeom>
          <a:ln>
            <a:solidFill>
              <a:schemeClr val="tx1"/>
            </a:solidFill>
          </a:ln>
        </p:spPr>
      </p:pic>
      <p:pic>
        <p:nvPicPr>
          <p:cNvPr id="3" name="Picture 2"/>
          <p:cNvPicPr>
            <a:picLocks noChangeAspect="1"/>
          </p:cNvPicPr>
          <p:nvPr/>
        </p:nvPicPr>
        <p:blipFill rotWithShape="1">
          <a:blip r:embed="rId4">
            <a:extLst>
              <a:ext uri="{28A0092B-C50C-407E-A947-70E740481C1C}">
                <a14:useLocalDpi xmlns="" xmlns:a14="http://schemas.microsoft.com/office/drawing/2010/main" val="0"/>
              </a:ext>
            </a:extLst>
          </a:blip>
          <a:srcRect l="13029" t="12557" r="6260"/>
          <a:stretch/>
        </p:blipFill>
        <p:spPr>
          <a:xfrm>
            <a:off x="6161614" y="858201"/>
            <a:ext cx="5786546" cy="4215765"/>
          </a:xfrm>
          <a:prstGeom prst="rect">
            <a:avLst/>
          </a:prstGeom>
          <a:ln>
            <a:solidFill>
              <a:schemeClr val="tx1"/>
            </a:solidFill>
          </a:ln>
        </p:spPr>
      </p:pic>
      <p:sp>
        <p:nvSpPr>
          <p:cNvPr id="4" name="TextBox 3"/>
          <p:cNvSpPr txBox="1"/>
          <p:nvPr/>
        </p:nvSpPr>
        <p:spPr>
          <a:xfrm>
            <a:off x="2873564" y="5604193"/>
            <a:ext cx="5782756" cy="584775"/>
          </a:xfrm>
          <a:prstGeom prst="rect">
            <a:avLst/>
          </a:prstGeom>
          <a:noFill/>
        </p:spPr>
        <p:txBody>
          <a:bodyPr wrap="square" rtlCol="0">
            <a:spAutoFit/>
          </a:bodyPr>
          <a:lstStyle/>
          <a:p>
            <a:pPr algn="ctr"/>
            <a:r>
              <a:rPr lang="bn-IN" sz="3200" dirty="0" smtClean="0">
                <a:latin typeface="NikoshBAN" panose="02000000000000000000" pitchFamily="2" charset="0"/>
                <a:cs typeface="NikoshBAN" panose="02000000000000000000" pitchFamily="2" charset="0"/>
              </a:rPr>
              <a:t>১ম ও ২য় ছবিতে কী</a:t>
            </a:r>
            <a:r>
              <a:rPr lang="bn-BD" sz="3200" dirty="0" smtClean="0">
                <a:latin typeface="NikoshBAN" panose="02000000000000000000" pitchFamily="2" charset="0"/>
                <a:cs typeface="NikoshBAN" panose="02000000000000000000" pitchFamily="2" charset="0"/>
              </a:rPr>
              <a:t> </a:t>
            </a:r>
            <a:r>
              <a:rPr lang="bn-IN" sz="3200" dirty="0" smtClean="0">
                <a:latin typeface="NikoshBAN" panose="02000000000000000000" pitchFamily="2" charset="0"/>
                <a:cs typeface="NikoshBAN" panose="02000000000000000000" pitchFamily="2" charset="0"/>
              </a:rPr>
              <a:t>দেখতে পাচ্ছ</a:t>
            </a:r>
            <a:r>
              <a:rPr lang="bn-BD" sz="3200" dirty="0" smtClean="0">
                <a:latin typeface="NikoshBAN" panose="02000000000000000000" pitchFamily="2" charset="0"/>
                <a:cs typeface="NikoshBAN" panose="02000000000000000000" pitchFamily="2" charset="0"/>
              </a:rPr>
              <a:t>?  </a:t>
            </a:r>
            <a:endParaRPr lang="en-US" sz="3200" dirty="0">
              <a:latin typeface="NikoshBAN" panose="02000000000000000000" pitchFamily="2" charset="0"/>
              <a:cs typeface="NikoshBAN" panose="02000000000000000000" pitchFamily="2" charset="0"/>
            </a:endParaRPr>
          </a:p>
        </p:txBody>
      </p:sp>
      <p:sp>
        <p:nvSpPr>
          <p:cNvPr id="5" name="TextBox 4"/>
          <p:cNvSpPr txBox="1"/>
          <p:nvPr/>
        </p:nvSpPr>
        <p:spPr>
          <a:xfrm>
            <a:off x="3082193" y="5103641"/>
            <a:ext cx="5989320" cy="584775"/>
          </a:xfrm>
          <a:prstGeom prst="rect">
            <a:avLst/>
          </a:prstGeom>
          <a:noFill/>
        </p:spPr>
        <p:txBody>
          <a:bodyPr wrap="square" rtlCol="0">
            <a:spAutoFit/>
          </a:bodyPr>
          <a:lstStyle/>
          <a:p>
            <a:pPr algn="ctr"/>
            <a:r>
              <a:rPr lang="bn-IN" sz="3200" dirty="0" smtClean="0">
                <a:latin typeface="NikoshBAN" panose="02000000000000000000" pitchFamily="2" charset="0"/>
                <a:cs typeface="NikoshBAN" panose="02000000000000000000" pitchFamily="2" charset="0"/>
              </a:rPr>
              <a:t>এই দৃশ্য গুলো তোমরা কোথায় দেখতে পাও ? </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 xmlns:p14="http://schemas.microsoft.com/office/powerpoint/2010/main" val="2569002233"/>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par>
                                <p:cTn id="8" presetID="6" presetClass="entr" presetSubtype="32"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out)">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xit" presetSubtype="32" fill="hold" grpId="1" nodeType="clickEffect">
                                  <p:stCondLst>
                                    <p:cond delay="0"/>
                                  </p:stCondLst>
                                  <p:childTnLst>
                                    <p:anim calcmode="lin" valueType="num">
                                      <p:cBhvr>
                                        <p:cTn id="21" dur="500"/>
                                        <p:tgtEl>
                                          <p:spTgt spid="4"/>
                                        </p:tgtEl>
                                        <p:attrNameLst>
                                          <p:attrName>ppt_w</p:attrName>
                                        </p:attrNameLst>
                                      </p:cBhvr>
                                      <p:tavLst>
                                        <p:tav tm="0">
                                          <p:val>
                                            <p:strVal val="ppt_w"/>
                                          </p:val>
                                        </p:tav>
                                        <p:tav tm="100000">
                                          <p:val>
                                            <p:fltVal val="0"/>
                                          </p:val>
                                        </p:tav>
                                      </p:tavLst>
                                    </p:anim>
                                    <p:anim calcmode="lin" valueType="num">
                                      <p:cBhvr>
                                        <p:cTn id="22" dur="500"/>
                                        <p:tgtEl>
                                          <p:spTgt spid="4"/>
                                        </p:tgtEl>
                                        <p:attrNameLst>
                                          <p:attrName>ppt_h</p:attrName>
                                        </p:attrNameLst>
                                      </p:cBhvr>
                                      <p:tavLst>
                                        <p:tav tm="0">
                                          <p:val>
                                            <p:strVal val="ppt_h"/>
                                          </p:val>
                                        </p:tav>
                                        <p:tav tm="100000">
                                          <p:val>
                                            <p:fltVal val="0"/>
                                          </p:val>
                                        </p:tav>
                                      </p:tavLst>
                                    </p:anim>
                                    <p:animEffect transition="out" filter="fade">
                                      <p:cBhvr>
                                        <p:cTn id="23" dur="500"/>
                                        <p:tgtEl>
                                          <p:spTgt spid="4"/>
                                        </p:tgtEl>
                                      </p:cBhvr>
                                    </p:animEffect>
                                    <p:set>
                                      <p:cBhvr>
                                        <p:cTn id="24" dur="1" fill="hold">
                                          <p:stCondLst>
                                            <p:cond delay="499"/>
                                          </p:stCondLst>
                                        </p:cTn>
                                        <p:tgtEl>
                                          <p:spTgt spid="4"/>
                                        </p:tgtEl>
                                        <p:attrNameLst>
                                          <p:attrName>style.visibility</p:attrName>
                                        </p:attrNameLst>
                                      </p:cBhvr>
                                      <p:to>
                                        <p:strVal val="hidden"/>
                                      </p:to>
                                    </p:set>
                                  </p:childTnLst>
                                </p:cTn>
                              </p:par>
                            </p:childTnLst>
                          </p:cTn>
                        </p:par>
                        <p:par>
                          <p:cTn id="25" fill="hold">
                            <p:stCondLst>
                              <p:cond delay="500"/>
                            </p:stCondLst>
                            <p:childTnLst>
                              <p:par>
                                <p:cTn id="26" presetID="53" presetClass="entr" presetSubtype="16"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animEffect transition="in" filter="fade">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3920" y="259080"/>
            <a:ext cx="6477000" cy="923330"/>
          </a:xfrm>
          <a:prstGeom prst="rect">
            <a:avLst/>
          </a:prstGeom>
          <a:noFill/>
        </p:spPr>
        <p:txBody>
          <a:bodyPr wrap="square" rtlCol="0">
            <a:spAutoFit/>
          </a:bodyPr>
          <a:lstStyle/>
          <a:p>
            <a:pPr algn="ctr"/>
            <a:r>
              <a:rPr lang="bn-IN" sz="5400" b="1" u="sng" dirty="0" smtClean="0">
                <a:solidFill>
                  <a:srgbClr val="002060"/>
                </a:solidFill>
                <a:latin typeface="NikoshBAN" panose="02000000000000000000" pitchFamily="2" charset="0"/>
                <a:cs typeface="NikoshBAN" panose="02000000000000000000" pitchFamily="2" charset="0"/>
              </a:rPr>
              <a:t>আমাদের আজকের পাঠ </a:t>
            </a:r>
            <a:endParaRPr lang="en-US" sz="5400" b="1" u="sng" dirty="0">
              <a:solidFill>
                <a:srgbClr val="002060"/>
              </a:solidFill>
              <a:latin typeface="NikoshBAN" panose="02000000000000000000" pitchFamily="2" charset="0"/>
              <a:cs typeface="NikoshBAN" panose="02000000000000000000" pitchFamily="2" charset="0"/>
            </a:endParaRPr>
          </a:p>
        </p:txBody>
      </p:sp>
      <p:sp>
        <p:nvSpPr>
          <p:cNvPr id="3" name="TextBox 2"/>
          <p:cNvSpPr txBox="1"/>
          <p:nvPr/>
        </p:nvSpPr>
        <p:spPr>
          <a:xfrm>
            <a:off x="1752600" y="2945068"/>
            <a:ext cx="6004560" cy="1661993"/>
          </a:xfrm>
          <a:prstGeom prst="rect">
            <a:avLst/>
          </a:prstGeom>
          <a:noFill/>
        </p:spPr>
        <p:txBody>
          <a:bodyPr wrap="square" rtlCol="0">
            <a:spAutoFit/>
          </a:bodyPr>
          <a:lstStyle/>
          <a:p>
            <a:pPr algn="ctr"/>
            <a:r>
              <a:rPr lang="bn-IN" sz="6600" dirty="0" smtClean="0">
                <a:solidFill>
                  <a:srgbClr val="7030A0"/>
                </a:solidFill>
                <a:latin typeface="NikoshBAN" panose="02000000000000000000" pitchFamily="2" charset="0"/>
                <a:cs typeface="NikoshBAN" panose="02000000000000000000" pitchFamily="2" charset="0"/>
              </a:rPr>
              <a:t>আমাদের গ্রাম</a:t>
            </a:r>
          </a:p>
          <a:p>
            <a:pPr algn="ctr"/>
            <a:r>
              <a:rPr lang="bn-IN" sz="3600" dirty="0" smtClean="0">
                <a:latin typeface="NikoshBAN" panose="02000000000000000000" pitchFamily="2" charset="0"/>
                <a:cs typeface="NikoshBAN" panose="02000000000000000000" pitchFamily="2" charset="0"/>
              </a:rPr>
              <a:t>                     </a:t>
            </a:r>
            <a:r>
              <a:rPr lang="bn-IN" sz="3600" b="1" dirty="0" smtClean="0">
                <a:solidFill>
                  <a:schemeClr val="accent6">
                    <a:lumMod val="50000"/>
                  </a:schemeClr>
                </a:solidFill>
                <a:latin typeface="NikoshBAN" panose="02000000000000000000" pitchFamily="2" charset="0"/>
                <a:cs typeface="NikoshBAN" panose="02000000000000000000" pitchFamily="2" charset="0"/>
              </a:rPr>
              <a:t>বন্দে আলী মিঞা  </a:t>
            </a:r>
            <a:endParaRPr lang="en-US" sz="3600" b="1" dirty="0">
              <a:solidFill>
                <a:schemeClr val="accent6">
                  <a:lumMod val="50000"/>
                </a:schemeClr>
              </a:solidFill>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752600" y="1801949"/>
            <a:ext cx="5448300" cy="4086225"/>
          </a:xfrm>
          <a:prstGeom prst="rect">
            <a:avLst/>
          </a:prstGeom>
          <a:ln>
            <a:solidFill>
              <a:schemeClr val="tx1"/>
            </a:solidFill>
          </a:ln>
        </p:spPr>
      </p:pic>
    </p:spTree>
    <p:extLst>
      <p:ext uri="{BB962C8B-B14F-4D97-AF65-F5344CB8AC3E}">
        <p14:creationId xmlns="" xmlns:p14="http://schemas.microsoft.com/office/powerpoint/2010/main" val="152496214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out)">
                                      <p:cBhvr>
                                        <p:cTn id="12" dur="2000"/>
                                        <p:tgtEl>
                                          <p:spTgt spid="3"/>
                                        </p:tgtEl>
                                      </p:cBhvr>
                                    </p:animEffect>
                                  </p:childTnLst>
                                </p:cTn>
                              </p:par>
                              <p:par>
                                <p:cTn id="13" presetID="6" presetClass="entr" presetSubtype="32"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out)">
                                      <p:cBhvr>
                                        <p:cTn id="15" dur="2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63" presetClass="path" presetSubtype="0" accel="50000" decel="50000" fill="hold" grpId="1" nodeType="clickEffect">
                                  <p:stCondLst>
                                    <p:cond delay="0"/>
                                  </p:stCondLst>
                                  <p:childTnLst>
                                    <p:animMotion origin="layout" path="M -3.95833E-6 -2.96296E-6 L 0.36875 -0.01041 " pathEditMode="relative" rAng="0" ptsTypes="AA">
                                      <p:cBhvr>
                                        <p:cTn id="19" dur="2000" fill="hold"/>
                                        <p:tgtEl>
                                          <p:spTgt spid="3"/>
                                        </p:tgtEl>
                                        <p:attrNameLst>
                                          <p:attrName>ppt_x</p:attrName>
                                          <p:attrName>ppt_y</p:attrName>
                                        </p:attrNameLst>
                                      </p:cBhvr>
                                      <p:rCtr x="18438" y="-53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3"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27120" y="65440"/>
            <a:ext cx="3901440" cy="1015663"/>
          </a:xfrm>
          <a:prstGeom prst="rect">
            <a:avLst/>
          </a:prstGeom>
          <a:noFill/>
        </p:spPr>
        <p:txBody>
          <a:bodyPr wrap="square" rtlCol="0">
            <a:spAutoFit/>
          </a:bodyPr>
          <a:lstStyle/>
          <a:p>
            <a:pPr algn="ctr"/>
            <a:r>
              <a:rPr lang="bn-IN" sz="6000" b="1" dirty="0" smtClean="0">
                <a:latin typeface="NikoshBAN" panose="02000000000000000000" pitchFamily="2" charset="0"/>
                <a:cs typeface="NikoshBAN" panose="02000000000000000000" pitchFamily="2" charset="0"/>
              </a:rPr>
              <a:t>শিখনফল</a:t>
            </a:r>
            <a:endParaRPr lang="en-US" sz="6000" b="1" dirty="0">
              <a:latin typeface="NikoshBAN" panose="02000000000000000000" pitchFamily="2" charset="0"/>
              <a:cs typeface="NikoshBAN" panose="02000000000000000000" pitchFamily="2" charset="0"/>
            </a:endParaRPr>
          </a:p>
        </p:txBody>
      </p:sp>
      <p:sp>
        <p:nvSpPr>
          <p:cNvPr id="3" name="TextBox 2"/>
          <p:cNvSpPr txBox="1"/>
          <p:nvPr/>
        </p:nvSpPr>
        <p:spPr>
          <a:xfrm>
            <a:off x="137160" y="1796683"/>
            <a:ext cx="5105400" cy="830997"/>
          </a:xfrm>
          <a:prstGeom prst="rect">
            <a:avLst/>
          </a:prstGeom>
          <a:noFill/>
        </p:spPr>
        <p:txBody>
          <a:bodyPr wrap="square" rtlCol="0">
            <a:spAutoFit/>
          </a:bodyPr>
          <a:lstStyle/>
          <a:p>
            <a:pPr algn="ctr"/>
            <a:r>
              <a:rPr lang="bn-IN" sz="4800" u="sng" dirty="0" smtClean="0">
                <a:solidFill>
                  <a:srgbClr val="002060"/>
                </a:solidFill>
                <a:latin typeface="NikoshBAN" panose="02000000000000000000" pitchFamily="2" charset="0"/>
                <a:cs typeface="NikoshBAN" panose="02000000000000000000" pitchFamily="2" charset="0"/>
              </a:rPr>
              <a:t>এই পাঠ শেষে শিক্ষার্থীরা-</a:t>
            </a:r>
            <a:endParaRPr lang="en-US" sz="4800" u="sng" dirty="0">
              <a:solidFill>
                <a:srgbClr val="002060"/>
              </a:solidFill>
              <a:latin typeface="NikoshBAN" panose="02000000000000000000" pitchFamily="2" charset="0"/>
              <a:cs typeface="NikoshBAN" panose="02000000000000000000" pitchFamily="2" charset="0"/>
            </a:endParaRPr>
          </a:p>
        </p:txBody>
      </p:sp>
      <p:sp>
        <p:nvSpPr>
          <p:cNvPr id="4" name="TextBox 3"/>
          <p:cNvSpPr txBox="1"/>
          <p:nvPr/>
        </p:nvSpPr>
        <p:spPr>
          <a:xfrm>
            <a:off x="2156460" y="2212181"/>
            <a:ext cx="9685020" cy="4401205"/>
          </a:xfrm>
          <a:prstGeom prst="rect">
            <a:avLst/>
          </a:prstGeom>
          <a:noFill/>
        </p:spPr>
        <p:txBody>
          <a:bodyPr wrap="square" rtlCol="0">
            <a:spAutoFit/>
          </a:bodyPr>
          <a:lstStyle/>
          <a:p>
            <a:endParaRPr lang="bn-IN" sz="4000" dirty="0" smtClean="0">
              <a:latin typeface="NikoshBAN" panose="02000000000000000000" pitchFamily="2" charset="0"/>
              <a:cs typeface="NikoshBAN" panose="02000000000000000000" pitchFamily="2" charset="0"/>
            </a:endParaRPr>
          </a:p>
          <a:p>
            <a:pPr marL="285750" indent="-285750">
              <a:buFont typeface="Wingdings" panose="05000000000000000000" pitchFamily="2" charset="2"/>
              <a:buChar char="Ø"/>
            </a:pPr>
            <a:r>
              <a:rPr lang="bn-IN" sz="4000" dirty="0" smtClean="0">
                <a:latin typeface="NikoshBAN" panose="02000000000000000000" pitchFamily="2" charset="0"/>
                <a:cs typeface="NikoshBAN" panose="02000000000000000000" pitchFamily="2" charset="0"/>
              </a:rPr>
              <a:t> শিক্ষার্থীরা স্বরসঙ্গতি বজায় রেখে ছন্দের তালে তালে প্রমিত উচ্চারণে কবিতাটির নির্দিষ্ট অংশ আবৃত্তি করতে পারবে।</a:t>
            </a:r>
          </a:p>
          <a:p>
            <a:pPr marL="285750" indent="-285750">
              <a:buFont typeface="Wingdings" panose="05000000000000000000" pitchFamily="2" charset="2"/>
              <a:buChar char="Ø"/>
            </a:pPr>
            <a:r>
              <a:rPr lang="bn-IN" sz="4000" dirty="0" smtClean="0">
                <a:latin typeface="NikoshBAN" panose="02000000000000000000" pitchFamily="2" charset="0"/>
                <a:cs typeface="NikoshBAN" panose="02000000000000000000" pitchFamily="2" charset="0"/>
              </a:rPr>
              <a:t>শিক্ষার্থীরা পাঠ্যাংশে ব্যবহৃত নতুন শব্দের অর্থ ও ব্যবহার লিখতে পারবে। </a:t>
            </a:r>
          </a:p>
          <a:p>
            <a:pPr marL="285750" indent="-285750">
              <a:buFont typeface="Wingdings" panose="05000000000000000000" pitchFamily="2" charset="2"/>
              <a:buChar char="Ø"/>
            </a:pPr>
            <a:r>
              <a:rPr lang="bn-IN" sz="4000" dirty="0" smtClean="0">
                <a:latin typeface="NikoshBAN" panose="02000000000000000000" pitchFamily="2" charset="0"/>
                <a:cs typeface="NikoshBAN" panose="02000000000000000000" pitchFamily="2" charset="0"/>
              </a:rPr>
              <a:t>পাঠ সংশ্লিষ্ট প্রশ্নের উত্তর দিতে পারবে। </a:t>
            </a:r>
          </a:p>
        </p:txBody>
      </p:sp>
    </p:spTree>
    <p:extLst>
      <p:ext uri="{BB962C8B-B14F-4D97-AF65-F5344CB8AC3E}">
        <p14:creationId xmlns="" xmlns:p14="http://schemas.microsoft.com/office/powerpoint/2010/main" val="3179827991"/>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 xmlns:a14="http://schemas.microsoft.com/office/drawing/2010/main" val="0"/>
              </a:ext>
            </a:extLst>
          </a:blip>
          <a:srcRect b="7929"/>
          <a:stretch/>
        </p:blipFill>
        <p:spPr>
          <a:xfrm>
            <a:off x="4271970" y="1471970"/>
            <a:ext cx="3068939" cy="309372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TextBox 3"/>
          <p:cNvSpPr txBox="1"/>
          <p:nvPr/>
        </p:nvSpPr>
        <p:spPr>
          <a:xfrm>
            <a:off x="3840480" y="91440"/>
            <a:ext cx="3535680" cy="923330"/>
          </a:xfrm>
          <a:prstGeom prst="rect">
            <a:avLst/>
          </a:prstGeom>
          <a:noFill/>
        </p:spPr>
        <p:txBody>
          <a:bodyPr wrap="square" rtlCol="0">
            <a:spAutoFit/>
          </a:bodyPr>
          <a:lstStyle/>
          <a:p>
            <a:pPr algn="ctr"/>
            <a:r>
              <a:rPr lang="en-US" sz="5400" b="1" u="sng" dirty="0" err="1" smtClean="0">
                <a:solidFill>
                  <a:srgbClr val="002060"/>
                </a:solidFill>
                <a:latin typeface="NikoshBAN" panose="02000000000000000000" pitchFamily="2" charset="0"/>
                <a:cs typeface="NikoshBAN" panose="02000000000000000000" pitchFamily="2" charset="0"/>
              </a:rPr>
              <a:t>কবি</a:t>
            </a:r>
            <a:r>
              <a:rPr lang="en-US" sz="5400" b="1" u="sng" dirty="0" smtClean="0">
                <a:solidFill>
                  <a:srgbClr val="002060"/>
                </a:solidFill>
                <a:latin typeface="NikoshBAN" panose="02000000000000000000" pitchFamily="2" charset="0"/>
                <a:cs typeface="NikoshBAN" panose="02000000000000000000" pitchFamily="2" charset="0"/>
              </a:rPr>
              <a:t> </a:t>
            </a:r>
            <a:r>
              <a:rPr lang="en-US" sz="5400" b="1" u="sng" dirty="0" err="1" smtClean="0">
                <a:solidFill>
                  <a:srgbClr val="002060"/>
                </a:solidFill>
                <a:latin typeface="NikoshBAN" panose="02000000000000000000" pitchFamily="2" charset="0"/>
                <a:cs typeface="NikoshBAN" panose="02000000000000000000" pitchFamily="2" charset="0"/>
              </a:rPr>
              <a:t>পরিচিতি</a:t>
            </a:r>
            <a:r>
              <a:rPr lang="en-US" sz="5400" b="1" u="sng" dirty="0" smtClean="0">
                <a:solidFill>
                  <a:srgbClr val="002060"/>
                </a:solidFill>
                <a:latin typeface="NikoshBAN" panose="02000000000000000000" pitchFamily="2" charset="0"/>
                <a:cs typeface="NikoshBAN" panose="02000000000000000000" pitchFamily="2" charset="0"/>
              </a:rPr>
              <a:t> </a:t>
            </a:r>
            <a:endParaRPr lang="en-US" sz="5400" b="1" u="sng" dirty="0">
              <a:solidFill>
                <a:srgbClr val="002060"/>
              </a:solidFill>
              <a:latin typeface="NikoshBAN" panose="02000000000000000000" pitchFamily="2" charset="0"/>
              <a:cs typeface="NikoshBAN" panose="02000000000000000000" pitchFamily="2" charset="0"/>
            </a:endParaRPr>
          </a:p>
        </p:txBody>
      </p:sp>
      <p:sp>
        <p:nvSpPr>
          <p:cNvPr id="5" name="TextBox 4"/>
          <p:cNvSpPr txBox="1"/>
          <p:nvPr/>
        </p:nvSpPr>
        <p:spPr>
          <a:xfrm>
            <a:off x="4271970" y="5260083"/>
            <a:ext cx="3276600" cy="584775"/>
          </a:xfrm>
          <a:prstGeom prst="rect">
            <a:avLst/>
          </a:prstGeom>
          <a:noFill/>
        </p:spPr>
        <p:txBody>
          <a:bodyPr wrap="square" rtlCol="0">
            <a:spAutoFit/>
          </a:bodyPr>
          <a:lstStyle/>
          <a:p>
            <a:pPr algn="ctr"/>
            <a:r>
              <a:rPr lang="bn-IN" sz="3200" dirty="0" smtClean="0">
                <a:latin typeface="NikoshBAN" panose="02000000000000000000" pitchFamily="2" charset="0"/>
                <a:cs typeface="NikoshBAN" panose="02000000000000000000" pitchFamily="2" charset="0"/>
              </a:rPr>
              <a:t>বন্দে আলী মিঞা </a:t>
            </a:r>
            <a:endParaRPr lang="en-US" sz="3200" dirty="0">
              <a:latin typeface="NikoshBAN" panose="02000000000000000000" pitchFamily="2" charset="0"/>
              <a:cs typeface="NikoshBAN" panose="02000000000000000000" pitchFamily="2" charset="0"/>
            </a:endParaRPr>
          </a:p>
        </p:txBody>
      </p:sp>
      <p:sp>
        <p:nvSpPr>
          <p:cNvPr id="6" name="Oval 5"/>
          <p:cNvSpPr/>
          <p:nvPr/>
        </p:nvSpPr>
        <p:spPr>
          <a:xfrm>
            <a:off x="8605829" y="1209256"/>
            <a:ext cx="2743200" cy="2008525"/>
          </a:xfrm>
          <a:prstGeom prst="ellipse">
            <a:avLst/>
          </a:prstGeom>
          <a:solidFill>
            <a:schemeClr val="accent4">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dirty="0" smtClean="0">
                <a:solidFill>
                  <a:schemeClr val="tx1"/>
                </a:solidFill>
                <a:latin typeface="NikoshBAN" panose="02000000000000000000" pitchFamily="2" charset="0"/>
                <a:cs typeface="NikoshBAN" panose="02000000000000000000" pitchFamily="2" charset="0"/>
              </a:rPr>
              <a:t>জন্মঃ</a:t>
            </a:r>
          </a:p>
          <a:p>
            <a:pPr algn="ctr"/>
            <a:r>
              <a:rPr lang="bn-IN" sz="2400" dirty="0" smtClean="0">
                <a:solidFill>
                  <a:schemeClr val="tx1"/>
                </a:solidFill>
                <a:latin typeface="NikoshBAN" panose="02000000000000000000" pitchFamily="2" charset="0"/>
                <a:cs typeface="NikoshBAN" panose="02000000000000000000" pitchFamily="2" charset="0"/>
              </a:rPr>
              <a:t> ১৯০৬ সালে পাবনা জেলার রাঁধানগর গ্রামে  </a:t>
            </a:r>
            <a:endParaRPr lang="en-US" sz="2400" dirty="0">
              <a:solidFill>
                <a:schemeClr val="tx1"/>
              </a:solidFill>
              <a:latin typeface="NikoshBAN" panose="02000000000000000000" pitchFamily="2" charset="0"/>
              <a:cs typeface="NikoshBAN" panose="02000000000000000000" pitchFamily="2" charset="0"/>
            </a:endParaRPr>
          </a:p>
        </p:txBody>
      </p:sp>
      <p:sp>
        <p:nvSpPr>
          <p:cNvPr id="7" name="Right Arrow 6"/>
          <p:cNvSpPr/>
          <p:nvPr/>
        </p:nvSpPr>
        <p:spPr>
          <a:xfrm rot="20799891">
            <a:off x="7622257" y="2117791"/>
            <a:ext cx="690571" cy="768310"/>
          </a:xfrm>
          <a:prstGeom prst="rightArrow">
            <a:avLst/>
          </a:prstGeom>
          <a:solidFill>
            <a:schemeClr val="accent4">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8435347" y="3825263"/>
            <a:ext cx="2971796" cy="2157962"/>
          </a:xfrm>
          <a:prstGeom prst="ellipse">
            <a:avLst/>
          </a:prstGeom>
          <a:solidFill>
            <a:schemeClr val="accent4">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bn-IN" sz="2400" dirty="0" smtClean="0">
              <a:solidFill>
                <a:schemeClr val="tx1"/>
              </a:solidFill>
              <a:latin typeface="NikoshBAN" panose="02000000000000000000" pitchFamily="2" charset="0"/>
              <a:cs typeface="NikoshBAN" panose="02000000000000000000" pitchFamily="2" charset="0"/>
            </a:endParaRPr>
          </a:p>
          <a:p>
            <a:pPr lvl="0" algn="ctr"/>
            <a:r>
              <a:rPr lang="bn-IN" sz="2400" dirty="0" smtClean="0">
                <a:solidFill>
                  <a:schemeClr val="tx1"/>
                </a:solidFill>
                <a:latin typeface="NikoshBAN" panose="02000000000000000000" pitchFamily="2" charset="0"/>
                <a:cs typeface="NikoshBAN" panose="02000000000000000000" pitchFamily="2" charset="0"/>
              </a:rPr>
              <a:t>গ্রন্থসমূহঃ</a:t>
            </a:r>
          </a:p>
          <a:p>
            <a:pPr lvl="0" algn="ctr"/>
            <a:r>
              <a:rPr lang="bn-IN" sz="2400" dirty="0" smtClean="0">
                <a:solidFill>
                  <a:schemeClr val="tx1"/>
                </a:solidFill>
                <a:latin typeface="NikoshBAN" panose="02000000000000000000" pitchFamily="2" charset="0"/>
                <a:cs typeface="NikoshBAN" panose="02000000000000000000" pitchFamily="2" charset="0"/>
              </a:rPr>
              <a:t> </a:t>
            </a:r>
            <a:r>
              <a:rPr lang="as-IN" sz="2400" dirty="0" smtClean="0">
                <a:solidFill>
                  <a:schemeClr val="tx1"/>
                </a:solidFill>
                <a:latin typeface="NikoshBAN" panose="02000000000000000000" pitchFamily="2" charset="0"/>
                <a:cs typeface="NikoshBAN" panose="02000000000000000000" pitchFamily="2" charset="0"/>
              </a:rPr>
              <a:t>ম</a:t>
            </a:r>
            <a:r>
              <a:rPr lang="en-US" sz="2400" dirty="0" smtClean="0">
                <a:solidFill>
                  <a:schemeClr val="tx1"/>
                </a:solidFill>
                <a:latin typeface="NikoshBAN" panose="02000000000000000000" pitchFamily="2" charset="0"/>
                <a:cs typeface="NikoshBAN" panose="02000000000000000000" pitchFamily="2" charset="0"/>
              </a:rPr>
              <a:t>য়</a:t>
            </a:r>
            <a:r>
              <a:rPr lang="as-IN" sz="2400" dirty="0" smtClean="0">
                <a:solidFill>
                  <a:schemeClr val="tx1"/>
                </a:solidFill>
                <a:latin typeface="NikoshBAN" panose="02000000000000000000" pitchFamily="2" charset="0"/>
                <a:cs typeface="NikoshBAN" panose="02000000000000000000" pitchFamily="2" charset="0"/>
              </a:rPr>
              <a:t>নামতির </a:t>
            </a:r>
            <a:r>
              <a:rPr lang="as-IN" sz="2400" dirty="0">
                <a:solidFill>
                  <a:schemeClr val="tx1"/>
                </a:solidFill>
                <a:latin typeface="NikoshBAN" panose="02000000000000000000" pitchFamily="2" charset="0"/>
                <a:cs typeface="NikoshBAN" panose="02000000000000000000" pitchFamily="2" charset="0"/>
              </a:rPr>
              <a:t>চর</a:t>
            </a:r>
            <a:r>
              <a:rPr lang="bn-IN" sz="2400" dirty="0">
                <a:solidFill>
                  <a:schemeClr val="tx1"/>
                </a:solidFill>
                <a:latin typeface="NikoshBAN" panose="02000000000000000000" pitchFamily="2" charset="0"/>
                <a:cs typeface="NikoshBAN" panose="02000000000000000000" pitchFamily="2" charset="0"/>
              </a:rPr>
              <a:t>,</a:t>
            </a:r>
            <a:r>
              <a:rPr lang="as-IN" sz="2400" dirty="0">
                <a:solidFill>
                  <a:schemeClr val="tx1"/>
                </a:solidFill>
                <a:latin typeface="NikoshBAN" panose="02000000000000000000" pitchFamily="2" charset="0"/>
                <a:cs typeface="NikoshBAN" panose="02000000000000000000" pitchFamily="2" charset="0"/>
              </a:rPr>
              <a:t> অনুরাগ</a:t>
            </a:r>
            <a:r>
              <a:rPr lang="bn-IN" sz="2400" dirty="0">
                <a:solidFill>
                  <a:schemeClr val="tx1"/>
                </a:solidFill>
                <a:latin typeface="NikoshBAN" panose="02000000000000000000" pitchFamily="2" charset="0"/>
                <a:cs typeface="NikoshBAN" panose="02000000000000000000" pitchFamily="2" charset="0"/>
              </a:rPr>
              <a:t>, কামাল আতার্তুক</a:t>
            </a:r>
            <a:r>
              <a:rPr lang="en-US" sz="2400" dirty="0">
                <a:solidFill>
                  <a:schemeClr val="tx1"/>
                </a:solidFill>
                <a:latin typeface="NikoshBAN" panose="02000000000000000000" pitchFamily="2" charset="0"/>
                <a:cs typeface="NikoshBAN" panose="02000000000000000000" pitchFamily="2" charset="0"/>
              </a:rPr>
              <a:t> </a:t>
            </a:r>
            <a:r>
              <a:rPr lang="bn-IN" sz="2400" dirty="0" smtClean="0">
                <a:solidFill>
                  <a:schemeClr val="tx1"/>
                </a:solidFill>
                <a:latin typeface="NikoshBAN" panose="02000000000000000000" pitchFamily="2" charset="0"/>
                <a:cs typeface="NikoshBAN" panose="02000000000000000000" pitchFamily="2" charset="0"/>
              </a:rPr>
              <a:t>,ছোটদের </a:t>
            </a:r>
            <a:r>
              <a:rPr lang="bn-IN" sz="2400" dirty="0">
                <a:solidFill>
                  <a:schemeClr val="tx1"/>
                </a:solidFill>
                <a:latin typeface="NikoshBAN" panose="02000000000000000000" pitchFamily="2" charset="0"/>
                <a:cs typeface="NikoshBAN" panose="02000000000000000000" pitchFamily="2" charset="0"/>
              </a:rPr>
              <a:t>নজরুল</a:t>
            </a:r>
            <a:r>
              <a:rPr lang="en-US" sz="2400" dirty="0">
                <a:solidFill>
                  <a:schemeClr val="tx1"/>
                </a:solidFill>
                <a:latin typeface="NikoshBAN" panose="02000000000000000000" pitchFamily="2" charset="0"/>
                <a:cs typeface="NikoshBAN" panose="02000000000000000000" pitchFamily="2" charset="0"/>
              </a:rPr>
              <a:t> </a:t>
            </a:r>
            <a:r>
              <a:rPr lang="bn-IN" sz="2400" dirty="0" smtClean="0">
                <a:solidFill>
                  <a:schemeClr val="tx1"/>
                </a:solidFill>
                <a:latin typeface="NikoshBAN" panose="02000000000000000000" pitchFamily="2" charset="0"/>
                <a:cs typeface="NikoshBAN" panose="02000000000000000000" pitchFamily="2" charset="0"/>
              </a:rPr>
              <a:t> </a:t>
            </a:r>
            <a:r>
              <a:rPr lang="bn-IN" sz="2400" dirty="0">
                <a:solidFill>
                  <a:schemeClr val="tx1"/>
                </a:solidFill>
                <a:latin typeface="NikoshBAN" panose="02000000000000000000" pitchFamily="2" charset="0"/>
                <a:cs typeface="NikoshBAN" panose="02000000000000000000" pitchFamily="2" charset="0"/>
              </a:rPr>
              <a:t>ইত্যাদি।</a:t>
            </a:r>
          </a:p>
          <a:p>
            <a:pPr algn="ctr"/>
            <a:r>
              <a:rPr lang="bn-IN" sz="2400" dirty="0" smtClean="0">
                <a:solidFill>
                  <a:schemeClr val="tx1"/>
                </a:solidFill>
                <a:latin typeface="NikoshBAN" panose="02000000000000000000" pitchFamily="2" charset="0"/>
                <a:cs typeface="NikoshBAN" panose="02000000000000000000" pitchFamily="2" charset="0"/>
              </a:rPr>
              <a:t> </a:t>
            </a:r>
            <a:endParaRPr lang="en-US" sz="2400" dirty="0">
              <a:solidFill>
                <a:schemeClr val="tx1"/>
              </a:solidFill>
              <a:latin typeface="NikoshBAN" panose="02000000000000000000" pitchFamily="2" charset="0"/>
              <a:cs typeface="NikoshBAN" panose="02000000000000000000" pitchFamily="2" charset="0"/>
            </a:endParaRPr>
          </a:p>
        </p:txBody>
      </p:sp>
      <p:sp>
        <p:nvSpPr>
          <p:cNvPr id="9" name="Right Arrow 8"/>
          <p:cNvSpPr/>
          <p:nvPr/>
        </p:nvSpPr>
        <p:spPr>
          <a:xfrm rot="1202448">
            <a:off x="7533792" y="3873699"/>
            <a:ext cx="690571" cy="768310"/>
          </a:xfrm>
          <a:prstGeom prst="rightArrow">
            <a:avLst/>
          </a:prstGeom>
          <a:solidFill>
            <a:schemeClr val="accent4">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31490" y="1299563"/>
            <a:ext cx="2743200" cy="2008525"/>
          </a:xfrm>
          <a:prstGeom prst="ellipse">
            <a:avLst/>
          </a:prstGeom>
          <a:solidFill>
            <a:schemeClr val="accent4">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bn-IN" sz="2400" dirty="0" smtClean="0">
              <a:solidFill>
                <a:schemeClr val="tx1"/>
              </a:solidFill>
              <a:latin typeface="NikoshBAN" panose="02000000000000000000" pitchFamily="2" charset="0"/>
              <a:cs typeface="NikoshBAN" panose="02000000000000000000" pitchFamily="2" charset="0"/>
            </a:endParaRPr>
          </a:p>
          <a:p>
            <a:pPr lvl="0" algn="ctr"/>
            <a:r>
              <a:rPr lang="bn-IN" sz="2400" dirty="0" smtClean="0">
                <a:solidFill>
                  <a:schemeClr val="tx1"/>
                </a:solidFill>
                <a:latin typeface="NikoshBAN" panose="02000000000000000000" pitchFamily="2" charset="0"/>
                <a:cs typeface="NikoshBAN" panose="02000000000000000000" pitchFamily="2" charset="0"/>
              </a:rPr>
              <a:t>পুরস্কারঃ</a:t>
            </a:r>
          </a:p>
          <a:p>
            <a:pPr lvl="0" algn="ctr"/>
            <a:r>
              <a:rPr lang="as-IN" sz="2400" dirty="0" smtClean="0">
                <a:solidFill>
                  <a:schemeClr val="tx1"/>
                </a:solidFill>
                <a:latin typeface="NikoshBAN" panose="02000000000000000000" pitchFamily="2" charset="0"/>
                <a:cs typeface="NikoshBAN" panose="02000000000000000000" pitchFamily="2" charset="0"/>
              </a:rPr>
              <a:t>১৯৬২ </a:t>
            </a:r>
            <a:r>
              <a:rPr lang="as-IN" sz="2400" dirty="0">
                <a:solidFill>
                  <a:schemeClr val="tx1"/>
                </a:solidFill>
                <a:latin typeface="NikoshBAN" panose="02000000000000000000" pitchFamily="2" charset="0"/>
                <a:cs typeface="NikoshBAN" panose="02000000000000000000" pitchFamily="2" charset="0"/>
              </a:rPr>
              <a:t>সালে বাংলা একাডেমী পুরস্কা</a:t>
            </a:r>
            <a:r>
              <a:rPr lang="bn-IN" sz="2400" dirty="0">
                <a:solidFill>
                  <a:schemeClr val="tx1"/>
                </a:solidFill>
                <a:latin typeface="NikoshBAN" panose="02000000000000000000" pitchFamily="2" charset="0"/>
                <a:cs typeface="NikoshBAN" panose="02000000000000000000" pitchFamily="2" charset="0"/>
              </a:rPr>
              <a:t>র লাভ করেন।</a:t>
            </a:r>
            <a:endParaRPr lang="en-US" sz="2400" dirty="0">
              <a:solidFill>
                <a:schemeClr val="tx1"/>
              </a:solidFill>
              <a:latin typeface="NikoshBAN" panose="02000000000000000000" pitchFamily="2" charset="0"/>
              <a:cs typeface="NikoshBAN" panose="02000000000000000000" pitchFamily="2" charset="0"/>
            </a:endParaRPr>
          </a:p>
          <a:p>
            <a:pPr algn="ctr"/>
            <a:r>
              <a:rPr lang="bn-IN" sz="2400" dirty="0" smtClean="0">
                <a:solidFill>
                  <a:schemeClr val="tx1"/>
                </a:solidFill>
                <a:latin typeface="NikoshBAN" panose="02000000000000000000" pitchFamily="2" charset="0"/>
                <a:cs typeface="NikoshBAN" panose="02000000000000000000" pitchFamily="2" charset="0"/>
              </a:rPr>
              <a:t>   </a:t>
            </a:r>
            <a:endParaRPr lang="en-US" sz="2400" dirty="0">
              <a:solidFill>
                <a:schemeClr val="tx1"/>
              </a:solidFill>
              <a:latin typeface="NikoshBAN" panose="02000000000000000000" pitchFamily="2" charset="0"/>
              <a:cs typeface="NikoshBAN" panose="02000000000000000000" pitchFamily="2" charset="0"/>
            </a:endParaRPr>
          </a:p>
        </p:txBody>
      </p:sp>
      <p:sp>
        <p:nvSpPr>
          <p:cNvPr id="11" name="Oval 10"/>
          <p:cNvSpPr/>
          <p:nvPr/>
        </p:nvSpPr>
        <p:spPr>
          <a:xfrm>
            <a:off x="626753" y="3899982"/>
            <a:ext cx="2743200" cy="2008525"/>
          </a:xfrm>
          <a:prstGeom prst="ellipse">
            <a:avLst/>
          </a:prstGeom>
          <a:solidFill>
            <a:schemeClr val="accent4">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bn-IN" sz="2400" dirty="0" smtClean="0">
              <a:solidFill>
                <a:schemeClr val="tx1"/>
              </a:solidFill>
              <a:latin typeface="NikoshBAN" panose="02000000000000000000" pitchFamily="2" charset="0"/>
              <a:cs typeface="NikoshBAN" panose="02000000000000000000" pitchFamily="2" charset="0"/>
            </a:endParaRPr>
          </a:p>
          <a:p>
            <a:pPr lvl="0" algn="ctr"/>
            <a:endParaRPr lang="bn-IN" sz="2400" dirty="0" smtClean="0">
              <a:solidFill>
                <a:schemeClr val="tx1"/>
              </a:solidFill>
              <a:latin typeface="NikoshBAN" panose="02000000000000000000" pitchFamily="2" charset="0"/>
              <a:cs typeface="NikoshBAN" panose="02000000000000000000" pitchFamily="2" charset="0"/>
            </a:endParaRPr>
          </a:p>
          <a:p>
            <a:pPr lvl="0" algn="ctr"/>
            <a:r>
              <a:rPr lang="bn-IN" sz="2400" dirty="0" smtClean="0">
                <a:solidFill>
                  <a:schemeClr val="tx1"/>
                </a:solidFill>
                <a:latin typeface="NikoshBAN" panose="02000000000000000000" pitchFamily="2" charset="0"/>
                <a:cs typeface="NikoshBAN" panose="02000000000000000000" pitchFamily="2" charset="0"/>
              </a:rPr>
              <a:t>মৃত্যুঃ</a:t>
            </a:r>
          </a:p>
          <a:p>
            <a:pPr algn="ctr"/>
            <a:r>
              <a:rPr lang="bn-IN" sz="2400" dirty="0" smtClean="0">
                <a:solidFill>
                  <a:schemeClr val="tx1"/>
                </a:solidFill>
                <a:latin typeface="NikoshBAN" panose="02000000000000000000" pitchFamily="2" charset="0"/>
                <a:cs typeface="NikoshBAN" panose="02000000000000000000" pitchFamily="2" charset="0"/>
              </a:rPr>
              <a:t>১৯৭৯ সালে রাজশাহীতে </a:t>
            </a:r>
            <a:r>
              <a:rPr lang="bn-IN" sz="2400" dirty="0">
                <a:solidFill>
                  <a:schemeClr val="tx1"/>
                </a:solidFill>
                <a:latin typeface="NikoshBAN" panose="02000000000000000000" pitchFamily="2" charset="0"/>
                <a:cs typeface="NikoshBAN" panose="02000000000000000000" pitchFamily="2" charset="0"/>
              </a:rPr>
              <a:t>মৃত্যু বরণ করেন। </a:t>
            </a:r>
          </a:p>
          <a:p>
            <a:pPr lvl="0" algn="ctr"/>
            <a:endParaRPr lang="en-US" sz="2400" dirty="0">
              <a:solidFill>
                <a:schemeClr val="tx1"/>
              </a:solidFill>
              <a:latin typeface="NikoshBAN" panose="02000000000000000000" pitchFamily="2" charset="0"/>
              <a:cs typeface="NikoshBAN" panose="02000000000000000000" pitchFamily="2" charset="0"/>
            </a:endParaRPr>
          </a:p>
          <a:p>
            <a:pPr algn="ctr"/>
            <a:r>
              <a:rPr lang="bn-IN" sz="2400" dirty="0" smtClean="0">
                <a:solidFill>
                  <a:schemeClr val="tx1"/>
                </a:solidFill>
                <a:latin typeface="NikoshBAN" panose="02000000000000000000" pitchFamily="2" charset="0"/>
                <a:cs typeface="NikoshBAN" panose="02000000000000000000" pitchFamily="2" charset="0"/>
              </a:rPr>
              <a:t>   </a:t>
            </a:r>
            <a:endParaRPr lang="en-US" sz="2400" dirty="0">
              <a:solidFill>
                <a:schemeClr val="tx1"/>
              </a:solidFill>
              <a:latin typeface="NikoshBAN" panose="02000000000000000000" pitchFamily="2" charset="0"/>
              <a:cs typeface="NikoshBAN" panose="02000000000000000000" pitchFamily="2" charset="0"/>
            </a:endParaRPr>
          </a:p>
        </p:txBody>
      </p:sp>
      <p:sp>
        <p:nvSpPr>
          <p:cNvPr id="12" name="Right Arrow 11"/>
          <p:cNvSpPr/>
          <p:nvPr/>
        </p:nvSpPr>
        <p:spPr>
          <a:xfrm rot="11241424">
            <a:off x="3315290" y="2141374"/>
            <a:ext cx="690571" cy="768310"/>
          </a:xfrm>
          <a:prstGeom prst="rightArrow">
            <a:avLst/>
          </a:prstGeom>
          <a:solidFill>
            <a:schemeClr val="accent4">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8416841">
            <a:off x="3568405" y="3828932"/>
            <a:ext cx="690571" cy="768310"/>
          </a:xfrm>
          <a:prstGeom prst="rightArrow">
            <a:avLst/>
          </a:prstGeom>
          <a:solidFill>
            <a:schemeClr val="accent4">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3264396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left)">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right)">
                                      <p:cBhvr>
                                        <p:cTn id="42" dur="500"/>
                                        <p:tgtEl>
                                          <p:spTgt spid="12"/>
                                        </p:tgtEl>
                                      </p:cBhvr>
                                    </p:animEffect>
                                  </p:childTnLst>
                                </p:cTn>
                              </p:par>
                              <p:par>
                                <p:cTn id="43" presetID="22" presetClass="entr" presetSubtype="2"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right)">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2"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right)">
                                      <p:cBhvr>
                                        <p:cTn id="50" dur="500"/>
                                        <p:tgtEl>
                                          <p:spTgt spid="13"/>
                                        </p:tgtEl>
                                      </p:cBhvr>
                                    </p:animEffect>
                                  </p:childTnLst>
                                </p:cTn>
                              </p:par>
                              <p:par>
                                <p:cTn id="51" presetID="22" presetClass="entr" presetSubtype="2" fill="hold" grpId="0"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ipe(right)">
                                      <p:cBhvr>
                                        <p:cTn id="5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animBg="1"/>
      <p:bldP spid="8" grpId="0" animBg="1"/>
      <p:bldP spid="9" grpId="0" animBg="1"/>
      <p:bldP spid="10" grpId="0" animBg="1"/>
      <p:bldP spid="11" grpId="0" animBg="1"/>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335280" y="743633"/>
            <a:ext cx="3992880" cy="2635301"/>
          </a:xfrm>
          <a:prstGeom prst="rect">
            <a:avLst/>
          </a:prstGeom>
          <a:ln>
            <a:solidFill>
              <a:schemeClr val="tx1"/>
            </a:solidFill>
          </a:ln>
        </p:spPr>
      </p:pic>
      <p:pic>
        <p:nvPicPr>
          <p:cNvPr id="7" name="Picture 6"/>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335280" y="3606800"/>
            <a:ext cx="4011930" cy="2674620"/>
          </a:xfrm>
          <a:prstGeom prst="rect">
            <a:avLst/>
          </a:prstGeom>
          <a:ln>
            <a:solidFill>
              <a:schemeClr val="tx1"/>
            </a:solidFill>
          </a:ln>
        </p:spPr>
      </p:pic>
      <p:grpSp>
        <p:nvGrpSpPr>
          <p:cNvPr id="4" name="Group 3"/>
          <p:cNvGrpSpPr/>
          <p:nvPr/>
        </p:nvGrpSpPr>
        <p:grpSpPr>
          <a:xfrm>
            <a:off x="5299710" y="4667324"/>
            <a:ext cx="6492240" cy="807720"/>
            <a:chOff x="5299710" y="4667324"/>
            <a:chExt cx="6492240" cy="807720"/>
          </a:xfrm>
        </p:grpSpPr>
        <p:sp>
          <p:nvSpPr>
            <p:cNvPr id="8" name="Rounded Rectangular Callout 7"/>
            <p:cNvSpPr/>
            <p:nvPr/>
          </p:nvSpPr>
          <p:spPr>
            <a:xfrm rot="5400000">
              <a:off x="8155305" y="1838399"/>
              <a:ext cx="807720" cy="6465570"/>
            </a:xfrm>
            <a:prstGeom prst="wedgeRoundRectCallout">
              <a:avLst/>
            </a:prstGeom>
            <a:solidFill>
              <a:schemeClr val="accent4">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299710" y="4705603"/>
              <a:ext cx="6434137" cy="769441"/>
            </a:xfrm>
            <a:prstGeom prst="rect">
              <a:avLst/>
            </a:prstGeom>
            <a:noFill/>
          </p:spPr>
          <p:txBody>
            <a:bodyPr wrap="square" rtlCol="0">
              <a:spAutoFit/>
            </a:bodyPr>
            <a:lstStyle/>
            <a:p>
              <a:pPr algn="ctr"/>
              <a:r>
                <a:rPr lang="bn-IN" sz="4400" dirty="0" smtClean="0">
                  <a:latin typeface="NikoshBAN" panose="02000000000000000000" pitchFamily="2" charset="0"/>
                  <a:cs typeface="NikoshBAN" panose="02000000000000000000" pitchFamily="2" charset="0"/>
                </a:rPr>
                <a:t>থাকি সেথা সবে মিলে নাহি কেহ পর। </a:t>
              </a:r>
              <a:endParaRPr lang="en-US" sz="4400" dirty="0">
                <a:latin typeface="NikoshBAN" panose="02000000000000000000" pitchFamily="2" charset="0"/>
                <a:cs typeface="NikoshBAN" panose="02000000000000000000" pitchFamily="2" charset="0"/>
              </a:endParaRPr>
            </a:p>
          </p:txBody>
        </p:sp>
      </p:grpSp>
      <p:grpSp>
        <p:nvGrpSpPr>
          <p:cNvPr id="3" name="Group 2"/>
          <p:cNvGrpSpPr/>
          <p:nvPr/>
        </p:nvGrpSpPr>
        <p:grpSpPr>
          <a:xfrm>
            <a:off x="5299710" y="1253564"/>
            <a:ext cx="6465570" cy="807720"/>
            <a:chOff x="5299710" y="1253564"/>
            <a:chExt cx="6465570" cy="807720"/>
          </a:xfrm>
        </p:grpSpPr>
        <p:sp>
          <p:nvSpPr>
            <p:cNvPr id="10" name="Rounded Rectangular Callout 9"/>
            <p:cNvSpPr/>
            <p:nvPr/>
          </p:nvSpPr>
          <p:spPr>
            <a:xfrm rot="5400000">
              <a:off x="8128635" y="-1575361"/>
              <a:ext cx="807720" cy="6465570"/>
            </a:xfrm>
            <a:prstGeom prst="wedgeRoundRectCallout">
              <a:avLst/>
            </a:prstGeom>
            <a:solidFill>
              <a:schemeClr val="accent4">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494972" y="1291843"/>
              <a:ext cx="6075045" cy="769441"/>
            </a:xfrm>
            <a:prstGeom prst="rect">
              <a:avLst/>
            </a:prstGeom>
            <a:noFill/>
          </p:spPr>
          <p:txBody>
            <a:bodyPr wrap="square" rtlCol="0">
              <a:spAutoFit/>
            </a:bodyPr>
            <a:lstStyle/>
            <a:p>
              <a:pPr algn="ctr"/>
              <a:r>
                <a:rPr lang="bn-IN" sz="4400" dirty="0" smtClean="0">
                  <a:latin typeface="NikoshBAN" panose="02000000000000000000" pitchFamily="2" charset="0"/>
                  <a:cs typeface="NikoshBAN" panose="02000000000000000000" pitchFamily="2" charset="0"/>
                </a:rPr>
                <a:t>আমাদের ছোট গাঁয়ে ছোট ছোট ঘর </a:t>
              </a:r>
              <a:endParaRPr lang="en-US" sz="4400" dirty="0">
                <a:latin typeface="NikoshBAN" panose="02000000000000000000" pitchFamily="2" charset="0"/>
                <a:cs typeface="NikoshBAN" panose="02000000000000000000" pitchFamily="2" charset="0"/>
              </a:endParaRPr>
            </a:p>
          </p:txBody>
        </p:sp>
      </p:grpSp>
    </p:spTree>
    <p:extLst>
      <p:ext uri="{BB962C8B-B14F-4D97-AF65-F5344CB8AC3E}">
        <p14:creationId xmlns="" xmlns:p14="http://schemas.microsoft.com/office/powerpoint/2010/main" val="385974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out)">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724</TotalTime>
  <Words>595</Words>
  <Application>Microsoft Office PowerPoint</Application>
  <PresentationFormat>Custom</PresentationFormat>
  <Paragraphs>128</Paragraphs>
  <Slides>23</Slides>
  <Notes>2</Notes>
  <HiddenSlides>0</HiddenSlides>
  <MMClips>1</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IMD</dc:creator>
  <cp:lastModifiedBy>ss</cp:lastModifiedBy>
  <cp:revision>104</cp:revision>
  <dcterms:created xsi:type="dcterms:W3CDTF">2018-02-16T09:40:10Z</dcterms:created>
  <dcterms:modified xsi:type="dcterms:W3CDTF">2018-02-21T13:34:02Z</dcterms:modified>
</cp:coreProperties>
</file>