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4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4" r:id="rId9"/>
    <p:sldId id="275" r:id="rId10"/>
    <p:sldId id="265" r:id="rId11"/>
    <p:sldId id="266" r:id="rId12"/>
    <p:sldId id="267" r:id="rId13"/>
    <p:sldId id="274" r:id="rId14"/>
    <p:sldId id="268" r:id="rId15"/>
    <p:sldId id="269" r:id="rId16"/>
    <p:sldId id="270" r:id="rId17"/>
    <p:sldId id="271" r:id="rId18"/>
    <p:sldId id="272" r:id="rId19"/>
    <p:sldId id="273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93896" autoAdjust="0"/>
  </p:normalViewPr>
  <p:slideViewPr>
    <p:cSldViewPr snapToGrid="0">
      <p:cViewPr varScale="1">
        <p:scale>
          <a:sx n="70" d="100"/>
          <a:sy n="70" d="100"/>
        </p:scale>
        <p:origin x="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BE29C-F2D0-4833-A803-CBD6F8B171D0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B17E-4A4C-4FD6-8CE6-7EC15E0F7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439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BE29C-F2D0-4833-A803-CBD6F8B171D0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B17E-4A4C-4FD6-8CE6-7EC15E0F7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023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BE29C-F2D0-4833-A803-CBD6F8B171D0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B17E-4A4C-4FD6-8CE6-7EC15E0F7E6D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4815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BE29C-F2D0-4833-A803-CBD6F8B171D0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B17E-4A4C-4FD6-8CE6-7EC15E0F7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7297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BE29C-F2D0-4833-A803-CBD6F8B171D0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B17E-4A4C-4FD6-8CE6-7EC15E0F7E6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87774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BE29C-F2D0-4833-A803-CBD6F8B171D0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B17E-4A4C-4FD6-8CE6-7EC15E0F7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68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BE29C-F2D0-4833-A803-CBD6F8B171D0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B17E-4A4C-4FD6-8CE6-7EC15E0F7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3521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BE29C-F2D0-4833-A803-CBD6F8B171D0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B17E-4A4C-4FD6-8CE6-7EC15E0F7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796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BE29C-F2D0-4833-A803-CBD6F8B171D0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B17E-4A4C-4FD6-8CE6-7EC15E0F7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225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BE29C-F2D0-4833-A803-CBD6F8B171D0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B17E-4A4C-4FD6-8CE6-7EC15E0F7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83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BE29C-F2D0-4833-A803-CBD6F8B171D0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B17E-4A4C-4FD6-8CE6-7EC15E0F7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064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BE29C-F2D0-4833-A803-CBD6F8B171D0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B17E-4A4C-4FD6-8CE6-7EC15E0F7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421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BE29C-F2D0-4833-A803-CBD6F8B171D0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B17E-4A4C-4FD6-8CE6-7EC15E0F7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823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BE29C-F2D0-4833-A803-CBD6F8B171D0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B17E-4A4C-4FD6-8CE6-7EC15E0F7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264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BE29C-F2D0-4833-A803-CBD6F8B171D0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B17E-4A4C-4FD6-8CE6-7EC15E0F7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65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BE29C-F2D0-4833-A803-CBD6F8B171D0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1B17E-4A4C-4FD6-8CE6-7EC15E0F7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2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BE29C-F2D0-4833-A803-CBD6F8B171D0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0F1B17E-4A4C-4FD6-8CE6-7EC15E0F7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660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5" r:id="rId1"/>
    <p:sldLayoutId id="2147484146" r:id="rId2"/>
    <p:sldLayoutId id="2147484147" r:id="rId3"/>
    <p:sldLayoutId id="2147484148" r:id="rId4"/>
    <p:sldLayoutId id="2147484149" r:id="rId5"/>
    <p:sldLayoutId id="2147484150" r:id="rId6"/>
    <p:sldLayoutId id="2147484151" r:id="rId7"/>
    <p:sldLayoutId id="2147484152" r:id="rId8"/>
    <p:sldLayoutId id="2147484153" r:id="rId9"/>
    <p:sldLayoutId id="2147484154" r:id="rId10"/>
    <p:sldLayoutId id="2147484155" r:id="rId11"/>
    <p:sldLayoutId id="2147484156" r:id="rId12"/>
    <p:sldLayoutId id="2147484157" r:id="rId13"/>
    <p:sldLayoutId id="2147484158" r:id="rId14"/>
    <p:sldLayoutId id="2147484159" r:id="rId15"/>
    <p:sldLayoutId id="214748416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02694"/>
            <a:ext cx="9357181" cy="675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09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9558" y="423081"/>
            <a:ext cx="48995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দোরগোড়ায়</a:t>
            </a:r>
            <a:r>
              <a:rPr lang="en-US" sz="4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সরকারি</a:t>
            </a:r>
            <a:r>
              <a:rPr lang="en-US" sz="4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সেবাঃ</a:t>
            </a:r>
            <a:endParaRPr lang="en-US" sz="44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31" y="1361577"/>
            <a:ext cx="4848368" cy="251742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3319" y="1361577"/>
            <a:ext cx="4416864" cy="247344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6949" y="4048054"/>
            <a:ext cx="101607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এখন আমাদের দেশেও পাসপোর্ট প্রাপ্তি, আয়কর প্রদান, বিশ্ববিদ্যালয়ে ভর্তি, সরকারি কোষাগারে অর্থপ্রদান প্রভৃতি কাজ নিমিষেই সম্পন্ন করা যায়।</a:t>
            </a:r>
            <a:endParaRPr lang="en-US" sz="48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244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8740" y="395785"/>
            <a:ext cx="35074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ই-পর্চাঃ</a:t>
            </a:r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6312" y="1281112"/>
            <a:ext cx="4104458" cy="273133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212" y="1281112"/>
            <a:ext cx="4321209" cy="273133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2212" y="4251438"/>
            <a:ext cx="94169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বর্তমানে দেশের ৬৪টি জেলায় ই-সেবা কেন্দ্র থেকে জমিজমার বিভিন্ন রেকর্ড সহজে সংগ্রহ করা যায়।</a:t>
            </a:r>
            <a:endParaRPr lang="en-US" sz="48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8681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8364" y="245660"/>
            <a:ext cx="38350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ই-বুকঃ</a:t>
            </a:r>
            <a:endParaRPr lang="en-US" sz="48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4" descr="ই-বুক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5666" y="1076657"/>
            <a:ext cx="5920854" cy="323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4023" y="4309920"/>
            <a:ext cx="873456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বাংলাদেশ সরকারের ই-বুক প্লাটফর্মের নাম </a:t>
            </a:r>
            <a:r>
              <a:rPr lang="en-US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www.ebook.gov.bd</a:t>
            </a:r>
            <a:r>
              <a:rPr lang="bn-BD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এতে বিভিন্ন শ্রেণির পাঠ্যপুস্তক ও সহায়ক পুস্তক রয়েছে।</a:t>
            </a:r>
            <a:endParaRPr lang="en-US" sz="48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2010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th - Co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33400"/>
            <a:ext cx="3810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18615" y="982639"/>
            <a:ext cx="32891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জোড়ায় কাজ</a:t>
            </a:r>
            <a:endParaRPr lang="en-US" sz="54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3971498"/>
            <a:ext cx="102358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ই-বুক কী? ই-বুক প্লাটফর্মের ঠিকানা লিখ।</a:t>
            </a:r>
            <a:endParaRPr lang="en-US" sz="60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330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0501" y="382137"/>
            <a:ext cx="36985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ই- পুর্জিঃ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5123" y="1608160"/>
            <a:ext cx="3729820" cy="2773765"/>
          </a:xfrm>
          <a:prstGeom prst="rect">
            <a:avLst/>
          </a:prstGeom>
        </p:spPr>
      </p:pic>
      <p:pic>
        <p:nvPicPr>
          <p:cNvPr id="5" name="Picture 5" descr="ই-কৃষি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77" y="1608161"/>
            <a:ext cx="4205575" cy="2800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4776952"/>
            <a:ext cx="101539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বর্তমানে কৃষকরা মোবাইল ফোনে তাদের পুর্জি পাচ্ছে।</a:t>
            </a:r>
            <a:endParaRPr lang="en-US" sz="48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882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9558" y="382137"/>
            <a:ext cx="30980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ই- স্বাস্থ্যসেবাঃ</a:t>
            </a:r>
            <a:endParaRPr lang="en-US" sz="48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21" y="1405364"/>
            <a:ext cx="3985146" cy="288319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798" y="1405363"/>
            <a:ext cx="4685189" cy="288319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7421" y="4480786"/>
            <a:ext cx="101675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জনগণের কাছে স্বাস্থ্যসেবা পৌঁছে দেওয়ার জন্য দেশের অনেক স্থানে টেলিমেডিসিন কেন্দ্র গড়ে উঠেছে।</a:t>
            </a:r>
            <a:endParaRPr lang="en-US" sz="48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9812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0251" y="327546"/>
            <a:ext cx="8802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অনলাইনে আয়কর রিটার্ন প্রস্তুতকরণঃ</a:t>
            </a:r>
            <a:endParaRPr lang="en-US" sz="54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2467" y="1620243"/>
            <a:ext cx="4442377" cy="248773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251" y="1620244"/>
            <a:ext cx="4791186" cy="248773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1069" y="4258101"/>
            <a:ext cx="1035865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এখন ঘরে বসেই আয়কর হিসাব রিটার্ন ও দাখিল করা যায়।</a:t>
            </a:r>
            <a:endParaRPr lang="en-US" sz="54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0824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2988" y="1684005"/>
            <a:ext cx="4150126" cy="287434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664" y="1151742"/>
            <a:ext cx="4785530" cy="317301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05218" y="109182"/>
            <a:ext cx="41079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টাকা</a:t>
            </a:r>
            <a:r>
              <a:rPr lang="en-US" sz="5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স্থানান্তরঃ</a:t>
            </a:r>
            <a:endParaRPr lang="en-US" sz="54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7664" y="4681182"/>
            <a:ext cx="993557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বর্তমানে ইন্টারনেট ও অনলাইন ব্যাংকিং এর মাধ্যমে সহজে টাকা স্থানান্তর করা যায়।</a:t>
            </a:r>
            <a:endParaRPr lang="en-US" sz="54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973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41695" y="600501"/>
            <a:ext cx="63325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পরিসেবার বিল পরিশোধঃ</a:t>
            </a:r>
            <a:endParaRPr lang="en-US" sz="54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1807" y="1619081"/>
            <a:ext cx="4105142" cy="263902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53" y="1619081"/>
            <a:ext cx="4610523" cy="26390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" y="4353351"/>
            <a:ext cx="100856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বর্তমানে মোবাইলে বা অনলাইনে বিদ্যুৎ, পানি কিংবা গ্যাস ইত্যাদি পরিসেবার বিল পরিশোধ করা যায়।</a:t>
            </a:r>
            <a:endParaRPr lang="en-US" sz="54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775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3707" y="341194"/>
            <a:ext cx="55682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পরিবহনঃ</a:t>
            </a:r>
            <a:endParaRPr lang="en-US" sz="48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142" y="1172189"/>
            <a:ext cx="4216210" cy="259459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409" y="1172190"/>
            <a:ext cx="4324318" cy="259459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0376" y="4476466"/>
            <a:ext cx="94988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বর্তমানে অনলাইনে বা মোবাইল ফোনে ট্রেন, বাস বা বিমানের টিকিট কাটা যায়।</a:t>
            </a:r>
            <a:endParaRPr lang="en-US" sz="54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443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242360" y="2909133"/>
            <a:ext cx="4752305" cy="3818586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463160" y="537644"/>
            <a:ext cx="2113103" cy="2061437"/>
          </a:xfrm>
          <a:prstGeom prst="ellipse">
            <a:avLst/>
          </a:prstGeom>
          <a:solidFill>
            <a:srgbClr val="92D05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99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endParaRPr lang="en-US" sz="199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5618512" y="623086"/>
            <a:ext cx="2005020" cy="1975995"/>
          </a:xfrm>
          <a:prstGeom prst="ellipse">
            <a:avLst/>
          </a:prstGeom>
          <a:solidFill>
            <a:srgbClr val="92D05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99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endParaRPr lang="en-US" sz="199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665781" y="656390"/>
            <a:ext cx="1856158" cy="1942691"/>
          </a:xfrm>
          <a:prstGeom prst="ellipse">
            <a:avLst/>
          </a:prstGeom>
          <a:solidFill>
            <a:srgbClr val="92D05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99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endParaRPr lang="en-US" sz="199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1269242" y="501482"/>
            <a:ext cx="2126182" cy="2133760"/>
          </a:xfrm>
          <a:prstGeom prst="ellipse">
            <a:avLst/>
          </a:prstGeom>
          <a:solidFill>
            <a:srgbClr val="92D05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6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</a:t>
            </a:r>
            <a:endParaRPr lang="en-US" sz="16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9299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53134" y="341194"/>
            <a:ext cx="30434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54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64524"/>
            <a:ext cx="10413241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১।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বাংলাদেশ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সরকারের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ই-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বুক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ওয়েবসাইটে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সহায়ক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পুস্তকের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কত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  <a:p>
            <a:r>
              <a:rPr lang="en-US" sz="32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(ক) ১০০      (খ) ২০০      (গ) ৩০০    (ঘ) ৪০০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bn-BD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বর্তমানে ট্রেন বা বিমানের টিকিট সংগ্রহ করা যায় কীসের মাধ্যমে?</a:t>
            </a:r>
            <a:endParaRPr lang="en-US" sz="36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en-US" sz="32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(ক) </a:t>
            </a:r>
            <a:r>
              <a:rPr lang="en-US" sz="32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ফ্যাক্স</a:t>
            </a:r>
            <a:r>
              <a:rPr lang="en-US" sz="32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(খ) </a:t>
            </a:r>
            <a:r>
              <a:rPr lang="en-US" sz="32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মোবাইল</a:t>
            </a:r>
            <a:r>
              <a:rPr lang="en-US" sz="32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ফোন</a:t>
            </a:r>
            <a:r>
              <a:rPr lang="en-US" sz="32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(গ) </a:t>
            </a:r>
            <a:r>
              <a:rPr lang="en-US" sz="32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রেডিও</a:t>
            </a:r>
            <a:r>
              <a:rPr lang="en-US" sz="32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স্টেশন</a:t>
            </a:r>
            <a:r>
              <a:rPr lang="en-US" sz="32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(ঘ) </a:t>
            </a:r>
            <a:r>
              <a:rPr lang="en-US" sz="32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টিভি</a:t>
            </a:r>
            <a:r>
              <a:rPr lang="en-US" sz="32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চ্যানেল</a:t>
            </a:r>
            <a:endParaRPr lang="en-US" sz="32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৩।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ইন্টারনেট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বিকাশের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আগে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সরকারি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তথ্যাবলি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প্রকাশ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হত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  <a:endParaRPr lang="bn-BD" sz="36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ওয়েবপেজে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ii.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নোটিশবোর্ডে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iii.</a:t>
            </a: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সংবাদপত্রে</a:t>
            </a:r>
          </a:p>
          <a:p>
            <a:r>
              <a:rPr lang="bn-BD" sz="32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(ক)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ii          </a:t>
            </a: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(খ)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ii              (</a:t>
            </a: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গ) 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ii </a:t>
            </a: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iii            (</a:t>
            </a: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ঘ) </a:t>
            </a:r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ii </a:t>
            </a: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iii</a:t>
            </a:r>
            <a:endParaRPr lang="en-US" sz="32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40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423079" y="1869743"/>
            <a:ext cx="395785" cy="3548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442949" y="2879679"/>
            <a:ext cx="395785" cy="3548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384041" y="4408228"/>
            <a:ext cx="382137" cy="3821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7661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2639" y="655093"/>
            <a:ext cx="28250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endParaRPr lang="en-US" sz="54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5186149" y="655093"/>
            <a:ext cx="4353636" cy="3630304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13898" y="4517409"/>
            <a:ext cx="1009934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সরকারি কর্মকাণ্ডে তথ্য ও যোগাযোগ প্রযুক্তির গূরুত্ব বর্ণনা কর।</a:t>
            </a:r>
            <a:endParaRPr lang="en-US" sz="54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3381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48019" y="727880"/>
            <a:ext cx="2210938" cy="2047164"/>
          </a:xfrm>
          <a:prstGeom prst="ellips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99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</a:t>
            </a:r>
            <a:endParaRPr lang="en-US" sz="199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2634018" y="727880"/>
            <a:ext cx="2210938" cy="2047164"/>
          </a:xfrm>
          <a:prstGeom prst="ellips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6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ন্য</a:t>
            </a:r>
            <a:endParaRPr lang="en-US" sz="16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4920017" y="727880"/>
            <a:ext cx="2210938" cy="2047164"/>
          </a:xfrm>
          <a:prstGeom prst="ellips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6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endParaRPr lang="en-US" sz="16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7206016" y="727880"/>
            <a:ext cx="2210938" cy="2047164"/>
          </a:xfrm>
          <a:prstGeom prst="ellips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99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endParaRPr lang="en-US" sz="199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398" y="3016153"/>
            <a:ext cx="925318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15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সবাই ভাল থেকো</a:t>
            </a:r>
            <a:endParaRPr lang="en-US" sz="115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398" y="4544704"/>
            <a:ext cx="6946712" cy="2033517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235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Internal Storage 1"/>
          <p:cNvSpPr/>
          <p:nvPr/>
        </p:nvSpPr>
        <p:spPr>
          <a:xfrm>
            <a:off x="978793" y="1403797"/>
            <a:ext cx="7302321" cy="4881093"/>
          </a:xfrm>
          <a:prstGeom prst="flowChartInternalStorag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258355" y="1352281"/>
            <a:ext cx="38765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  <a:endParaRPr lang="en-US" sz="48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44709" y="2299924"/>
            <a:ext cx="633640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মোছাঃ মরিয়ম খাতুন</a:t>
            </a:r>
          </a:p>
          <a:p>
            <a:r>
              <a:rPr lang="bn-BD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শিক্ষিকা (আইসিটি)</a:t>
            </a:r>
          </a:p>
          <a:p>
            <a:r>
              <a:rPr lang="bn-BD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চাঁদপাড়া সিনিয়র আলিম মাদ্রাসা</a:t>
            </a:r>
          </a:p>
          <a:p>
            <a:r>
              <a:rPr lang="bn-BD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গোবিন্দগঞ্জ, গাইবান্ধা।</a:t>
            </a:r>
            <a:endParaRPr lang="en-US" sz="48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02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Internal Storage 1"/>
          <p:cNvSpPr/>
          <p:nvPr/>
        </p:nvSpPr>
        <p:spPr>
          <a:xfrm>
            <a:off x="1622738" y="1107583"/>
            <a:ext cx="7225048" cy="4584879"/>
          </a:xfrm>
          <a:prstGeom prst="flowChartInternalStorag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902299" y="1107583"/>
            <a:ext cx="36447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  <a:endParaRPr lang="en-US" sz="44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53047" y="1877024"/>
            <a:ext cx="557655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শ্রেণিঃ অষ্টম</a:t>
            </a:r>
          </a:p>
          <a:p>
            <a:r>
              <a:rPr lang="bn-BD" sz="40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বিষয়ঃ তথ্য ও যোগাযোগ প্রযুক্তি</a:t>
            </a:r>
          </a:p>
          <a:p>
            <a:r>
              <a:rPr lang="bn-BD" sz="40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অধ্যায়ঃ প্রথম</a:t>
            </a:r>
          </a:p>
          <a:p>
            <a:r>
              <a:rPr lang="bn-BD" sz="40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পাঠঃ ৫</a:t>
            </a:r>
          </a:p>
          <a:p>
            <a:r>
              <a:rPr lang="bn-BD" sz="40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সময়ঃ ৫০ মিনিট</a:t>
            </a:r>
            <a:endParaRPr lang="en-US" sz="40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3348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0457" y="26157"/>
            <a:ext cx="7311346" cy="110799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এখন আমরা কিছু ছবি দেখব</a:t>
            </a:r>
            <a:endParaRPr lang="en-US" sz="66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5271" y="3830068"/>
            <a:ext cx="3926829" cy="270837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167" y="3830068"/>
            <a:ext cx="3684432" cy="270837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167" y="1401169"/>
            <a:ext cx="3684432" cy="226734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196" y="1401169"/>
            <a:ext cx="3778905" cy="2123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5719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5093" y="464024"/>
            <a:ext cx="81750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আমাদের</a:t>
            </a:r>
            <a:r>
              <a:rPr lang="en-US" sz="66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66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endParaRPr lang="en-US" sz="66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767" y="2060812"/>
            <a:ext cx="938966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সরকারি কর্মকাণ্ডে তথ্য ও যোগাযোগ প্রযুক্তির প্রয়োগ</a:t>
            </a:r>
            <a:endParaRPr lang="en-US" sz="8800" b="1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4079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Internal Storage 1"/>
          <p:cNvSpPr/>
          <p:nvPr/>
        </p:nvSpPr>
        <p:spPr>
          <a:xfrm>
            <a:off x="272955" y="259308"/>
            <a:ext cx="8980227" cy="5349922"/>
          </a:xfrm>
          <a:prstGeom prst="flowChartInternalStorag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634018" y="259308"/>
            <a:ext cx="36848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শিরোনাম</a:t>
            </a:r>
            <a:endParaRPr lang="en-US" sz="54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92071" y="1460310"/>
            <a:ext cx="786111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chemeClr val="accent5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১। সরকারি কার্যক্রমে তথ্য ও যোগাযোগ প্রযুক্তি ব্যবহারের গুরুত্ব বর্ণনা করতে পারবে</a:t>
            </a:r>
            <a:r>
              <a:rPr lang="bn-BD" sz="4400" dirty="0" smtClean="0">
                <a:solidFill>
                  <a:schemeClr val="accent5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;</a:t>
            </a:r>
            <a:endParaRPr lang="bn-BD" sz="4400" dirty="0" smtClean="0">
              <a:solidFill>
                <a:schemeClr val="accent5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44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২। সরকারি কর্মকাণ্ডে নাগরিক সেবা সমূহ কী কী তা বর্ণনা করতে পারবে।</a:t>
            </a:r>
            <a:endParaRPr lang="en-US" sz="44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377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3081" y="35136"/>
            <a:ext cx="4503761" cy="76944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সরকারি তথ্যাদি প্রকাশঃ</a:t>
            </a:r>
            <a:endParaRPr lang="en-US" sz="44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5015" y="868019"/>
            <a:ext cx="2032814" cy="331487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492" y="917187"/>
            <a:ext cx="2770495" cy="326570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1069" y="4182893"/>
            <a:ext cx="103722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বর্তমানে ওয়েবসাইট বা পোর্টালের মাধ্যমে সকল তথ্য সরাসরি জনগণের কাছে পৌঁছে দেওয়া যায়। বাংলাদেশ সরকারের জাতীয় ওয়েব পোর্টাল </a:t>
            </a:r>
            <a:r>
              <a:rPr lang="en-US" sz="40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www.bangladesh.gov.bd</a:t>
            </a:r>
            <a:r>
              <a:rPr lang="bn-BD" sz="40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0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561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Aliyah-Kamsani-406x2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685800"/>
            <a:ext cx="3867150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91821" y="996287"/>
            <a:ext cx="30025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 কাজ</a:t>
            </a:r>
            <a:endParaRPr lang="en-US" sz="60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6478" y="4244453"/>
            <a:ext cx="101266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বাংলাদেশ সরকারের জাতীয় ওয়েবপোর্টাল ঠিকানা লিখ।</a:t>
            </a:r>
            <a:endParaRPr lang="en-US" sz="60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356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290</TotalTime>
  <Words>400</Words>
  <Application>Microsoft Office PowerPoint</Application>
  <PresentationFormat>Widescreen</PresentationFormat>
  <Paragraphs>61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NikoshBAN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Mitu</dc:creator>
  <cp:lastModifiedBy>Mitu</cp:lastModifiedBy>
  <cp:revision>58</cp:revision>
  <dcterms:created xsi:type="dcterms:W3CDTF">2019-09-20T10:47:47Z</dcterms:created>
  <dcterms:modified xsi:type="dcterms:W3CDTF">2019-09-21T16:06:23Z</dcterms:modified>
</cp:coreProperties>
</file>