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256" r:id="rId2"/>
    <p:sldId id="258" r:id="rId3"/>
    <p:sldId id="276" r:id="rId4"/>
    <p:sldId id="272" r:id="rId5"/>
    <p:sldId id="275" r:id="rId6"/>
    <p:sldId id="259" r:id="rId7"/>
    <p:sldId id="273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6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43C9C-0DFF-473D-9059-6B4A6D2FC01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8F203-335C-43F5-9D53-00EAF3D65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512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F203-335C-43F5-9D53-00EAF3D6576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048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338162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11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4114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526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40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1046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2636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588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893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939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2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164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733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787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644598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567731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675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643678C-A357-4EB3-8F45-14099001A9F6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340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4053" y="40943"/>
            <a:ext cx="1018123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 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7" y="1518566"/>
            <a:ext cx="10181230" cy="53394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75730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242" y="518615"/>
            <a:ext cx="8052179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as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 সারণ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56096"/>
            <a:ext cx="12192000" cy="507831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20 জন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ওজন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as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60, 50, 62, 52, 45, 48, 53, 54, 52, 48, 45, 53, 52, 47, 58, 50, 48, 46, 62, 65</a:t>
            </a:r>
          </a:p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 ন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ির্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ত্তে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সবেচেয়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 = 45 এবং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বড় মান =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65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= (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র্বোচ্চ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 –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র্বনিন্ম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মান) + 1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=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(65 – 45) + 1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20 + 1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0142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242" y="0"/>
            <a:ext cx="805217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as-IN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242" y="1086545"/>
            <a:ext cx="8215952" cy="1754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 ধর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ল্লে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21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বহার 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২১/৫ = ৪.২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242" y="2740021"/>
            <a:ext cx="821595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গণসংখ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 সারিণ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5008360"/>
              </p:ext>
            </p:extLst>
          </p:nvPr>
        </p:nvGraphicFramePr>
        <p:xfrm>
          <a:off x="1154722" y="3535680"/>
          <a:ext cx="8391615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205"/>
                <a:gridCol w="2797205"/>
                <a:gridCol w="27972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শ্রেণিব্যপ্তি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ট্যালি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 ৪৯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|||| ||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 – 54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|||| |||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55 – 59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 – 64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|||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65 – 69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</a:t>
                      </a:r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২০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763069" y="4156744"/>
            <a:ext cx="723331" cy="317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7534" y="4572000"/>
            <a:ext cx="672562" cy="341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60772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044" y="368490"/>
            <a:ext cx="967899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গণসংখ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গণসংখ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1410695"/>
              </p:ext>
            </p:extLst>
          </p:nvPr>
        </p:nvGraphicFramePr>
        <p:xfrm>
          <a:off x="928046" y="2125383"/>
          <a:ext cx="8884694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363"/>
                <a:gridCol w="2804363"/>
                <a:gridCol w="3275968"/>
              </a:tblGrid>
              <a:tr h="4646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শ্রেণিব্যপ্তি</a:t>
                      </a:r>
                      <a:endParaRPr lang="en-US" sz="36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36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</a:t>
                      </a:r>
                      <a:r>
                        <a:rPr lang="as-IN" sz="3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ময</a:t>
                      </a:r>
                      <a:r>
                        <a:rPr lang="en-US" sz="3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as-IN" sz="3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 গণসংখ</a:t>
                      </a:r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্যা</a:t>
                      </a:r>
                      <a:r>
                        <a:rPr lang="as-IN" sz="3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 ৪৯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 – 54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55 – 59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 – 64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65 – 69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932176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295" y="219731"/>
            <a:ext cx="8625385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</a:t>
            </a:r>
            <a:r>
              <a:rPr lang="bn-I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295" y="1164813"/>
            <a:ext cx="862538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 গণনা 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count)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করা যায়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পূণসংখ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অখ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তাক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8295" y="4030838"/>
            <a:ext cx="862538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মাপ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measure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রন কর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অ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295" y="2294561"/>
            <a:ext cx="8625385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উদাহরণ: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উপ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প্রার্থীকে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দানকারী 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সংখ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297" y="5104267"/>
            <a:ext cx="862538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উদাহরণ: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চ্চ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31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তাপমা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5847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97" y="586854"/>
            <a:ext cx="850096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অবিচ্ছিন্ন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শ্রেণিসীমা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1663580"/>
              </p:ext>
            </p:extLst>
          </p:nvPr>
        </p:nvGraphicFramePr>
        <p:xfrm>
          <a:off x="1555844" y="2125385"/>
          <a:ext cx="848731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105"/>
                <a:gridCol w="2829105"/>
                <a:gridCol w="282910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শ্রেণিব্যপ্তি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অবিচ্ছিন্ন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শ্রেণিসীমা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 ৪৯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44.5 – 49.5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 – 54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49.5 – 54.5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55 – 59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54.5 – 59.5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 – 64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59.5 – 64.5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65 – 69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64.5 – 69.5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 – ৭৪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69.5 – 74.5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0151293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2738" y="54560"/>
            <a:ext cx="7342495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as-IN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আয়তল</a:t>
            </a: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93180" y="1388785"/>
            <a:ext cx="7979861" cy="5450927"/>
            <a:chOff x="1629756" y="1483803"/>
            <a:chExt cx="7979861" cy="545092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458" y="1483803"/>
              <a:ext cx="7588159" cy="545092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90615" y="5882185"/>
              <a:ext cx="12146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শ্রেণিসীমা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70746" y="5540991"/>
              <a:ext cx="424445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44.5      49.5      54.5     59.5     64.5     69.5      74.5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51882" y="5390866"/>
              <a:ext cx="4230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00628" y="5338546"/>
              <a:ext cx="4230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67802" y="1517164"/>
              <a:ext cx="4230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51882" y="2382852"/>
              <a:ext cx="423084" cy="25853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25</a:t>
              </a:r>
            </a:p>
            <a:p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20</a:t>
              </a:r>
            </a:p>
            <a:p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15</a:t>
              </a:r>
            </a:p>
            <a:p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  <a:p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29756" y="2673350"/>
              <a:ext cx="10349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গণসংখ্যা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078597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051" y="327547"/>
            <a:ext cx="7342495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0011" y="2717360"/>
            <a:ext cx="7438030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 কাকে বলে? </a:t>
            </a:r>
          </a:p>
          <a:p>
            <a:pPr marL="742950" indent="-742950">
              <a:buAutoNum type="arabicPeriod"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কী? </a:t>
            </a:r>
          </a:p>
          <a:p>
            <a:pPr marL="742950" indent="-742950">
              <a:buAutoNum type="arabicPeriod"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 চলক কাকে বলে?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23163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585" y="500334"/>
            <a:ext cx="4600221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20409"/>
            <a:ext cx="12192000" cy="36009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শিক্ষার্থীর পরীক্ষায় প্রাপ্ত নম্বর দেওয়া হলোঃ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78, 68, 61, 99, 69, 80, 83, 75, 62, 65, 77, 85, 75, 82, 98, 95, 85, 77, 80, 87, 81, 85, 90, 85, 75, 77, 81, 78, 92, 68, 70, 71, 72, 77, 66, 75, 80, 77, 70, 90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ব্যবধান ৮ ধরে গণসংখ্যা নিবেশন সারণি তৈরি কর।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সারণি হতে আয়তলেখ অঙ্কন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8" y="24384"/>
            <a:ext cx="6132576" cy="3069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479570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146304"/>
            <a:ext cx="10058399" cy="6461760"/>
          </a:xfrm>
          <a:prstGeom prst="ellipse">
            <a:avLst/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304288" y="2340864"/>
            <a:ext cx="5913120" cy="221599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7001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10774"/>
            <a:ext cx="4989645" cy="31393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(গণিত)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হেলেঞ্চা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ভাদুরিয়া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বাজার,নবাবগঞ্জ,দিনাজপুর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মোবাইল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01৭২১-৯১৬৮৭৪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E-mail:-jahurujhoque91@gmail.com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39200" y="2010774"/>
            <a:ext cx="33528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 সপ্তদশ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- 42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 ৫০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691640" y="228600"/>
            <a:ext cx="8945880" cy="1371600"/>
            <a:chOff x="1691640" y="228600"/>
            <a:chExt cx="8945880" cy="1371600"/>
          </a:xfrm>
        </p:grpSpPr>
        <p:sp>
          <p:nvSpPr>
            <p:cNvPr id="7" name="Down Ribbon 6"/>
            <p:cNvSpPr/>
            <p:nvPr/>
          </p:nvSpPr>
          <p:spPr>
            <a:xfrm>
              <a:off x="1691640" y="228600"/>
              <a:ext cx="8945880" cy="1371600"/>
            </a:xfrm>
            <a:prstGeom prst="ribbon">
              <a:avLst/>
            </a:prstGeom>
            <a:noFill/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01440" y="492204"/>
              <a:ext cx="4511040" cy="110799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600" b="1" dirty="0">
                <a:ln w="13462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6000">
                      <a:srgbClr val="FF0000"/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51" r="11804"/>
          <a:stretch/>
        </p:blipFill>
        <p:spPr>
          <a:xfrm>
            <a:off x="4989646" y="2010774"/>
            <a:ext cx="3849554" cy="3262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549503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496" y="1292352"/>
            <a:ext cx="3511296" cy="3925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600" y="2511552"/>
            <a:ext cx="3962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জন্মঃ- ১৭ফেব্রুয়ারী/১৮৯০খ্রীঃ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মৃতঃ-২৯জুলায়/১৯৬২খ্রীঃ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632" y="2706624"/>
            <a:ext cx="325526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নামঃ- রোনাল্ড ফিশার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" y="3499104"/>
            <a:ext cx="458419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তিনি একজন পরিসংখ্যানের জনক।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8928" y="5376672"/>
            <a:ext cx="926592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বিঃশ শতাব্দীতে পরিসংখ্যান বিঙ্গানের গুরুত্বপুর্ন ব্যাক্তিত্ব বলা হয়।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8448" y="475488"/>
            <a:ext cx="26212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ছবিটি লক্ষ করঃ-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83" y="0"/>
            <a:ext cx="6606227" cy="3302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12" y="3533839"/>
            <a:ext cx="5243370" cy="3155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39" y="3529656"/>
            <a:ext cx="4747985" cy="3159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138" y="267250"/>
            <a:ext cx="4954138" cy="1107996"/>
          </a:xfrm>
          <a:prstGeom prst="rect">
            <a:avLst/>
          </a:prstGeom>
          <a:effectLst>
            <a:glow rad="203200">
              <a:srgbClr val="FFFF00">
                <a:alpha val="93000"/>
              </a:srgbClr>
            </a:glow>
            <a:outerShdw blurRad="50800" dir="13920000" sx="104000" sy="104000" algn="ctr" rotWithShape="0">
              <a:srgbClr val="FF0000">
                <a:alpha val="77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লক্ষ্যকর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600" b="1" dirty="0">
              <a:ln w="13462">
                <a:solidFill>
                  <a:schemeClr val="bg1"/>
                </a:solidFill>
                <a:prstDash val="solid"/>
              </a:ln>
              <a:gradFill>
                <a:gsLst>
                  <a:gs pos="30000">
                    <a:srgbClr val="FF0000"/>
                  </a:gs>
                  <a:gs pos="44000">
                    <a:srgbClr val="0070C0"/>
                  </a:gs>
                  <a:gs pos="58000">
                    <a:srgbClr val="00B050"/>
                  </a:gs>
                  <a:gs pos="77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7457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merajul statistics.jpg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1063" y="685365"/>
            <a:ext cx="6096000" cy="3429000"/>
          </a:xfrm>
          <a:prstGeom prst="rect">
            <a:avLst/>
          </a:prstGeom>
          <a:noFill/>
        </p:spPr>
      </p:pic>
      <p:pic>
        <p:nvPicPr>
          <p:cNvPr id="2051" name="Picture 3" descr="H:\merajul statisti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290" y="2415894"/>
            <a:ext cx="4114800" cy="2120957"/>
          </a:xfrm>
          <a:prstGeom prst="rect">
            <a:avLst/>
          </a:prstGeom>
          <a:noFill/>
        </p:spPr>
      </p:pic>
      <p:pic>
        <p:nvPicPr>
          <p:cNvPr id="4" name="Picture 3" descr="worm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063" y="4724400"/>
            <a:ext cx="4191000" cy="2000250"/>
          </a:xfrm>
          <a:prstGeom prst="rect">
            <a:avLst/>
          </a:prstGeom>
        </p:spPr>
      </p:pic>
      <p:pic>
        <p:nvPicPr>
          <p:cNvPr id="5" name="Picture 4" descr="iw_histogra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52" y="4114365"/>
            <a:ext cx="2353609" cy="2743635"/>
          </a:xfrm>
          <a:prstGeom prst="rect">
            <a:avLst/>
          </a:prstGeom>
        </p:spPr>
      </p:pic>
      <p:pic>
        <p:nvPicPr>
          <p:cNvPr id="7" name="Picture 6" descr="image1_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290" y="4580461"/>
            <a:ext cx="3886201" cy="2187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267250"/>
            <a:ext cx="7165075" cy="1107996"/>
          </a:xfrm>
          <a:prstGeom prst="rect">
            <a:avLst/>
          </a:prstGeom>
          <a:effectLst>
            <a:glow rad="203200">
              <a:srgbClr val="FFFF00">
                <a:alpha val="93000"/>
              </a:srgbClr>
            </a:glow>
            <a:outerShdw blurRad="50800" dir="13920000" sx="104000" sy="104000" algn="ctr" rotWithShape="0">
              <a:srgbClr val="FF0000">
                <a:alpha val="77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লক্ষ্যকর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600" b="1" dirty="0">
              <a:ln w="13462">
                <a:solidFill>
                  <a:schemeClr val="bg1"/>
                </a:solidFill>
                <a:prstDash val="solid"/>
              </a:ln>
              <a:gradFill>
                <a:gsLst>
                  <a:gs pos="30000">
                    <a:srgbClr val="FF0000"/>
                  </a:gs>
                  <a:gs pos="44000">
                    <a:srgbClr val="0070C0"/>
                  </a:gs>
                  <a:gs pos="58000">
                    <a:srgbClr val="00B050"/>
                  </a:gs>
                  <a:gs pos="77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75625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480" y="121920"/>
            <a:ext cx="10820400" cy="186204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972" y="2852382"/>
            <a:ext cx="9246359" cy="36317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67583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7032" y="91440"/>
            <a:ext cx="5288328" cy="18793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kern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415654"/>
            <a:ext cx="12191999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কাকে বলে,তা বলতে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নিবেশন সারণি তৈরি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আয়তলেখ আ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কতে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 ও অবিচ্ছিন্ন চলক ব্যাখ্যা করতে পারবে। </a:t>
            </a:r>
            <a:endParaRPr lang="en-US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884818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3" y="0"/>
            <a:ext cx="8748215" cy="2215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as-IN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13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252" y="2320120"/>
            <a:ext cx="8748215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গা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 মূলত: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উপা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ষণ 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তথ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সমৃ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 অপর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ধরেনর গব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ষনায় 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ব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হয়। গড়,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চুরক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 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0128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658" y="204717"/>
            <a:ext cx="7642746" cy="186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as-IN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</a:t>
            </a:r>
            <a:r>
              <a:rPr lang="en-US" sz="11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endParaRPr lang="en-US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98748"/>
            <a:ext cx="12192000" cy="34778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ীক্ষ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ষনায় ব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উপা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গণসংখ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োনো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উপা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ত্তে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কত বার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</a:p>
          <a:p>
            <a:pPr algn="just"/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োনো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পরী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7 জন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85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বলা যায়, 7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85 এর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্যাকে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সাধারনত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কাশ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17951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457</TotalTime>
  <Words>935</Words>
  <Application>Microsoft Office PowerPoint</Application>
  <PresentationFormat>Custom</PresentationFormat>
  <Paragraphs>143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Ion Boardroom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ANUK</dc:creator>
  <cp:lastModifiedBy>UITRCE</cp:lastModifiedBy>
  <cp:revision>86</cp:revision>
  <dcterms:created xsi:type="dcterms:W3CDTF">2019-10-15T00:45:16Z</dcterms:created>
  <dcterms:modified xsi:type="dcterms:W3CDTF">2019-10-27T06:43:10Z</dcterms:modified>
</cp:coreProperties>
</file>