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6" r:id="rId10"/>
    <p:sldId id="271" r:id="rId11"/>
    <p:sldId id="272" r:id="rId12"/>
    <p:sldId id="273" r:id="rId13"/>
    <p:sldId id="274" r:id="rId14"/>
    <p:sldId id="275" r:id="rId15"/>
    <p:sldId id="276" r:id="rId16"/>
    <p:sldId id="278" r:id="rId17"/>
    <p:sldId id="279" r:id="rId18"/>
    <p:sldId id="280" r:id="rId19"/>
    <p:sldId id="281" r:id="rId20"/>
    <p:sldId id="282" r:id="rId21"/>
    <p:sldId id="277" r:id="rId22"/>
    <p:sldId id="283" r:id="rId23"/>
    <p:sldId id="284" r:id="rId24"/>
    <p:sldId id="285" r:id="rId25"/>
    <p:sldId id="287" r:id="rId26"/>
    <p:sldId id="286"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171" y="-58"/>
      </p:cViewPr>
      <p:guideLst>
        <p:guide orient="horz" pos="2160"/>
        <p:guide pos="2880"/>
      </p:guideLst>
    </p:cSldViewPr>
  </p:slideViewPr>
  <p:notesTextViewPr>
    <p:cViewPr>
      <p:scale>
        <a:sx n="1" d="1"/>
        <a:sy n="1" d="1"/>
      </p:scale>
      <p:origin x="0" y="0"/>
    </p:cViewPr>
  </p:notesTextViewPr>
  <p:sorterViewPr>
    <p:cViewPr>
      <p:scale>
        <a:sx n="100" d="100"/>
        <a:sy n="100" d="100"/>
      </p:scale>
      <p:origin x="0" y="64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9E0AD-7030-4E3B-8691-DEC2DC6C7D08}" type="datetimeFigureOut">
              <a:rPr lang="en-US" smtClean="0"/>
              <a:t>9/24/2019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F593F-9683-40E0-9EC8-F963B2226DEA}" type="slidenum">
              <a:rPr lang="en-US" smtClean="0"/>
              <a:t>‹#›</a:t>
            </a:fld>
            <a:endParaRPr lang="en-US"/>
          </a:p>
        </p:txBody>
      </p:sp>
    </p:spTree>
    <p:extLst>
      <p:ext uri="{BB962C8B-B14F-4D97-AF65-F5344CB8AC3E}">
        <p14:creationId xmlns:p14="http://schemas.microsoft.com/office/powerpoint/2010/main" val="208866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F593F-9683-40E0-9EC8-F963B2226DEA}" type="slidenum">
              <a:rPr lang="en-US" smtClean="0"/>
              <a:t>26</a:t>
            </a:fld>
            <a:endParaRPr lang="en-US"/>
          </a:p>
        </p:txBody>
      </p:sp>
    </p:spTree>
    <p:extLst>
      <p:ext uri="{BB962C8B-B14F-4D97-AF65-F5344CB8AC3E}">
        <p14:creationId xmlns:p14="http://schemas.microsoft.com/office/powerpoint/2010/main" val="214901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DB30C1-EBB9-481B-9949-7A2D1C2B1755}"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68B57-7FA2-4B34-B075-C9C73261F485}" type="slidenum">
              <a:rPr lang="en-US" smtClean="0"/>
              <a:t>‹#›</a:t>
            </a:fld>
            <a:endParaRPr lang="en-US"/>
          </a:p>
        </p:txBody>
      </p:sp>
    </p:spTree>
    <p:extLst>
      <p:ext uri="{BB962C8B-B14F-4D97-AF65-F5344CB8AC3E}">
        <p14:creationId xmlns:p14="http://schemas.microsoft.com/office/powerpoint/2010/main" val="3501007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B30C1-EBB9-481B-9949-7A2D1C2B1755}"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68B57-7FA2-4B34-B075-C9C73261F485}" type="slidenum">
              <a:rPr lang="en-US" smtClean="0"/>
              <a:t>‹#›</a:t>
            </a:fld>
            <a:endParaRPr lang="en-US"/>
          </a:p>
        </p:txBody>
      </p:sp>
    </p:spTree>
    <p:extLst>
      <p:ext uri="{BB962C8B-B14F-4D97-AF65-F5344CB8AC3E}">
        <p14:creationId xmlns:p14="http://schemas.microsoft.com/office/powerpoint/2010/main" val="84619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B30C1-EBB9-481B-9949-7A2D1C2B1755}"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68B57-7FA2-4B34-B075-C9C73261F485}" type="slidenum">
              <a:rPr lang="en-US" smtClean="0"/>
              <a:t>‹#›</a:t>
            </a:fld>
            <a:endParaRPr lang="en-US"/>
          </a:p>
        </p:txBody>
      </p:sp>
    </p:spTree>
    <p:extLst>
      <p:ext uri="{BB962C8B-B14F-4D97-AF65-F5344CB8AC3E}">
        <p14:creationId xmlns:p14="http://schemas.microsoft.com/office/powerpoint/2010/main" val="96507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B30C1-EBB9-481B-9949-7A2D1C2B1755}"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68B57-7FA2-4B34-B075-C9C73261F485}" type="slidenum">
              <a:rPr lang="en-US" smtClean="0"/>
              <a:t>‹#›</a:t>
            </a:fld>
            <a:endParaRPr lang="en-US"/>
          </a:p>
        </p:txBody>
      </p:sp>
    </p:spTree>
    <p:extLst>
      <p:ext uri="{BB962C8B-B14F-4D97-AF65-F5344CB8AC3E}">
        <p14:creationId xmlns:p14="http://schemas.microsoft.com/office/powerpoint/2010/main" val="264305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B30C1-EBB9-481B-9949-7A2D1C2B1755}" type="datetimeFigureOut">
              <a:rPr lang="en-US" smtClean="0"/>
              <a:t>9/24/2019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68B57-7FA2-4B34-B075-C9C73261F485}" type="slidenum">
              <a:rPr lang="en-US" smtClean="0"/>
              <a:t>‹#›</a:t>
            </a:fld>
            <a:endParaRPr lang="en-US"/>
          </a:p>
        </p:txBody>
      </p:sp>
    </p:spTree>
    <p:extLst>
      <p:ext uri="{BB962C8B-B14F-4D97-AF65-F5344CB8AC3E}">
        <p14:creationId xmlns:p14="http://schemas.microsoft.com/office/powerpoint/2010/main" val="419631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DB30C1-EBB9-481B-9949-7A2D1C2B1755}"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68B57-7FA2-4B34-B075-C9C73261F485}" type="slidenum">
              <a:rPr lang="en-US" smtClean="0"/>
              <a:t>‹#›</a:t>
            </a:fld>
            <a:endParaRPr lang="en-US"/>
          </a:p>
        </p:txBody>
      </p:sp>
    </p:spTree>
    <p:extLst>
      <p:ext uri="{BB962C8B-B14F-4D97-AF65-F5344CB8AC3E}">
        <p14:creationId xmlns:p14="http://schemas.microsoft.com/office/powerpoint/2010/main" val="1407465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DB30C1-EBB9-481B-9949-7A2D1C2B1755}" type="datetimeFigureOut">
              <a:rPr lang="en-US" smtClean="0"/>
              <a:t>9/24/2019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68B57-7FA2-4B34-B075-C9C73261F485}" type="slidenum">
              <a:rPr lang="en-US" smtClean="0"/>
              <a:t>‹#›</a:t>
            </a:fld>
            <a:endParaRPr lang="en-US"/>
          </a:p>
        </p:txBody>
      </p:sp>
    </p:spTree>
    <p:extLst>
      <p:ext uri="{BB962C8B-B14F-4D97-AF65-F5344CB8AC3E}">
        <p14:creationId xmlns:p14="http://schemas.microsoft.com/office/powerpoint/2010/main" val="298468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DB30C1-EBB9-481B-9949-7A2D1C2B1755}" type="datetimeFigureOut">
              <a:rPr lang="en-US" smtClean="0"/>
              <a:t>9/24/2019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68B57-7FA2-4B34-B075-C9C73261F485}" type="slidenum">
              <a:rPr lang="en-US" smtClean="0"/>
              <a:t>‹#›</a:t>
            </a:fld>
            <a:endParaRPr lang="en-US"/>
          </a:p>
        </p:txBody>
      </p:sp>
    </p:spTree>
    <p:extLst>
      <p:ext uri="{BB962C8B-B14F-4D97-AF65-F5344CB8AC3E}">
        <p14:creationId xmlns:p14="http://schemas.microsoft.com/office/powerpoint/2010/main" val="322496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B30C1-EBB9-481B-9949-7A2D1C2B1755}" type="datetimeFigureOut">
              <a:rPr lang="en-US" smtClean="0"/>
              <a:t>9/24/2019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68B57-7FA2-4B34-B075-C9C73261F485}" type="slidenum">
              <a:rPr lang="en-US" smtClean="0"/>
              <a:t>‹#›</a:t>
            </a:fld>
            <a:endParaRPr lang="en-US"/>
          </a:p>
        </p:txBody>
      </p:sp>
    </p:spTree>
    <p:extLst>
      <p:ext uri="{BB962C8B-B14F-4D97-AF65-F5344CB8AC3E}">
        <p14:creationId xmlns:p14="http://schemas.microsoft.com/office/powerpoint/2010/main" val="324938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B30C1-EBB9-481B-9949-7A2D1C2B1755}"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68B57-7FA2-4B34-B075-C9C73261F485}" type="slidenum">
              <a:rPr lang="en-US" smtClean="0"/>
              <a:t>‹#›</a:t>
            </a:fld>
            <a:endParaRPr lang="en-US"/>
          </a:p>
        </p:txBody>
      </p:sp>
    </p:spTree>
    <p:extLst>
      <p:ext uri="{BB962C8B-B14F-4D97-AF65-F5344CB8AC3E}">
        <p14:creationId xmlns:p14="http://schemas.microsoft.com/office/powerpoint/2010/main" val="306684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B30C1-EBB9-481B-9949-7A2D1C2B1755}" type="datetimeFigureOut">
              <a:rPr lang="en-US" smtClean="0"/>
              <a:t>9/24/2019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68B57-7FA2-4B34-B075-C9C73261F485}" type="slidenum">
              <a:rPr lang="en-US" smtClean="0"/>
              <a:t>‹#›</a:t>
            </a:fld>
            <a:endParaRPr lang="en-US"/>
          </a:p>
        </p:txBody>
      </p:sp>
    </p:spTree>
    <p:extLst>
      <p:ext uri="{BB962C8B-B14F-4D97-AF65-F5344CB8AC3E}">
        <p14:creationId xmlns:p14="http://schemas.microsoft.com/office/powerpoint/2010/main" val="1032237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B30C1-EBB9-481B-9949-7A2D1C2B1755}" type="datetimeFigureOut">
              <a:rPr lang="en-US" smtClean="0"/>
              <a:t>9/24/2019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68B57-7FA2-4B34-B075-C9C73261F485}" type="slidenum">
              <a:rPr lang="en-US" smtClean="0"/>
              <a:t>‹#›</a:t>
            </a:fld>
            <a:endParaRPr lang="en-US"/>
          </a:p>
        </p:txBody>
      </p:sp>
    </p:spTree>
    <p:extLst>
      <p:ext uri="{BB962C8B-B14F-4D97-AF65-F5344CB8AC3E}">
        <p14:creationId xmlns:p14="http://schemas.microsoft.com/office/powerpoint/2010/main" val="1245455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gif"/></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457200"/>
            <a:ext cx="8991600" cy="5867400"/>
          </a:xfrm>
        </p:spPr>
      </p:pic>
      <p:sp>
        <p:nvSpPr>
          <p:cNvPr id="6" name="TextBox 4"/>
          <p:cNvSpPr txBox="1"/>
          <p:nvPr/>
        </p:nvSpPr>
        <p:spPr>
          <a:xfrm>
            <a:off x="0" y="5257800"/>
            <a:ext cx="8610600" cy="1371600"/>
          </a:xfrm>
          <a:prstGeom prst="rect">
            <a:avLst/>
          </a:prstGeom>
          <a:noFill/>
        </p:spPr>
        <p:txBody>
          <a:bodyPr wrap="square" numCol="1" rtlCol="0">
            <a:prstTxWarp prst="textWave1">
              <a:avLst>
                <a:gd name="adj1" fmla="val 12500"/>
                <a:gd name="adj2" fmla="val -3448"/>
              </a:avLst>
            </a:prstTxWarp>
            <a:spAutoFit/>
            <a:scene3d>
              <a:camera prst="isometricOffAxis1Right"/>
              <a:lightRig rig="threePt" dir="t"/>
            </a:scene3d>
            <a:sp3d extrusionH="57150">
              <a:bevelT w="38100" h="38100"/>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smtClean="0">
                <a:solidFill>
                  <a:schemeClr val="bg1"/>
                </a:solidFill>
                <a:latin typeface="Book Antiqua" pitchFamily="18" charset="0"/>
              </a:rPr>
              <a:t>Welcome to my class </a:t>
            </a:r>
          </a:p>
          <a:p>
            <a:pPr algn="ctr"/>
            <a:r>
              <a:rPr lang="en-US" sz="4000" b="1" dirty="0" smtClean="0">
                <a:solidFill>
                  <a:schemeClr val="bg1"/>
                </a:solidFill>
                <a:latin typeface="Book Antiqua" pitchFamily="18" charset="0"/>
              </a:rPr>
              <a:t>dear students.</a:t>
            </a:r>
            <a:endParaRPr lang="en-US" sz="4000" b="1" dirty="0">
              <a:solidFill>
                <a:schemeClr val="bg1"/>
              </a:solidFill>
              <a:latin typeface="Book Antiqua" pitchFamily="18" charset="0"/>
            </a:endParaRPr>
          </a:p>
        </p:txBody>
      </p:sp>
    </p:spTree>
    <p:extLst>
      <p:ext uri="{BB962C8B-B14F-4D97-AF65-F5344CB8AC3E}">
        <p14:creationId xmlns:p14="http://schemas.microsoft.com/office/powerpoint/2010/main" val="214033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029200" cy="41148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r="13676" b="10333"/>
          <a:stretch/>
        </p:blipFill>
        <p:spPr>
          <a:xfrm>
            <a:off x="5181600" y="228600"/>
            <a:ext cx="3962400" cy="3657600"/>
          </a:xfrm>
          <a:prstGeom prst="rect">
            <a:avLst/>
          </a:prstGeom>
        </p:spPr>
      </p:pic>
      <p:sp>
        <p:nvSpPr>
          <p:cNvPr id="4" name="Left-Right Arrow 3"/>
          <p:cNvSpPr/>
          <p:nvPr/>
        </p:nvSpPr>
        <p:spPr>
          <a:xfrm>
            <a:off x="152400" y="4114800"/>
            <a:ext cx="8991600" cy="274320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50" dirty="0">
                <a:solidFill>
                  <a:schemeClr val="tx1"/>
                </a:solidFill>
                <a:latin typeface="Book Antiqua" pitchFamily="18" charset="0"/>
              </a:rPr>
              <a:t>Trees are the factory of receiving carbon dioxide and releasing oxygen. We live by receiving oxygen from the tree.</a:t>
            </a:r>
          </a:p>
        </p:txBody>
      </p:sp>
    </p:spTree>
    <p:extLst>
      <p:ext uri="{BB962C8B-B14F-4D97-AF65-F5344CB8AC3E}">
        <p14:creationId xmlns:p14="http://schemas.microsoft.com/office/powerpoint/2010/main" val="52624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77337"/>
            <a:ext cx="3886200" cy="25896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19600" y="62820"/>
            <a:ext cx="4404092" cy="260418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2895600"/>
            <a:ext cx="3886200" cy="2286000"/>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l="12553" t="4105" r="7793" b="-4105"/>
          <a:stretch/>
        </p:blipFill>
        <p:spPr>
          <a:xfrm>
            <a:off x="4419600" y="2865120"/>
            <a:ext cx="4404092" cy="2392680"/>
          </a:xfrm>
          <a:prstGeom prst="rect">
            <a:avLst/>
          </a:prstGeom>
        </p:spPr>
      </p:pic>
      <p:sp>
        <p:nvSpPr>
          <p:cNvPr id="6" name="Oval 5"/>
          <p:cNvSpPr/>
          <p:nvPr/>
        </p:nvSpPr>
        <p:spPr>
          <a:xfrm>
            <a:off x="152400" y="5257800"/>
            <a:ext cx="8458200" cy="14478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prstClr val="black"/>
                </a:solidFill>
                <a:latin typeface="Book Antiqua" pitchFamily="18" charset="0"/>
              </a:rPr>
              <a:t>It provides us with shed, food, medicine and furniture.</a:t>
            </a:r>
          </a:p>
        </p:txBody>
      </p:sp>
    </p:spTree>
    <p:extLst>
      <p:ext uri="{BB962C8B-B14F-4D97-AF65-F5344CB8AC3E}">
        <p14:creationId xmlns:p14="http://schemas.microsoft.com/office/powerpoint/2010/main" val="33094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193" y="67510"/>
            <a:ext cx="3003511" cy="206986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6450" y="97881"/>
            <a:ext cx="2953558" cy="201181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4076" y="100847"/>
            <a:ext cx="2703286" cy="198120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80" y="2285999"/>
            <a:ext cx="3039077" cy="189048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156450" y="2286000"/>
            <a:ext cx="2953558" cy="1890485"/>
          </a:xfrm>
          <a:prstGeom prst="rect">
            <a:avLst/>
          </a:prstGeom>
        </p:spPr>
      </p:pic>
      <p:pic>
        <p:nvPicPr>
          <p:cNvPr id="7" name="Picture 6"/>
          <p:cNvPicPr>
            <a:picLocks noChangeAspect="1"/>
          </p:cNvPicPr>
          <p:nvPr/>
        </p:nvPicPr>
        <p:blipFill rotWithShape="1">
          <a:blip r:embed="rId7" cstate="email">
            <a:extLst>
              <a:ext uri="{28A0092B-C50C-407E-A947-70E740481C1C}">
                <a14:useLocalDpi xmlns:a14="http://schemas.microsoft.com/office/drawing/2010/main"/>
              </a:ext>
            </a:extLst>
          </a:blip>
          <a:srcRect b="25839"/>
          <a:stretch/>
        </p:blipFill>
        <p:spPr>
          <a:xfrm>
            <a:off x="6264076" y="2286000"/>
            <a:ext cx="2703286" cy="1934029"/>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0914" y="4220029"/>
            <a:ext cx="2870067" cy="1884700"/>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56450" y="4234735"/>
            <a:ext cx="2953558" cy="1556465"/>
          </a:xfrm>
          <a:prstGeom prst="rect">
            <a:avLst/>
          </a:prstGeom>
        </p:spPr>
      </p:pic>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64076" y="4481397"/>
            <a:ext cx="2654440" cy="1309803"/>
          </a:xfrm>
          <a:prstGeom prst="rect">
            <a:avLst/>
          </a:prstGeom>
        </p:spPr>
      </p:pic>
      <p:sp>
        <p:nvSpPr>
          <p:cNvPr id="11" name="Oval 10"/>
          <p:cNvSpPr/>
          <p:nvPr/>
        </p:nvSpPr>
        <p:spPr>
          <a:xfrm>
            <a:off x="762001" y="5791200"/>
            <a:ext cx="8001000" cy="1066799"/>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Tree meets out fruits thirst.</a:t>
            </a:r>
          </a:p>
        </p:txBody>
      </p:sp>
    </p:spTree>
    <p:extLst>
      <p:ext uri="{BB962C8B-B14F-4D97-AF65-F5344CB8AC3E}">
        <p14:creationId xmlns:p14="http://schemas.microsoft.com/office/powerpoint/2010/main" val="12159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fltVal val="0"/>
                                          </p:val>
                                        </p:tav>
                                        <p:tav tm="100000">
                                          <p:val>
                                            <p:strVal val="#ppt_w"/>
                                          </p:val>
                                        </p:tav>
                                      </p:tavLst>
                                    </p:anim>
                                    <p:anim calcmode="lin" valueType="num">
                                      <p:cBhvr>
                                        <p:cTn id="55" dur="1000" fill="hold"/>
                                        <p:tgtEl>
                                          <p:spTgt spid="11"/>
                                        </p:tgtEl>
                                        <p:attrNameLst>
                                          <p:attrName>ppt_h</p:attrName>
                                        </p:attrNameLst>
                                      </p:cBhvr>
                                      <p:tavLst>
                                        <p:tav tm="0">
                                          <p:val>
                                            <p:fltVal val="0"/>
                                          </p:val>
                                        </p:tav>
                                        <p:tav tm="100000">
                                          <p:val>
                                            <p:strVal val="#ppt_h"/>
                                          </p:val>
                                        </p:tav>
                                      </p:tavLst>
                                    </p:anim>
                                    <p:anim calcmode="lin" valueType="num">
                                      <p:cBhvr>
                                        <p:cTn id="56" dur="1000" fill="hold"/>
                                        <p:tgtEl>
                                          <p:spTgt spid="11"/>
                                        </p:tgtEl>
                                        <p:attrNameLst>
                                          <p:attrName>style.rotation</p:attrName>
                                        </p:attrNameLst>
                                      </p:cBhvr>
                                      <p:tavLst>
                                        <p:tav tm="0">
                                          <p:val>
                                            <p:fltVal val="90"/>
                                          </p:val>
                                        </p:tav>
                                        <p:tav tm="100000">
                                          <p:val>
                                            <p:fltVal val="0"/>
                                          </p:val>
                                        </p:tav>
                                      </p:tavLst>
                                    </p:anim>
                                    <p:animEffect transition="in" filter="fade">
                                      <p:cBhvr>
                                        <p:cTn id="5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r="15325"/>
          <a:stretch/>
        </p:blipFill>
        <p:spPr>
          <a:xfrm>
            <a:off x="152400" y="533400"/>
            <a:ext cx="4114800" cy="3566159"/>
          </a:xfrm>
          <a:prstGeom prst="rect">
            <a:avLst/>
          </a:prstGeom>
          <a:ln>
            <a:solidFill>
              <a:schemeClr val="bg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t="15833" b="7637"/>
          <a:stretch/>
        </p:blipFill>
        <p:spPr>
          <a:xfrm>
            <a:off x="4557712" y="483393"/>
            <a:ext cx="4343400" cy="3561397"/>
          </a:xfrm>
          <a:prstGeom prst="rect">
            <a:avLst/>
          </a:prstGeom>
          <a:ln>
            <a:solidFill>
              <a:schemeClr val="bg1"/>
            </a:solidFill>
          </a:ln>
        </p:spPr>
      </p:pic>
      <p:sp>
        <p:nvSpPr>
          <p:cNvPr id="4" name="Oval 3"/>
          <p:cNvSpPr/>
          <p:nvPr/>
        </p:nvSpPr>
        <p:spPr>
          <a:xfrm>
            <a:off x="304800" y="4419600"/>
            <a:ext cx="8839200" cy="1905000"/>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chemeClr val="tx1"/>
                </a:solidFill>
                <a:latin typeface="Book Antiqua" pitchFamily="18" charset="0"/>
              </a:rPr>
              <a:t>We feel delight with the beauty of flowers and sweet smell.</a:t>
            </a:r>
          </a:p>
        </p:txBody>
      </p:sp>
    </p:spTree>
    <p:extLst>
      <p:ext uri="{BB962C8B-B14F-4D97-AF65-F5344CB8AC3E}">
        <p14:creationId xmlns:p14="http://schemas.microsoft.com/office/powerpoint/2010/main" val="417108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r="8047"/>
          <a:stretch/>
        </p:blipFill>
        <p:spPr>
          <a:xfrm>
            <a:off x="228600" y="228600"/>
            <a:ext cx="4191000" cy="4558213"/>
          </a:xfrm>
          <a:prstGeom prst="rect">
            <a:avLst/>
          </a:prstGeom>
          <a:ln>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l="8984" r="11039"/>
          <a:stretch/>
        </p:blipFill>
        <p:spPr>
          <a:xfrm>
            <a:off x="4648200" y="228600"/>
            <a:ext cx="4267201" cy="4558213"/>
          </a:xfrm>
          <a:prstGeom prst="rect">
            <a:avLst/>
          </a:prstGeom>
          <a:ln>
            <a:solidFill>
              <a:schemeClr val="tx1"/>
            </a:solidFill>
          </a:ln>
        </p:spPr>
      </p:pic>
      <p:sp>
        <p:nvSpPr>
          <p:cNvPr id="4" name="Oval 3"/>
          <p:cNvSpPr/>
          <p:nvPr/>
        </p:nvSpPr>
        <p:spPr>
          <a:xfrm>
            <a:off x="457200" y="4953000"/>
            <a:ext cx="8382000" cy="1676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Medicine is made from trees.</a:t>
            </a:r>
          </a:p>
        </p:txBody>
      </p:sp>
    </p:spTree>
    <p:extLst>
      <p:ext uri="{BB962C8B-B14F-4D97-AF65-F5344CB8AC3E}">
        <p14:creationId xmlns:p14="http://schemas.microsoft.com/office/powerpoint/2010/main" val="376842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 y="152400"/>
            <a:ext cx="8686800" cy="5181600"/>
          </a:xfrm>
          <a:prstGeom prst="rect">
            <a:avLst/>
          </a:prstGeom>
        </p:spPr>
      </p:pic>
      <p:sp>
        <p:nvSpPr>
          <p:cNvPr id="3" name="Rounded Rectangle 2"/>
          <p:cNvSpPr/>
          <p:nvPr/>
        </p:nvSpPr>
        <p:spPr>
          <a:xfrm>
            <a:off x="304800" y="5562600"/>
            <a:ext cx="8686800" cy="11430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chemeClr val="tx1"/>
                </a:solidFill>
                <a:latin typeface="Book Antiqua" pitchFamily="18" charset="0"/>
              </a:rPr>
              <a:t>Moreover, it protects river erosions. </a:t>
            </a:r>
            <a:endParaRPr lang="en-US" sz="3600" dirty="0">
              <a:solidFill>
                <a:schemeClr val="tx1"/>
              </a:solidFill>
            </a:endParaRPr>
          </a:p>
          <a:p>
            <a:pPr algn="ctr"/>
            <a:r>
              <a:rPr lang="en-US" sz="3600" b="1" dirty="0" smtClean="0">
                <a:solidFill>
                  <a:schemeClr val="tx1"/>
                </a:solidFill>
                <a:latin typeface="Book Antiqua" pitchFamily="18" charset="0"/>
              </a:rPr>
              <a:t> </a:t>
            </a:r>
            <a:endParaRPr lang="en-US" sz="3600" dirty="0">
              <a:solidFill>
                <a:schemeClr val="tx1"/>
              </a:solidFill>
            </a:endParaRPr>
          </a:p>
        </p:txBody>
      </p:sp>
    </p:spTree>
    <p:extLst>
      <p:ext uri="{BB962C8B-B14F-4D97-AF65-F5344CB8AC3E}">
        <p14:creationId xmlns:p14="http://schemas.microsoft.com/office/powerpoint/2010/main" val="351150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 y="320040"/>
            <a:ext cx="4191000" cy="3642360"/>
          </a:xfrm>
          <a:prstGeom prst="rect">
            <a:avLst/>
          </a:prstGeom>
          <a:ln>
            <a:solidFill>
              <a:schemeClr val="bg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l="16934" t="8817"/>
          <a:stretch/>
        </p:blipFill>
        <p:spPr>
          <a:xfrm>
            <a:off x="4610100" y="320040"/>
            <a:ext cx="4233863" cy="3642360"/>
          </a:xfrm>
          <a:prstGeom prst="rect">
            <a:avLst/>
          </a:prstGeom>
          <a:ln>
            <a:solidFill>
              <a:schemeClr val="bg1"/>
            </a:solidFill>
          </a:ln>
        </p:spPr>
      </p:pic>
      <p:sp>
        <p:nvSpPr>
          <p:cNvPr id="4" name="Oval 3"/>
          <p:cNvSpPr/>
          <p:nvPr/>
        </p:nvSpPr>
        <p:spPr>
          <a:xfrm>
            <a:off x="457200" y="4267200"/>
            <a:ext cx="83058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a:solidFill>
                  <a:prstClr val="white"/>
                </a:solidFill>
                <a:latin typeface="Book Antiqua" pitchFamily="18" charset="0"/>
              </a:rPr>
              <a:t>It gives shelter to the birds and beasts.</a:t>
            </a:r>
            <a:endParaRPr lang="en-US" sz="4400" dirty="0">
              <a:solidFill>
                <a:prstClr val="black"/>
              </a:solidFill>
            </a:endParaRPr>
          </a:p>
        </p:txBody>
      </p:sp>
    </p:spTree>
    <p:extLst>
      <p:ext uri="{BB962C8B-B14F-4D97-AF65-F5344CB8AC3E}">
        <p14:creationId xmlns:p14="http://schemas.microsoft.com/office/powerpoint/2010/main" val="73778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6864" y="565728"/>
            <a:ext cx="8456136" cy="4919568"/>
            <a:chOff x="304800" y="169729"/>
            <a:chExt cx="11201400" cy="5726545"/>
          </a:xfrm>
        </p:grpSpPr>
        <p:grpSp>
          <p:nvGrpSpPr>
            <p:cNvPr id="3" name="Group 2"/>
            <p:cNvGrpSpPr/>
            <p:nvPr/>
          </p:nvGrpSpPr>
          <p:grpSpPr>
            <a:xfrm>
              <a:off x="304800" y="169729"/>
              <a:ext cx="11201400" cy="5726545"/>
              <a:chOff x="243114" y="191501"/>
              <a:chExt cx="11201400" cy="5726545"/>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b="16291"/>
              <a:stretch/>
            </p:blipFill>
            <p:spPr>
              <a:xfrm>
                <a:off x="243114" y="191501"/>
                <a:ext cx="11201400" cy="568300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565603"/>
                <a:ext cx="2971800" cy="423499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250368" y="4304092"/>
                <a:ext cx="2841171" cy="1613954"/>
              </a:xfrm>
              <a:prstGeom prst="rect">
                <a:avLst/>
              </a:prstGeom>
            </p:spPr>
          </p:pic>
        </p:gr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b="30582"/>
            <a:stretch/>
          </p:blipFill>
          <p:spPr>
            <a:xfrm>
              <a:off x="8902262" y="543831"/>
              <a:ext cx="2527737" cy="2046969"/>
            </a:xfrm>
            <a:prstGeom prst="rect">
              <a:avLst/>
            </a:prstGeom>
          </p:spPr>
        </p:pic>
      </p:grpSp>
      <p:sp>
        <p:nvSpPr>
          <p:cNvPr id="8" name="Oval 7"/>
          <p:cNvSpPr/>
          <p:nvPr/>
        </p:nvSpPr>
        <p:spPr>
          <a:xfrm>
            <a:off x="306864" y="5638800"/>
            <a:ext cx="8684736" cy="1219200"/>
          </a:xfrm>
          <a:prstGeom prst="ellipse">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chemeClr val="tx1"/>
                </a:solidFill>
                <a:latin typeface="Book Antiqua" pitchFamily="18" charset="0"/>
              </a:rPr>
              <a:t>It ensures the ecological balance of our environment.</a:t>
            </a:r>
            <a:endParaRPr lang="en-US" sz="2800" dirty="0">
              <a:solidFill>
                <a:schemeClr val="tx1"/>
              </a:solidFill>
            </a:endParaRPr>
          </a:p>
        </p:txBody>
      </p:sp>
    </p:spTree>
    <p:extLst>
      <p:ext uri="{BB962C8B-B14F-4D97-AF65-F5344CB8AC3E}">
        <p14:creationId xmlns:p14="http://schemas.microsoft.com/office/powerpoint/2010/main" val="273738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1295400"/>
            <a:ext cx="2971801" cy="27432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6600" y="1295400"/>
            <a:ext cx="2743200" cy="27127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81725" y="1290637"/>
            <a:ext cx="2743200" cy="2712720"/>
          </a:xfrm>
          <a:prstGeom prst="rect">
            <a:avLst/>
          </a:prstGeom>
        </p:spPr>
      </p:pic>
      <p:sp>
        <p:nvSpPr>
          <p:cNvPr id="5" name="Flowchart: Punched Tape 4"/>
          <p:cNvSpPr/>
          <p:nvPr/>
        </p:nvSpPr>
        <p:spPr>
          <a:xfrm>
            <a:off x="762000" y="0"/>
            <a:ext cx="8077200" cy="1143000"/>
          </a:xfrm>
          <a:prstGeom prst="flowChartPunchedTap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Book Antiqua" pitchFamily="18" charset="0"/>
              </a:rPr>
              <a:t>What kinds of tree should we plant?</a:t>
            </a:r>
          </a:p>
        </p:txBody>
      </p:sp>
      <p:sp>
        <p:nvSpPr>
          <p:cNvPr id="6" name="Flowchart: Decision 5"/>
          <p:cNvSpPr/>
          <p:nvPr/>
        </p:nvSpPr>
        <p:spPr>
          <a:xfrm>
            <a:off x="609600" y="4038600"/>
            <a:ext cx="8305800" cy="2819400"/>
          </a:xfrm>
          <a:prstGeom prst="flowChartDecisi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Book Antiqua" pitchFamily="18" charset="0"/>
              </a:rPr>
              <a:t>We should plant all kinds of tree like medicinal tree, flower tree, tree of furniture and shelter.</a:t>
            </a:r>
          </a:p>
        </p:txBody>
      </p:sp>
    </p:spTree>
    <p:extLst>
      <p:ext uri="{BB962C8B-B14F-4D97-AF65-F5344CB8AC3E}">
        <p14:creationId xmlns:p14="http://schemas.microsoft.com/office/powerpoint/2010/main" val="184242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80">
                                          <p:stCondLst>
                                            <p:cond delay="0"/>
                                          </p:stCondLst>
                                        </p:cTn>
                                        <p:tgtEl>
                                          <p:spTgt spid="3"/>
                                        </p:tgtEl>
                                      </p:cBhvr>
                                    </p:animEffect>
                                    <p:anim calcmode="lin" valueType="num">
                                      <p:cBhvr>
                                        <p:cTn id="3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gtEl>
                                      </p:cBhvr>
                                      <p:to x="100000" y="60000"/>
                                    </p:animScale>
                                    <p:animScale>
                                      <p:cBhvr>
                                        <p:cTn id="38" dur="166" decel="50000">
                                          <p:stCondLst>
                                            <p:cond delay="676"/>
                                          </p:stCondLst>
                                        </p:cTn>
                                        <p:tgtEl>
                                          <p:spTgt spid="3"/>
                                        </p:tgtEl>
                                      </p:cBhvr>
                                      <p:to x="100000" y="100000"/>
                                    </p:animScale>
                                    <p:animScale>
                                      <p:cBhvr>
                                        <p:cTn id="39" dur="26">
                                          <p:stCondLst>
                                            <p:cond delay="1312"/>
                                          </p:stCondLst>
                                        </p:cTn>
                                        <p:tgtEl>
                                          <p:spTgt spid="3"/>
                                        </p:tgtEl>
                                      </p:cBhvr>
                                      <p:to x="100000" y="80000"/>
                                    </p:animScale>
                                    <p:animScale>
                                      <p:cBhvr>
                                        <p:cTn id="40" dur="166" decel="50000">
                                          <p:stCondLst>
                                            <p:cond delay="1338"/>
                                          </p:stCondLst>
                                        </p:cTn>
                                        <p:tgtEl>
                                          <p:spTgt spid="3"/>
                                        </p:tgtEl>
                                      </p:cBhvr>
                                      <p:to x="100000" y="100000"/>
                                    </p:animScale>
                                    <p:animScale>
                                      <p:cBhvr>
                                        <p:cTn id="41" dur="26">
                                          <p:stCondLst>
                                            <p:cond delay="1642"/>
                                          </p:stCondLst>
                                        </p:cTn>
                                        <p:tgtEl>
                                          <p:spTgt spid="3"/>
                                        </p:tgtEl>
                                      </p:cBhvr>
                                      <p:to x="100000" y="90000"/>
                                    </p:animScale>
                                    <p:animScale>
                                      <p:cBhvr>
                                        <p:cTn id="42" dur="166" decel="50000">
                                          <p:stCondLst>
                                            <p:cond delay="1668"/>
                                          </p:stCondLst>
                                        </p:cTn>
                                        <p:tgtEl>
                                          <p:spTgt spid="3"/>
                                        </p:tgtEl>
                                      </p:cBhvr>
                                      <p:to x="100000" y="100000"/>
                                    </p:animScale>
                                    <p:animScale>
                                      <p:cBhvr>
                                        <p:cTn id="43" dur="26">
                                          <p:stCondLst>
                                            <p:cond delay="1808"/>
                                          </p:stCondLst>
                                        </p:cTn>
                                        <p:tgtEl>
                                          <p:spTgt spid="3"/>
                                        </p:tgtEl>
                                      </p:cBhvr>
                                      <p:to x="100000" y="95000"/>
                                    </p:animScale>
                                    <p:animScale>
                                      <p:cBhvr>
                                        <p:cTn id="44" dur="166" decel="50000">
                                          <p:stCondLst>
                                            <p:cond delay="1834"/>
                                          </p:stCondLst>
                                        </p:cTn>
                                        <p:tgtEl>
                                          <p:spTgt spid="3"/>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80">
                                          <p:stCondLst>
                                            <p:cond delay="0"/>
                                          </p:stCondLst>
                                        </p:cTn>
                                        <p:tgtEl>
                                          <p:spTgt spid="4"/>
                                        </p:tgtEl>
                                      </p:cBhvr>
                                    </p:animEffect>
                                    <p:anim calcmode="lin" valueType="num">
                                      <p:cBhvr>
                                        <p:cTn id="5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tgtEl>
                                      </p:cBhvr>
                                      <p:to x="100000" y="60000"/>
                                    </p:animScale>
                                    <p:animScale>
                                      <p:cBhvr>
                                        <p:cTn id="56" dur="166" decel="50000">
                                          <p:stCondLst>
                                            <p:cond delay="676"/>
                                          </p:stCondLst>
                                        </p:cTn>
                                        <p:tgtEl>
                                          <p:spTgt spid="4"/>
                                        </p:tgtEl>
                                      </p:cBhvr>
                                      <p:to x="100000" y="100000"/>
                                    </p:animScale>
                                    <p:animScale>
                                      <p:cBhvr>
                                        <p:cTn id="57" dur="26">
                                          <p:stCondLst>
                                            <p:cond delay="1312"/>
                                          </p:stCondLst>
                                        </p:cTn>
                                        <p:tgtEl>
                                          <p:spTgt spid="4"/>
                                        </p:tgtEl>
                                      </p:cBhvr>
                                      <p:to x="100000" y="80000"/>
                                    </p:animScale>
                                    <p:animScale>
                                      <p:cBhvr>
                                        <p:cTn id="58" dur="166" decel="50000">
                                          <p:stCondLst>
                                            <p:cond delay="1338"/>
                                          </p:stCondLst>
                                        </p:cTn>
                                        <p:tgtEl>
                                          <p:spTgt spid="4"/>
                                        </p:tgtEl>
                                      </p:cBhvr>
                                      <p:to x="100000" y="100000"/>
                                    </p:animScale>
                                    <p:animScale>
                                      <p:cBhvr>
                                        <p:cTn id="59" dur="26">
                                          <p:stCondLst>
                                            <p:cond delay="1642"/>
                                          </p:stCondLst>
                                        </p:cTn>
                                        <p:tgtEl>
                                          <p:spTgt spid="4"/>
                                        </p:tgtEl>
                                      </p:cBhvr>
                                      <p:to x="100000" y="90000"/>
                                    </p:animScale>
                                    <p:animScale>
                                      <p:cBhvr>
                                        <p:cTn id="60" dur="166" decel="50000">
                                          <p:stCondLst>
                                            <p:cond delay="1668"/>
                                          </p:stCondLst>
                                        </p:cTn>
                                        <p:tgtEl>
                                          <p:spTgt spid="4"/>
                                        </p:tgtEl>
                                      </p:cBhvr>
                                      <p:to x="100000" y="100000"/>
                                    </p:animScale>
                                    <p:animScale>
                                      <p:cBhvr>
                                        <p:cTn id="61" dur="26">
                                          <p:stCondLst>
                                            <p:cond delay="1808"/>
                                          </p:stCondLst>
                                        </p:cTn>
                                        <p:tgtEl>
                                          <p:spTgt spid="4"/>
                                        </p:tgtEl>
                                      </p:cBhvr>
                                      <p:to x="100000" y="95000"/>
                                    </p:animScale>
                                    <p:animScale>
                                      <p:cBhvr>
                                        <p:cTn id="62" dur="166" decel="50000">
                                          <p:stCondLst>
                                            <p:cond delay="1834"/>
                                          </p:stCondLst>
                                        </p:cTn>
                                        <p:tgtEl>
                                          <p:spTgt spid="4"/>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a:ext>
            </a:extLst>
          </a:blip>
          <a:srcRect l="2952" t="4145" r="15638" b="4427"/>
          <a:stretch/>
        </p:blipFill>
        <p:spPr>
          <a:xfrm>
            <a:off x="152400" y="1295400"/>
            <a:ext cx="4495800" cy="3886200"/>
          </a:xfrm>
          <a:prstGeom prst="rect">
            <a:avLst/>
          </a:prstGeom>
          <a:ln>
            <a:solidFill>
              <a:schemeClr val="bg1"/>
            </a:solidFill>
          </a:ln>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r="21428" b="-79"/>
          <a:stretch/>
        </p:blipFill>
        <p:spPr>
          <a:xfrm>
            <a:off x="4876801" y="1295400"/>
            <a:ext cx="4038600" cy="3886200"/>
          </a:xfrm>
          <a:prstGeom prst="rect">
            <a:avLst/>
          </a:prstGeom>
          <a:ln>
            <a:solidFill>
              <a:schemeClr val="bg1"/>
            </a:solidFill>
          </a:ln>
        </p:spPr>
      </p:pic>
      <p:sp>
        <p:nvSpPr>
          <p:cNvPr id="4" name="Rounded Rectangle 3"/>
          <p:cNvSpPr/>
          <p:nvPr/>
        </p:nvSpPr>
        <p:spPr>
          <a:xfrm>
            <a:off x="1662112" y="152400"/>
            <a:ext cx="5181600" cy="990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Book Antiqua" pitchFamily="18" charset="0"/>
              </a:rPr>
              <a:t>What is the best time to plant tree?</a:t>
            </a:r>
          </a:p>
        </p:txBody>
      </p:sp>
      <p:sp>
        <p:nvSpPr>
          <p:cNvPr id="5" name="Rounded Rectangle 4"/>
          <p:cNvSpPr/>
          <p:nvPr/>
        </p:nvSpPr>
        <p:spPr>
          <a:xfrm>
            <a:off x="609600" y="5334000"/>
            <a:ext cx="7772400" cy="1371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Book Antiqua" pitchFamily="18" charset="0"/>
              </a:rPr>
              <a:t>The first week of July is the best time of planting tree because it is the tree planation week.</a:t>
            </a:r>
          </a:p>
        </p:txBody>
      </p:sp>
    </p:spTree>
    <p:extLst>
      <p:ext uri="{BB962C8B-B14F-4D97-AF65-F5344CB8AC3E}">
        <p14:creationId xmlns:p14="http://schemas.microsoft.com/office/powerpoint/2010/main" val="356100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pPr indent="0" algn="just">
              <a:buNone/>
            </a:pPr>
            <a:r>
              <a:rPr lang="en-US" b="1" dirty="0" err="1" smtClean="0">
                <a:latin typeface="Book Antiqua" pitchFamily="18" charset="0"/>
              </a:rPr>
              <a:t>Mazada</a:t>
            </a:r>
            <a:r>
              <a:rPr lang="en-US" b="1" dirty="0" smtClean="0">
                <a:latin typeface="Book Antiqua" pitchFamily="18" charset="0"/>
              </a:rPr>
              <a:t> </a:t>
            </a:r>
            <a:r>
              <a:rPr lang="en-US" b="1" dirty="0" err="1" smtClean="0">
                <a:latin typeface="Book Antiqua" pitchFamily="18" charset="0"/>
              </a:rPr>
              <a:t>Akter</a:t>
            </a:r>
            <a:endParaRPr lang="en-US" b="1" dirty="0" smtClean="0">
              <a:latin typeface="Book Antiqua" pitchFamily="18" charset="0"/>
            </a:endParaRPr>
          </a:p>
          <a:p>
            <a:pPr indent="0" algn="just">
              <a:buNone/>
            </a:pPr>
            <a:r>
              <a:rPr lang="en-US" b="1" dirty="0" smtClean="0">
                <a:latin typeface="Book Antiqua" pitchFamily="18" charset="0"/>
              </a:rPr>
              <a:t>Lecturer </a:t>
            </a:r>
            <a:r>
              <a:rPr lang="en-US" b="1" dirty="0">
                <a:latin typeface="Book Antiqua" pitchFamily="18" charset="0"/>
              </a:rPr>
              <a:t>(English)</a:t>
            </a:r>
          </a:p>
          <a:p>
            <a:pPr indent="0" algn="just">
              <a:buNone/>
            </a:pPr>
            <a:r>
              <a:rPr lang="en-US" b="1" dirty="0" err="1" smtClean="0">
                <a:latin typeface="Book Antiqua" pitchFamily="18" charset="0"/>
              </a:rPr>
              <a:t>Barabor</a:t>
            </a:r>
            <a:r>
              <a:rPr lang="en-US" b="1" dirty="0" smtClean="0">
                <a:latin typeface="Book Antiqua" pitchFamily="18" charset="0"/>
              </a:rPr>
              <a:t> </a:t>
            </a:r>
            <a:r>
              <a:rPr lang="en-US" b="1" dirty="0" err="1" smtClean="0">
                <a:latin typeface="Book Antiqua" pitchFamily="18" charset="0"/>
              </a:rPr>
              <a:t>alim</a:t>
            </a:r>
            <a:r>
              <a:rPr lang="en-US" b="1" dirty="0" smtClean="0">
                <a:latin typeface="Book Antiqua" pitchFamily="18" charset="0"/>
              </a:rPr>
              <a:t> </a:t>
            </a:r>
            <a:r>
              <a:rPr lang="en-US" b="1" dirty="0" err="1" smtClean="0">
                <a:latin typeface="Book Antiqua" pitchFamily="18" charset="0"/>
              </a:rPr>
              <a:t>Madrasha</a:t>
            </a:r>
            <a:endParaRPr lang="en-US" b="1" dirty="0">
              <a:latin typeface="Book Antiqua" pitchFamily="18" charset="0"/>
            </a:endParaRPr>
          </a:p>
          <a:p>
            <a:pPr indent="0" algn="just">
              <a:buNone/>
            </a:pPr>
            <a:r>
              <a:rPr lang="en-US" b="1" dirty="0" smtClean="0">
                <a:latin typeface="Book Antiqua" pitchFamily="18" charset="0"/>
              </a:rPr>
              <a:t>Class IX-x</a:t>
            </a:r>
            <a:endParaRPr lang="en-US" b="1" dirty="0">
              <a:latin typeface="Book Antiqua" pitchFamily="18" charset="0"/>
            </a:endParaRPr>
          </a:p>
          <a:p>
            <a:pPr indent="0" algn="just">
              <a:buNone/>
            </a:pPr>
            <a:r>
              <a:rPr lang="en-US" b="1" dirty="0">
                <a:latin typeface="Book Antiqua" pitchFamily="18" charset="0"/>
              </a:rPr>
              <a:t>Subject : English 1</a:t>
            </a:r>
            <a:r>
              <a:rPr lang="en-US" b="1" baseline="30000" dirty="0">
                <a:latin typeface="Book Antiqua" pitchFamily="18" charset="0"/>
              </a:rPr>
              <a:t>st</a:t>
            </a:r>
            <a:r>
              <a:rPr lang="en-US" b="1" dirty="0">
                <a:latin typeface="Book Antiqua" pitchFamily="18" charset="0"/>
              </a:rPr>
              <a:t> paper</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752600"/>
            <a:ext cx="2971800" cy="4343400"/>
          </a:xfrm>
          <a:prstGeom prst="rect">
            <a:avLst/>
          </a:prstGeom>
        </p:spPr>
      </p:pic>
    </p:spTree>
    <p:extLst>
      <p:ext uri="{BB962C8B-B14F-4D97-AF65-F5344CB8AC3E}">
        <p14:creationId xmlns:p14="http://schemas.microsoft.com/office/powerpoint/2010/main" val="12028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1" y="1219201"/>
            <a:ext cx="4648200" cy="3581400"/>
          </a:xfrm>
          <a:prstGeom prst="rect">
            <a:avLst/>
          </a:prstGeom>
          <a:ln>
            <a:solidFill>
              <a:schemeClr val="bg1"/>
            </a:solidFill>
          </a:ln>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13254" t="31957" r="25912" b="14656"/>
          <a:stretch/>
        </p:blipFill>
        <p:spPr>
          <a:xfrm>
            <a:off x="4724401" y="1244083"/>
            <a:ext cx="4214766" cy="3623389"/>
          </a:xfrm>
          <a:prstGeom prst="rect">
            <a:avLst/>
          </a:prstGeom>
          <a:ln>
            <a:solidFill>
              <a:schemeClr val="bg1"/>
            </a:solidFill>
          </a:ln>
        </p:spPr>
      </p:pic>
      <p:sp>
        <p:nvSpPr>
          <p:cNvPr id="4" name="Rounded Rectangle 3"/>
          <p:cNvSpPr/>
          <p:nvPr/>
        </p:nvSpPr>
        <p:spPr>
          <a:xfrm>
            <a:off x="76201" y="4953000"/>
            <a:ext cx="8862965" cy="1752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100" dirty="0">
                <a:solidFill>
                  <a:schemeClr val="tx1"/>
                </a:solidFill>
                <a:latin typeface="Book Antiqua" pitchFamily="18" charset="0"/>
              </a:rPr>
              <a:t>If we do not plant tree, the country will be turned into desert for deforestation and all living beings will loss their existence.</a:t>
            </a:r>
          </a:p>
        </p:txBody>
      </p:sp>
      <p:sp>
        <p:nvSpPr>
          <p:cNvPr id="5" name="Rounded Rectangle 4"/>
          <p:cNvSpPr/>
          <p:nvPr/>
        </p:nvSpPr>
        <p:spPr>
          <a:xfrm>
            <a:off x="152400" y="76200"/>
            <a:ext cx="8610600"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tx1"/>
                </a:solidFill>
                <a:latin typeface="Book Antiqua" pitchFamily="18" charset="0"/>
              </a:rPr>
              <a:t>What happens if we do not plant tree?</a:t>
            </a:r>
          </a:p>
        </p:txBody>
      </p:sp>
    </p:spTree>
    <p:extLst>
      <p:ext uri="{BB962C8B-B14F-4D97-AF65-F5344CB8AC3E}">
        <p14:creationId xmlns:p14="http://schemas.microsoft.com/office/powerpoint/2010/main" val="354734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81000" y="914400"/>
            <a:ext cx="5029200" cy="4724400"/>
          </a:xfrm>
          <a:prstGeom prst="rect">
            <a:avLst/>
          </a:prstGeom>
        </p:spPr>
      </p:pic>
      <p:sp>
        <p:nvSpPr>
          <p:cNvPr id="3" name="Oval Callout 2"/>
          <p:cNvSpPr/>
          <p:nvPr/>
        </p:nvSpPr>
        <p:spPr>
          <a:xfrm rot="20644670">
            <a:off x="5257800" y="2209800"/>
            <a:ext cx="3886200" cy="2057400"/>
          </a:xfrm>
          <a:prstGeom prst="wedgeEllipseCallout">
            <a:avLst>
              <a:gd name="adj1" fmla="val -36132"/>
              <a:gd name="adj2" fmla="val -107518"/>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800" b="1" dirty="0">
                <a:solidFill>
                  <a:schemeClr val="tx1"/>
                </a:solidFill>
                <a:latin typeface="Book Antiqua" pitchFamily="18" charset="0"/>
              </a:rPr>
              <a:t>So the importance of tree plantation is easily realized.</a:t>
            </a:r>
            <a:endParaRPr lang="en-US" sz="2800" b="1" dirty="0">
              <a:solidFill>
                <a:schemeClr val="tx1"/>
              </a:solidFill>
            </a:endParaRPr>
          </a:p>
        </p:txBody>
      </p:sp>
    </p:spTree>
    <p:extLst>
      <p:ext uri="{BB962C8B-B14F-4D97-AF65-F5344CB8AC3E}">
        <p14:creationId xmlns:p14="http://schemas.microsoft.com/office/powerpoint/2010/main" val="141808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200" y="1600200"/>
            <a:ext cx="2743200" cy="2897552"/>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r="19137"/>
          <a:stretch/>
        </p:blipFill>
        <p:spPr>
          <a:xfrm>
            <a:off x="3048000" y="1600200"/>
            <a:ext cx="2971800" cy="2897552"/>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l="1138" t="25114" r="42354" b="19648"/>
          <a:stretch/>
        </p:blipFill>
        <p:spPr>
          <a:xfrm>
            <a:off x="6248401" y="1524000"/>
            <a:ext cx="2743199" cy="2973752"/>
          </a:xfrm>
          <a:prstGeom prst="rect">
            <a:avLst/>
          </a:prstGeom>
        </p:spPr>
      </p:pic>
      <p:sp>
        <p:nvSpPr>
          <p:cNvPr id="6" name="Oval 5"/>
          <p:cNvSpPr/>
          <p:nvPr/>
        </p:nvSpPr>
        <p:spPr>
          <a:xfrm>
            <a:off x="1752600" y="228600"/>
            <a:ext cx="5254690" cy="1295400"/>
          </a:xfrm>
          <a:prstGeom prst="ellips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Book Antiqua" pitchFamily="18" charset="0"/>
              </a:rPr>
              <a:t>What should be our duty now?</a:t>
            </a:r>
          </a:p>
        </p:txBody>
      </p:sp>
      <p:sp>
        <p:nvSpPr>
          <p:cNvPr id="7" name="Oval 6"/>
          <p:cNvSpPr/>
          <p:nvPr/>
        </p:nvSpPr>
        <p:spPr>
          <a:xfrm>
            <a:off x="381000" y="4724400"/>
            <a:ext cx="8458200" cy="1752600"/>
          </a:xfrm>
          <a:prstGeom prst="ellips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latin typeface="Book Antiqua" pitchFamily="18" charset="0"/>
              </a:rPr>
              <a:t>That’s why we should plant trees more and more in any blank space like open and unused place, by the side of the house, roads, high ways, by the side of schools, colleges and offices to ensure a happy ,healthy and fresh environment.</a:t>
            </a:r>
            <a:endParaRPr lang="en-US" b="1" dirty="0">
              <a:solidFill>
                <a:schemeClr val="tx1"/>
              </a:solidFill>
            </a:endParaRPr>
          </a:p>
        </p:txBody>
      </p:sp>
    </p:spTree>
    <p:extLst>
      <p:ext uri="{BB962C8B-B14F-4D97-AF65-F5344CB8AC3E}">
        <p14:creationId xmlns:p14="http://schemas.microsoft.com/office/powerpoint/2010/main" val="209984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80">
                                          <p:stCondLst>
                                            <p:cond delay="0"/>
                                          </p:stCondLst>
                                        </p:cTn>
                                        <p:tgtEl>
                                          <p:spTgt spid="7"/>
                                        </p:tgtEl>
                                      </p:cBhvr>
                                    </p:animEffect>
                                    <p:anim calcmode="lin" valueType="num">
                                      <p:cBhvr>
                                        <p:cTn id="2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3" dur="26">
                                          <p:stCondLst>
                                            <p:cond delay="650"/>
                                          </p:stCondLst>
                                        </p:cTn>
                                        <p:tgtEl>
                                          <p:spTgt spid="7"/>
                                        </p:tgtEl>
                                      </p:cBhvr>
                                      <p:to x="100000" y="60000"/>
                                    </p:animScale>
                                    <p:animScale>
                                      <p:cBhvr>
                                        <p:cTn id="34" dur="166" decel="50000">
                                          <p:stCondLst>
                                            <p:cond delay="676"/>
                                          </p:stCondLst>
                                        </p:cTn>
                                        <p:tgtEl>
                                          <p:spTgt spid="7"/>
                                        </p:tgtEl>
                                      </p:cBhvr>
                                      <p:to x="100000" y="100000"/>
                                    </p:animScale>
                                    <p:animScale>
                                      <p:cBhvr>
                                        <p:cTn id="35" dur="26">
                                          <p:stCondLst>
                                            <p:cond delay="1312"/>
                                          </p:stCondLst>
                                        </p:cTn>
                                        <p:tgtEl>
                                          <p:spTgt spid="7"/>
                                        </p:tgtEl>
                                      </p:cBhvr>
                                      <p:to x="100000" y="80000"/>
                                    </p:animScale>
                                    <p:animScale>
                                      <p:cBhvr>
                                        <p:cTn id="36" dur="166" decel="50000">
                                          <p:stCondLst>
                                            <p:cond delay="1338"/>
                                          </p:stCondLst>
                                        </p:cTn>
                                        <p:tgtEl>
                                          <p:spTgt spid="7"/>
                                        </p:tgtEl>
                                      </p:cBhvr>
                                      <p:to x="100000" y="100000"/>
                                    </p:animScale>
                                    <p:animScale>
                                      <p:cBhvr>
                                        <p:cTn id="37" dur="26">
                                          <p:stCondLst>
                                            <p:cond delay="1642"/>
                                          </p:stCondLst>
                                        </p:cTn>
                                        <p:tgtEl>
                                          <p:spTgt spid="7"/>
                                        </p:tgtEl>
                                      </p:cBhvr>
                                      <p:to x="100000" y="90000"/>
                                    </p:animScale>
                                    <p:animScale>
                                      <p:cBhvr>
                                        <p:cTn id="38" dur="166" decel="50000">
                                          <p:stCondLst>
                                            <p:cond delay="1668"/>
                                          </p:stCondLst>
                                        </p:cTn>
                                        <p:tgtEl>
                                          <p:spTgt spid="7"/>
                                        </p:tgtEl>
                                      </p:cBhvr>
                                      <p:to x="100000" y="100000"/>
                                    </p:animScale>
                                    <p:animScale>
                                      <p:cBhvr>
                                        <p:cTn id="39" dur="26">
                                          <p:stCondLst>
                                            <p:cond delay="1808"/>
                                          </p:stCondLst>
                                        </p:cTn>
                                        <p:tgtEl>
                                          <p:spTgt spid="7"/>
                                        </p:tgtEl>
                                      </p:cBhvr>
                                      <p:to x="100000" y="95000"/>
                                    </p:animScale>
                                    <p:animScale>
                                      <p:cBhvr>
                                        <p:cTn id="4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4135" y="152400"/>
            <a:ext cx="4960935" cy="6477000"/>
            <a:chOff x="3687970" y="-379148"/>
            <a:chExt cx="5601056" cy="4572002"/>
          </a:xfrm>
        </p:grpSpPr>
        <p:pic>
          <p:nvPicPr>
            <p:cNvPr id="7" name="Picture 6" descr="MPj0439356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3955026" y="-379148"/>
              <a:ext cx="5334000" cy="4572002"/>
            </a:xfrm>
            <a:prstGeom prst="rect">
              <a:avLst/>
            </a:prstGeom>
            <a:ln>
              <a:solidFill>
                <a:schemeClr val="tx1"/>
              </a:solidFill>
            </a:ln>
          </p:spPr>
        </p:pic>
        <p:sp>
          <p:nvSpPr>
            <p:cNvPr id="8" name="TextBox 3"/>
            <p:cNvSpPr txBox="1"/>
            <p:nvPr/>
          </p:nvSpPr>
          <p:spPr>
            <a:xfrm>
              <a:off x="3687970" y="304800"/>
              <a:ext cx="4552025" cy="5431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smtClean="0">
                  <a:latin typeface="Book Antiqua" pitchFamily="18" charset="0"/>
                </a:rPr>
                <a:t>Group            Work</a:t>
              </a:r>
              <a:endParaRPr lang="en-US" sz="4400" b="1" dirty="0">
                <a:latin typeface="Book Antiqua" pitchFamily="18" charset="0"/>
              </a:endParaRPr>
            </a:p>
          </p:txBody>
        </p:sp>
      </p:grpSp>
      <p:sp>
        <p:nvSpPr>
          <p:cNvPr id="9" name="Rounded Rectangle 8"/>
          <p:cNvSpPr/>
          <p:nvPr/>
        </p:nvSpPr>
        <p:spPr>
          <a:xfrm>
            <a:off x="5014912" y="152400"/>
            <a:ext cx="3962400" cy="6477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Book Antiqua" pitchFamily="18" charset="0"/>
              </a:rPr>
              <a:t>Suppose, you and some of your friends live in a residential area near a river. There is not enough tree in that locality and for that the area is in the victim of river erosion. The heat of the sun is un bearable. Moreover, you cannot enjoy the natural scenery and chirping of birds. Now write a paragraph in a group how to make your area  green and make it a suitable environment.</a:t>
            </a:r>
          </a:p>
        </p:txBody>
      </p:sp>
    </p:spTree>
    <p:extLst>
      <p:ext uri="{BB962C8B-B14F-4D97-AF65-F5344CB8AC3E}">
        <p14:creationId xmlns:p14="http://schemas.microsoft.com/office/powerpoint/2010/main" val="143391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42875" y="228600"/>
            <a:ext cx="8610600" cy="23622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6600" b="1" dirty="0" smtClean="0">
                <a:latin typeface="Book Antiqua" pitchFamily="18" charset="0"/>
              </a:rPr>
              <a:t>Home Work</a:t>
            </a:r>
            <a:endParaRPr lang="en-US" sz="6600" b="1" dirty="0">
              <a:latin typeface="Book Antiqua" pitchFamily="18" charset="0"/>
            </a:endParaRPr>
          </a:p>
        </p:txBody>
      </p:sp>
      <p:sp>
        <p:nvSpPr>
          <p:cNvPr id="3" name="Rounded Rectangle 2"/>
          <p:cNvSpPr/>
          <p:nvPr/>
        </p:nvSpPr>
        <p:spPr>
          <a:xfrm>
            <a:off x="142875" y="3124200"/>
            <a:ext cx="8848726" cy="3733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3200" b="1" dirty="0">
                <a:solidFill>
                  <a:schemeClr val="tx1"/>
                </a:solidFill>
                <a:latin typeface="Book Antiqua" pitchFamily="18" charset="0"/>
              </a:rPr>
              <a:t>Write a paragraph on  </a:t>
            </a:r>
          </a:p>
          <a:p>
            <a:pPr algn="ctr"/>
            <a:r>
              <a:rPr lang="en-US" sz="3200" b="1" dirty="0">
                <a:solidFill>
                  <a:schemeClr val="tx1"/>
                </a:solidFill>
                <a:latin typeface="Book Antiqua" pitchFamily="18" charset="0"/>
              </a:rPr>
              <a:t>“ The importance of Tree Plantation” </a:t>
            </a:r>
          </a:p>
          <a:p>
            <a:pPr algn="ctr"/>
            <a:r>
              <a:rPr lang="en-US" sz="3200" b="1" dirty="0">
                <a:solidFill>
                  <a:schemeClr val="tx1"/>
                </a:solidFill>
                <a:latin typeface="Book Antiqua" pitchFamily="18" charset="0"/>
              </a:rPr>
              <a:t>with the information you learnt from your class.</a:t>
            </a:r>
            <a:endParaRPr lang="en-US" sz="3200" dirty="0">
              <a:solidFill>
                <a:schemeClr val="tx1"/>
              </a:solidFill>
            </a:endParaRPr>
          </a:p>
        </p:txBody>
      </p:sp>
    </p:spTree>
    <p:extLst>
      <p:ext uri="{BB962C8B-B14F-4D97-AF65-F5344CB8AC3E}">
        <p14:creationId xmlns:p14="http://schemas.microsoft.com/office/powerpoint/2010/main" val="205141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55687"/>
            <a:ext cx="8458200" cy="5078313"/>
          </a:xfrm>
          <a:prstGeom prst="rect">
            <a:avLst/>
          </a:prstGeom>
        </p:spPr>
        <p:txBody>
          <a:bodyPr wrap="square">
            <a:spAutoFit/>
          </a:bodyPr>
          <a:lstStyle/>
          <a:p>
            <a:pPr algn="just"/>
            <a:r>
              <a:rPr lang="en-US" dirty="0">
                <a:latin typeface="Book Antiqua" pitchFamily="18" charset="0"/>
              </a:rPr>
              <a:t>Trees are the most important element of nature and environment. We cannot think a healthy environment without tree. It is our most intimate friend. So tree plantation is most essential for us. Tree plantation means growing trees. We should plant tree for our existence as we cannot live without oxygen. We live by receiving oxygen from the tree and releasing carbon dioxide. Trees are the factory of receiving carbon dioxide and releasing oxygen. It provides us with shed, food, medicine and furniture. We fill our thirst of taste with interesting fruits all the round. We feel delight with the beauty of flowers and sweet smell. It keeps us physically fit providing medicine and herbs. Moreover, it protects river erosions. It gives shelter to the birds and beasts. It ensures the ecological balance of environment. We should plant all kinds of tree like medicinal tree, flower tree, tree of furniture and shelter. The first week of July is the best time of planting tree because it is the tree plantation week. If we do not plant tree, our country will be turned into desert for deforestation and all living beings will loss their existence. So the importance of tree plantation is easily realized. That’s why we should plant trees more and more in any blank space like open and unused place, by the side of the house, roads, high ways, by the side of schools, colleges and offices to ensure a happy ,healthy and fresh environment.</a:t>
            </a:r>
            <a:endParaRPr lang="en-US" dirty="0"/>
          </a:p>
        </p:txBody>
      </p:sp>
    </p:spTree>
    <p:extLst>
      <p:ext uri="{BB962C8B-B14F-4D97-AF65-F5344CB8AC3E}">
        <p14:creationId xmlns:p14="http://schemas.microsoft.com/office/powerpoint/2010/main" val="330515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304800"/>
            <a:ext cx="8839200" cy="4953000"/>
          </a:xfrm>
          <a:prstGeom prst="rect">
            <a:avLst/>
          </a:prstGeom>
        </p:spPr>
      </p:pic>
      <p:sp>
        <p:nvSpPr>
          <p:cNvPr id="4" name="TextBox 2"/>
          <p:cNvSpPr txBox="1"/>
          <p:nvPr/>
        </p:nvSpPr>
        <p:spPr>
          <a:xfrm rot="21281438">
            <a:off x="-857495" y="2638336"/>
            <a:ext cx="10858991" cy="1581329"/>
          </a:xfrm>
          <a:prstGeom prst="rect">
            <a:avLst/>
          </a:prstGeom>
          <a:noFill/>
        </p:spPr>
        <p:txBody>
          <a:bodyPr wrap="square" numCol="1" rtlCol="0">
            <a:prstTxWarp prst="textWave1">
              <a:avLst/>
            </a:prstTxWarp>
            <a:spAutoFit/>
            <a:scene3d>
              <a:camera prst="isometricOffAxis1Right"/>
              <a:lightRig rig="threePt" dir="t"/>
            </a:scene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200" b="1" dirty="0" err="1" smtClean="0">
                <a:solidFill>
                  <a:schemeClr val="bg1"/>
                </a:solidFill>
                <a:latin typeface="Book Antiqua" pitchFamily="18" charset="0"/>
              </a:rPr>
              <a:t>Aallah</a:t>
            </a:r>
            <a:r>
              <a:rPr lang="en-US" sz="7200" b="1" dirty="0" smtClean="0">
                <a:solidFill>
                  <a:schemeClr val="bg1"/>
                </a:solidFill>
                <a:latin typeface="Book Antiqua" pitchFamily="18" charset="0"/>
              </a:rPr>
              <a:t> Hafez</a:t>
            </a:r>
            <a:endParaRPr lang="en-US" sz="7200" b="1" dirty="0">
              <a:solidFill>
                <a:schemeClr val="bg1"/>
              </a:solidFill>
              <a:latin typeface="Book Antiqua" pitchFamily="18" charset="0"/>
            </a:endParaRPr>
          </a:p>
        </p:txBody>
      </p:sp>
      <p:sp>
        <p:nvSpPr>
          <p:cNvPr id="6" name="Oval 5"/>
          <p:cNvSpPr/>
          <p:nvPr/>
        </p:nvSpPr>
        <p:spPr>
          <a:xfrm>
            <a:off x="1828800" y="5562600"/>
            <a:ext cx="5486400" cy="1295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Ending slide.</a:t>
            </a:r>
          </a:p>
        </p:txBody>
      </p:sp>
    </p:spTree>
    <p:extLst>
      <p:ext uri="{BB962C8B-B14F-4D97-AF65-F5344CB8AC3E}">
        <p14:creationId xmlns:p14="http://schemas.microsoft.com/office/powerpoint/2010/main" val="220985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55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576" y="280988"/>
            <a:ext cx="3171826" cy="2362200"/>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16171" r="23800"/>
          <a:stretch/>
        </p:blipFill>
        <p:spPr>
          <a:xfrm>
            <a:off x="3450411" y="314325"/>
            <a:ext cx="2974927" cy="23622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5112" y="314325"/>
            <a:ext cx="2368144" cy="2328863"/>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a:ext>
            </a:extLst>
          </a:blip>
          <a:srcRect l="16057"/>
          <a:stretch/>
        </p:blipFill>
        <p:spPr>
          <a:xfrm>
            <a:off x="228601" y="4191000"/>
            <a:ext cx="2971800" cy="2560319"/>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b="11164"/>
          <a:stretch/>
        </p:blipFill>
        <p:spPr>
          <a:xfrm>
            <a:off x="3352800" y="4181475"/>
            <a:ext cx="3072538" cy="2560319"/>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15112" y="4211002"/>
            <a:ext cx="2514600" cy="2560319"/>
          </a:xfrm>
          <a:prstGeom prst="rect">
            <a:avLst/>
          </a:prstGeom>
        </p:spPr>
      </p:pic>
      <p:sp>
        <p:nvSpPr>
          <p:cNvPr id="8" name="Flowchart: Terminator 7"/>
          <p:cNvSpPr/>
          <p:nvPr/>
        </p:nvSpPr>
        <p:spPr>
          <a:xfrm>
            <a:off x="381000" y="2819400"/>
            <a:ext cx="8458200" cy="1139952"/>
          </a:xfrm>
          <a:prstGeom prst="flowChartTermina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rPr>
              <a:t>Tree plantation</a:t>
            </a:r>
            <a:endParaRPr lang="en-US" sz="4800" dirty="0">
              <a:solidFill>
                <a:schemeClr val="tx1"/>
              </a:solidFill>
            </a:endParaRPr>
          </a:p>
        </p:txBody>
      </p:sp>
    </p:spTree>
    <p:extLst>
      <p:ext uri="{BB962C8B-B14F-4D97-AF65-F5344CB8AC3E}">
        <p14:creationId xmlns:p14="http://schemas.microsoft.com/office/powerpoint/2010/main" val="320982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 y="228600"/>
            <a:ext cx="8458200" cy="6324600"/>
          </a:xfrm>
          <a:prstGeom prst="rect">
            <a:avLst/>
          </a:prstGeom>
        </p:spPr>
      </p:pic>
    </p:spTree>
    <p:extLst>
      <p:ext uri="{BB962C8B-B14F-4D97-AF65-F5344CB8AC3E}">
        <p14:creationId xmlns:p14="http://schemas.microsoft.com/office/powerpoint/2010/main" val="1257542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838200"/>
            <a:ext cx="7543800" cy="1015663"/>
          </a:xfrm>
          <a:prstGeom prst="rect">
            <a:avLst/>
          </a:prstGeom>
        </p:spPr>
        <p:txBody>
          <a:bodyPr wrap="square">
            <a:spAutoFit/>
          </a:bodyPr>
          <a:lstStyle/>
          <a:p>
            <a:pPr lvl="0" algn="ctr"/>
            <a:r>
              <a:rPr lang="en-US" sz="6000" b="1" dirty="0">
                <a:solidFill>
                  <a:prstClr val="black"/>
                </a:solidFill>
                <a:latin typeface="Book Antiqua" pitchFamily="18" charset="0"/>
              </a:rPr>
              <a:t>Learning </a:t>
            </a:r>
            <a:r>
              <a:rPr lang="en-US" sz="6000" b="1" dirty="0" smtClean="0">
                <a:solidFill>
                  <a:prstClr val="black"/>
                </a:solidFill>
                <a:latin typeface="Book Antiqua" pitchFamily="18" charset="0"/>
              </a:rPr>
              <a:t>outcomes.</a:t>
            </a:r>
            <a:endParaRPr lang="en-US" sz="6000" b="1" dirty="0">
              <a:solidFill>
                <a:prstClr val="black"/>
              </a:solidFill>
              <a:latin typeface="Book Antiqua" pitchFamily="18" charset="0"/>
            </a:endParaRPr>
          </a:p>
        </p:txBody>
      </p:sp>
      <p:sp>
        <p:nvSpPr>
          <p:cNvPr id="3" name="TextBox 3"/>
          <p:cNvSpPr txBox="1"/>
          <p:nvPr/>
        </p:nvSpPr>
        <p:spPr>
          <a:xfrm>
            <a:off x="533400" y="1853863"/>
            <a:ext cx="8001000" cy="45243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smtClean="0">
                <a:solidFill>
                  <a:schemeClr val="bg1"/>
                </a:solidFill>
                <a:latin typeface="Book Antiqua" pitchFamily="18" charset="0"/>
              </a:rPr>
              <a:t>After studied this lesson, students will be able to—</a:t>
            </a:r>
          </a:p>
          <a:p>
            <a:pPr marL="457200" indent="-457200">
              <a:buFont typeface="Wingdings" pitchFamily="2" charset="2"/>
              <a:buChar char="Ø"/>
            </a:pPr>
            <a:r>
              <a:rPr lang="en-US" sz="3600" b="1" dirty="0" smtClean="0">
                <a:solidFill>
                  <a:schemeClr val="bg1"/>
                </a:solidFill>
                <a:latin typeface="Book Antiqua" pitchFamily="18" charset="0"/>
              </a:rPr>
              <a:t>tell what tree plantation is</a:t>
            </a:r>
          </a:p>
          <a:p>
            <a:pPr marL="457200" indent="-457200">
              <a:buFont typeface="Wingdings" pitchFamily="2" charset="2"/>
              <a:buChar char="Ø"/>
            </a:pPr>
            <a:r>
              <a:rPr lang="en-US" sz="3600" b="1" dirty="0" smtClean="0">
                <a:solidFill>
                  <a:schemeClr val="bg1"/>
                </a:solidFill>
                <a:latin typeface="Book Antiqua" pitchFamily="18" charset="0"/>
              </a:rPr>
              <a:t>describe the  importance  of tree plantation</a:t>
            </a:r>
          </a:p>
          <a:p>
            <a:pPr marL="457200" indent="-457200">
              <a:buFont typeface="Wingdings" pitchFamily="2" charset="2"/>
              <a:buChar char="Ø"/>
            </a:pPr>
            <a:r>
              <a:rPr lang="en-US" sz="3600" b="1" dirty="0" smtClean="0">
                <a:solidFill>
                  <a:schemeClr val="bg1"/>
                </a:solidFill>
                <a:latin typeface="Book Antiqua" pitchFamily="18" charset="0"/>
              </a:rPr>
              <a:t>tell about the effect of deforestation</a:t>
            </a:r>
          </a:p>
          <a:p>
            <a:pPr marL="457200" indent="-457200">
              <a:buFont typeface="Wingdings" pitchFamily="2" charset="2"/>
              <a:buChar char="Ø"/>
            </a:pPr>
            <a:r>
              <a:rPr lang="en-US" sz="3600" b="1" dirty="0" smtClean="0">
                <a:solidFill>
                  <a:schemeClr val="bg1"/>
                </a:solidFill>
                <a:latin typeface="Book Antiqua" pitchFamily="18" charset="0"/>
              </a:rPr>
              <a:t>write a paragraph</a:t>
            </a:r>
            <a:endParaRPr lang="en-US" sz="3600" b="1" dirty="0">
              <a:solidFill>
                <a:schemeClr val="bg1"/>
              </a:solidFill>
              <a:latin typeface="Book Antiqu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2200"/>
            <a:ext cx="8839200"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2551836"/>
            <a:ext cx="7772400" cy="3970318"/>
          </a:xfrm>
          <a:prstGeom prst="rect">
            <a:avLst/>
          </a:prstGeom>
        </p:spPr>
        <p:txBody>
          <a:bodyPr wrap="square">
            <a:spAutoFit/>
          </a:bodyPr>
          <a:lstStyle/>
          <a:p>
            <a:pPr marL="400050" indent="-400050">
              <a:buFont typeface="+mj-lt"/>
              <a:buAutoNum type="romanUcPeriod"/>
            </a:pPr>
            <a:r>
              <a:rPr lang="en-US" sz="3600" dirty="0"/>
              <a:t>After studied this lesson, students will be able to—</a:t>
            </a:r>
          </a:p>
          <a:p>
            <a:pPr marL="285750" indent="-285750">
              <a:buFont typeface="Wingdings" pitchFamily="2" charset="2"/>
              <a:buChar char="Ø"/>
            </a:pPr>
            <a:r>
              <a:rPr lang="en-US" sz="3600" dirty="0"/>
              <a:t>tell what tree plantation is</a:t>
            </a:r>
          </a:p>
          <a:p>
            <a:pPr marL="400050" indent="-400050">
              <a:buFont typeface="+mj-lt"/>
              <a:buAutoNum type="romanLcPeriod"/>
            </a:pPr>
            <a:r>
              <a:rPr lang="en-US" sz="3600" dirty="0"/>
              <a:t>describe the  importance  of tree plantation</a:t>
            </a:r>
          </a:p>
          <a:p>
            <a:r>
              <a:rPr lang="en-US" sz="3600" dirty="0"/>
              <a:t>tell about the effect of deforestation</a:t>
            </a:r>
          </a:p>
          <a:p>
            <a:r>
              <a:rPr lang="en-US" sz="3600" dirty="0"/>
              <a:t>write a paragraph</a:t>
            </a:r>
          </a:p>
        </p:txBody>
      </p:sp>
    </p:spTree>
    <p:extLst>
      <p:ext uri="{BB962C8B-B14F-4D97-AF65-F5344CB8AC3E}">
        <p14:creationId xmlns:p14="http://schemas.microsoft.com/office/powerpoint/2010/main" val="22824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66565"/>
            <a:ext cx="8763000" cy="4557835"/>
          </a:xfrm>
          <a:prstGeom prst="rect">
            <a:avLst/>
          </a:prstGeom>
        </p:spPr>
      </p:pic>
      <p:sp>
        <p:nvSpPr>
          <p:cNvPr id="3" name="Oval 2"/>
          <p:cNvSpPr/>
          <p:nvPr/>
        </p:nvSpPr>
        <p:spPr>
          <a:xfrm>
            <a:off x="533400" y="5105400"/>
            <a:ext cx="8458200" cy="1752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prstClr val="black"/>
                </a:solidFill>
                <a:latin typeface="Book Antiqua" pitchFamily="18" charset="0"/>
              </a:rPr>
              <a:t>Trees are the most important element </a:t>
            </a:r>
          </a:p>
          <a:p>
            <a:pPr lvl="0" algn="ctr"/>
            <a:r>
              <a:rPr lang="en-US" sz="2800" b="1" dirty="0">
                <a:solidFill>
                  <a:prstClr val="black"/>
                </a:solidFill>
                <a:latin typeface="Book Antiqua" pitchFamily="18" charset="0"/>
              </a:rPr>
              <a:t>of nature and environment.</a:t>
            </a:r>
          </a:p>
        </p:txBody>
      </p:sp>
    </p:spTree>
    <p:extLst>
      <p:ext uri="{BB962C8B-B14F-4D97-AF65-F5344CB8AC3E}">
        <p14:creationId xmlns:p14="http://schemas.microsoft.com/office/powerpoint/2010/main" val="274091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a:ext>
            </a:extLst>
          </a:blip>
          <a:srcRect b="13702"/>
          <a:stretch/>
        </p:blipFill>
        <p:spPr>
          <a:xfrm>
            <a:off x="219075" y="152400"/>
            <a:ext cx="8686800" cy="4489428"/>
          </a:xfrm>
          <a:prstGeom prst="rect">
            <a:avLst/>
          </a:prstGeom>
        </p:spPr>
      </p:pic>
      <p:sp>
        <p:nvSpPr>
          <p:cNvPr id="3" name="Oval 2"/>
          <p:cNvSpPr/>
          <p:nvPr/>
        </p:nvSpPr>
        <p:spPr>
          <a:xfrm>
            <a:off x="228600" y="4876800"/>
            <a:ext cx="8839200" cy="17526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00" dirty="0">
                <a:solidFill>
                  <a:prstClr val="black"/>
                </a:solidFill>
                <a:latin typeface="Book Antiqua" pitchFamily="18" charset="0"/>
              </a:rPr>
              <a:t>We cannot think a healthy environment without tree</a:t>
            </a:r>
            <a:endParaRPr lang="en-US" dirty="0"/>
          </a:p>
        </p:txBody>
      </p:sp>
    </p:spTree>
    <p:extLst>
      <p:ext uri="{BB962C8B-B14F-4D97-AF65-F5344CB8AC3E}">
        <p14:creationId xmlns:p14="http://schemas.microsoft.com/office/powerpoint/2010/main" val="256485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t="13462"/>
          <a:stretch/>
        </p:blipFill>
        <p:spPr>
          <a:xfrm>
            <a:off x="152400" y="119062"/>
            <a:ext cx="8839200" cy="5029200"/>
          </a:xfrm>
          <a:prstGeom prst="rect">
            <a:avLst/>
          </a:prstGeom>
        </p:spPr>
      </p:pic>
      <p:sp>
        <p:nvSpPr>
          <p:cNvPr id="3" name="Oval 2"/>
          <p:cNvSpPr/>
          <p:nvPr/>
        </p:nvSpPr>
        <p:spPr>
          <a:xfrm>
            <a:off x="152400" y="5257800"/>
            <a:ext cx="8839200" cy="1524000"/>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prstClr val="black"/>
                </a:solidFill>
                <a:latin typeface="Book Antiqua" pitchFamily="18" charset="0"/>
              </a:rPr>
              <a:t>Tree is our most intimate friend.</a:t>
            </a:r>
          </a:p>
        </p:txBody>
      </p:sp>
    </p:spTree>
    <p:extLst>
      <p:ext uri="{BB962C8B-B14F-4D97-AF65-F5344CB8AC3E}">
        <p14:creationId xmlns:p14="http://schemas.microsoft.com/office/powerpoint/2010/main" val="357829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should we plant trees?</a:t>
            </a:r>
            <a:br>
              <a:rPr lang="en-US" dirty="0"/>
            </a:br>
            <a:endParaRPr lang="en-US" dirty="0"/>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218281" y="1143000"/>
            <a:ext cx="4153694" cy="3293269"/>
          </a:xfrm>
          <a:prstGeom prst="rect">
            <a:avLst/>
          </a:prstGeom>
          <a:ln>
            <a:solidFill>
              <a:schemeClr val="bg1"/>
            </a:solidFill>
          </a:ln>
        </p:spPr>
      </p:pic>
      <p:pic>
        <p:nvPicPr>
          <p:cNvPr id="8" name="Content Placeholder 7"/>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r="13555"/>
          <a:stretch/>
        </p:blipFill>
        <p:spPr>
          <a:xfrm>
            <a:off x="4876800" y="1143000"/>
            <a:ext cx="4041775" cy="3276600"/>
          </a:xfrm>
          <a:prstGeom prst="rect">
            <a:avLst/>
          </a:prstGeom>
          <a:ln>
            <a:solidFill>
              <a:schemeClr val="bg1"/>
            </a:solidFill>
          </a:ln>
        </p:spPr>
      </p:pic>
      <p:sp>
        <p:nvSpPr>
          <p:cNvPr id="9" name="Rectangle 8"/>
          <p:cNvSpPr/>
          <p:nvPr/>
        </p:nvSpPr>
        <p:spPr>
          <a:xfrm>
            <a:off x="247650" y="4860470"/>
            <a:ext cx="8591550" cy="1692729"/>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Book Antiqua" pitchFamily="18" charset="0"/>
              </a:rPr>
              <a:t>We should plant tree for our existence as we cannot live without oxygen</a:t>
            </a:r>
            <a:endParaRPr lang="en-US" sz="3600" dirty="0">
              <a:solidFill>
                <a:schemeClr val="tx1"/>
              </a:solidFill>
            </a:endParaRPr>
          </a:p>
        </p:txBody>
      </p:sp>
    </p:spTree>
    <p:extLst>
      <p:ext uri="{BB962C8B-B14F-4D97-AF65-F5344CB8AC3E}">
        <p14:creationId xmlns:p14="http://schemas.microsoft.com/office/powerpoint/2010/main" val="343357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764</Words>
  <Application>Microsoft Office PowerPoint</Application>
  <PresentationFormat>On-screen Show (4:3)</PresentationFormat>
  <Paragraphs>54</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Why should we plant trees?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29</cp:revision>
  <dcterms:created xsi:type="dcterms:W3CDTF">2019-09-22T15:18:45Z</dcterms:created>
  <dcterms:modified xsi:type="dcterms:W3CDTF">2019-09-24T06:29:39Z</dcterms:modified>
</cp:coreProperties>
</file>