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3" r:id="rId7"/>
    <p:sldId id="264" r:id="rId8"/>
    <p:sldId id="265" r:id="rId9"/>
    <p:sldId id="266"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0" autoAdjust="0"/>
  </p:normalViewPr>
  <p:slideViewPr>
    <p:cSldViewPr>
      <p:cViewPr>
        <p:scale>
          <a:sx n="55" d="100"/>
          <a:sy n="55" d="100"/>
        </p:scale>
        <p:origin x="-1123"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C0C04-BE05-45FD-84B0-5F1798E05B8D}" type="datetimeFigureOut">
              <a:rPr lang="en-US" smtClean="0"/>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B46AD-E764-4280-8128-244F1A59ED82}" type="slidenum">
              <a:rPr lang="en-US" smtClean="0"/>
              <a:t>‹#›</a:t>
            </a:fld>
            <a:endParaRPr lang="en-US"/>
          </a:p>
        </p:txBody>
      </p:sp>
    </p:spTree>
    <p:extLst>
      <p:ext uri="{BB962C8B-B14F-4D97-AF65-F5344CB8AC3E}">
        <p14:creationId xmlns:p14="http://schemas.microsoft.com/office/powerpoint/2010/main" val="290190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B46AD-E764-4280-8128-244F1A59ED82}" type="slidenum">
              <a:rPr lang="en-US" smtClean="0"/>
              <a:t>19</a:t>
            </a:fld>
            <a:endParaRPr lang="en-US"/>
          </a:p>
        </p:txBody>
      </p:sp>
    </p:spTree>
    <p:extLst>
      <p:ext uri="{BB962C8B-B14F-4D97-AF65-F5344CB8AC3E}">
        <p14:creationId xmlns:p14="http://schemas.microsoft.com/office/powerpoint/2010/main" val="333811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AFFB26-7572-446D-81E6-70C0FC50122B}"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10AD3-257E-4A6E-A3EE-C4B6D9AC962A}" type="slidenum">
              <a:rPr lang="en-US" smtClean="0"/>
              <a:t>‹#›</a:t>
            </a:fld>
            <a:endParaRPr lang="en-US"/>
          </a:p>
        </p:txBody>
      </p:sp>
    </p:spTree>
    <p:extLst>
      <p:ext uri="{BB962C8B-B14F-4D97-AF65-F5344CB8AC3E}">
        <p14:creationId xmlns:p14="http://schemas.microsoft.com/office/powerpoint/2010/main" val="220339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FFB26-7572-446D-81E6-70C0FC50122B}"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10AD3-257E-4A6E-A3EE-C4B6D9AC962A}" type="slidenum">
              <a:rPr lang="en-US" smtClean="0"/>
              <a:t>‹#›</a:t>
            </a:fld>
            <a:endParaRPr lang="en-US"/>
          </a:p>
        </p:txBody>
      </p:sp>
    </p:spTree>
    <p:extLst>
      <p:ext uri="{BB962C8B-B14F-4D97-AF65-F5344CB8AC3E}">
        <p14:creationId xmlns:p14="http://schemas.microsoft.com/office/powerpoint/2010/main" val="270011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FFB26-7572-446D-81E6-70C0FC50122B}"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10AD3-257E-4A6E-A3EE-C4B6D9AC962A}" type="slidenum">
              <a:rPr lang="en-US" smtClean="0"/>
              <a:t>‹#›</a:t>
            </a:fld>
            <a:endParaRPr lang="en-US"/>
          </a:p>
        </p:txBody>
      </p:sp>
    </p:spTree>
    <p:extLst>
      <p:ext uri="{BB962C8B-B14F-4D97-AF65-F5344CB8AC3E}">
        <p14:creationId xmlns:p14="http://schemas.microsoft.com/office/powerpoint/2010/main" val="25173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FFB26-7572-446D-81E6-70C0FC50122B}"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10AD3-257E-4A6E-A3EE-C4B6D9AC962A}" type="slidenum">
              <a:rPr lang="en-US" smtClean="0"/>
              <a:t>‹#›</a:t>
            </a:fld>
            <a:endParaRPr lang="en-US"/>
          </a:p>
        </p:txBody>
      </p:sp>
    </p:spTree>
    <p:extLst>
      <p:ext uri="{BB962C8B-B14F-4D97-AF65-F5344CB8AC3E}">
        <p14:creationId xmlns:p14="http://schemas.microsoft.com/office/powerpoint/2010/main" val="209844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FFB26-7572-446D-81E6-70C0FC50122B}"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10AD3-257E-4A6E-A3EE-C4B6D9AC962A}" type="slidenum">
              <a:rPr lang="en-US" smtClean="0"/>
              <a:t>‹#›</a:t>
            </a:fld>
            <a:endParaRPr lang="en-US"/>
          </a:p>
        </p:txBody>
      </p:sp>
    </p:spTree>
    <p:extLst>
      <p:ext uri="{BB962C8B-B14F-4D97-AF65-F5344CB8AC3E}">
        <p14:creationId xmlns:p14="http://schemas.microsoft.com/office/powerpoint/2010/main" val="400176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AFFB26-7572-446D-81E6-70C0FC50122B}"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10AD3-257E-4A6E-A3EE-C4B6D9AC962A}" type="slidenum">
              <a:rPr lang="en-US" smtClean="0"/>
              <a:t>‹#›</a:t>
            </a:fld>
            <a:endParaRPr lang="en-US"/>
          </a:p>
        </p:txBody>
      </p:sp>
    </p:spTree>
    <p:extLst>
      <p:ext uri="{BB962C8B-B14F-4D97-AF65-F5344CB8AC3E}">
        <p14:creationId xmlns:p14="http://schemas.microsoft.com/office/powerpoint/2010/main" val="51132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AFFB26-7572-446D-81E6-70C0FC50122B}"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10AD3-257E-4A6E-A3EE-C4B6D9AC962A}" type="slidenum">
              <a:rPr lang="en-US" smtClean="0"/>
              <a:t>‹#›</a:t>
            </a:fld>
            <a:endParaRPr lang="en-US"/>
          </a:p>
        </p:txBody>
      </p:sp>
    </p:spTree>
    <p:extLst>
      <p:ext uri="{BB962C8B-B14F-4D97-AF65-F5344CB8AC3E}">
        <p14:creationId xmlns:p14="http://schemas.microsoft.com/office/powerpoint/2010/main" val="381757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AFFB26-7572-446D-81E6-70C0FC50122B}"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10AD3-257E-4A6E-A3EE-C4B6D9AC962A}" type="slidenum">
              <a:rPr lang="en-US" smtClean="0"/>
              <a:t>‹#›</a:t>
            </a:fld>
            <a:endParaRPr lang="en-US"/>
          </a:p>
        </p:txBody>
      </p:sp>
    </p:spTree>
    <p:extLst>
      <p:ext uri="{BB962C8B-B14F-4D97-AF65-F5344CB8AC3E}">
        <p14:creationId xmlns:p14="http://schemas.microsoft.com/office/powerpoint/2010/main" val="379364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FFB26-7572-446D-81E6-70C0FC50122B}"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10AD3-257E-4A6E-A3EE-C4B6D9AC962A}" type="slidenum">
              <a:rPr lang="en-US" smtClean="0"/>
              <a:t>‹#›</a:t>
            </a:fld>
            <a:endParaRPr lang="en-US"/>
          </a:p>
        </p:txBody>
      </p:sp>
    </p:spTree>
    <p:extLst>
      <p:ext uri="{BB962C8B-B14F-4D97-AF65-F5344CB8AC3E}">
        <p14:creationId xmlns:p14="http://schemas.microsoft.com/office/powerpoint/2010/main" val="428196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FFB26-7572-446D-81E6-70C0FC50122B}"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10AD3-257E-4A6E-A3EE-C4B6D9AC962A}" type="slidenum">
              <a:rPr lang="en-US" smtClean="0"/>
              <a:t>‹#›</a:t>
            </a:fld>
            <a:endParaRPr lang="en-US"/>
          </a:p>
        </p:txBody>
      </p:sp>
    </p:spTree>
    <p:extLst>
      <p:ext uri="{BB962C8B-B14F-4D97-AF65-F5344CB8AC3E}">
        <p14:creationId xmlns:p14="http://schemas.microsoft.com/office/powerpoint/2010/main" val="62582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FFB26-7572-446D-81E6-70C0FC50122B}"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10AD3-257E-4A6E-A3EE-C4B6D9AC962A}" type="slidenum">
              <a:rPr lang="en-US" smtClean="0"/>
              <a:t>‹#›</a:t>
            </a:fld>
            <a:endParaRPr lang="en-US"/>
          </a:p>
        </p:txBody>
      </p:sp>
    </p:spTree>
    <p:extLst>
      <p:ext uri="{BB962C8B-B14F-4D97-AF65-F5344CB8AC3E}">
        <p14:creationId xmlns:p14="http://schemas.microsoft.com/office/powerpoint/2010/main" val="16548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FFB26-7572-446D-81E6-70C0FC50122B}" type="datetimeFigureOut">
              <a:rPr lang="en-US" smtClean="0"/>
              <a:t>10/14/2019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10AD3-257E-4A6E-A3EE-C4B6D9AC962A}" type="slidenum">
              <a:rPr lang="en-US" smtClean="0"/>
              <a:t>‹#›</a:t>
            </a:fld>
            <a:endParaRPr lang="en-US"/>
          </a:p>
        </p:txBody>
      </p:sp>
    </p:spTree>
    <p:extLst>
      <p:ext uri="{BB962C8B-B14F-4D97-AF65-F5344CB8AC3E}">
        <p14:creationId xmlns:p14="http://schemas.microsoft.com/office/powerpoint/2010/main" val="416325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1463040" y="30480"/>
            <a:ext cx="6248400" cy="2209800"/>
          </a:xfrm>
          <a:prstGeom prst="leftRight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2"/>
                </a:solidFill>
              </a:rPr>
              <a:t>Good morning</a:t>
            </a:r>
            <a:endParaRPr lang="en-US" sz="6000"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749" y="2209800"/>
            <a:ext cx="6477000" cy="3429000"/>
          </a:xfrm>
          <a:prstGeom prst="rect">
            <a:avLst/>
          </a:prstGeom>
        </p:spPr>
      </p:pic>
      <p:sp>
        <p:nvSpPr>
          <p:cNvPr id="4" name="Left-Right Arrow 3"/>
          <p:cNvSpPr/>
          <p:nvPr/>
        </p:nvSpPr>
        <p:spPr>
          <a:xfrm>
            <a:off x="678180" y="5486400"/>
            <a:ext cx="8001000" cy="1371600"/>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2"/>
                </a:solidFill>
              </a:rPr>
              <a:t>Welcome to my English for today  class </a:t>
            </a:r>
            <a:endParaRPr lang="en-US" sz="3200" dirty="0">
              <a:solidFill>
                <a:schemeClr val="tx2"/>
              </a:solidFill>
            </a:endParaRPr>
          </a:p>
        </p:txBody>
      </p:sp>
    </p:spTree>
    <p:extLst>
      <p:ext uri="{BB962C8B-B14F-4D97-AF65-F5344CB8AC3E}">
        <p14:creationId xmlns:p14="http://schemas.microsoft.com/office/powerpoint/2010/main" val="425761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304800" y="381000"/>
            <a:ext cx="8534400" cy="1752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Valentine Tereshkova's Education</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0"/>
            <a:ext cx="8534400" cy="3048000"/>
          </a:xfrm>
          <a:prstGeom prst="rect">
            <a:avLst/>
          </a:prstGeom>
        </p:spPr>
      </p:pic>
      <p:sp>
        <p:nvSpPr>
          <p:cNvPr id="4" name="Rectangle 3"/>
          <p:cNvSpPr/>
          <p:nvPr/>
        </p:nvSpPr>
        <p:spPr>
          <a:xfrm>
            <a:off x="317326" y="5260932"/>
            <a:ext cx="8534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V .T began school in 1945 at though of eight ,but left school in 1953 and contained her education though distance learning   </a:t>
            </a:r>
            <a:endParaRPr lang="en-US" sz="2800" dirty="0"/>
          </a:p>
        </p:txBody>
      </p:sp>
    </p:spTree>
    <p:extLst>
      <p:ext uri="{BB962C8B-B14F-4D97-AF65-F5344CB8AC3E}">
        <p14:creationId xmlns:p14="http://schemas.microsoft.com/office/powerpoint/2010/main" val="39613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5699"/>
            <a:ext cx="8381999"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Callout 2"/>
          <p:cNvSpPr/>
          <p:nvPr/>
        </p:nvSpPr>
        <p:spPr>
          <a:xfrm>
            <a:off x="609600" y="4343400"/>
            <a:ext cx="8305800" cy="1981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rPr>
              <a:t>Valentina</a:t>
            </a:r>
            <a:r>
              <a:rPr lang="en-US" b="1" dirty="0">
                <a:solidFill>
                  <a:schemeClr val="tx1"/>
                </a:solidFill>
                <a:latin typeface="Times New Roman" panose="02020603050405020304" pitchFamily="18" charset="0"/>
              </a:rPr>
              <a:t> became interested in parachuting from a young age, and trained in skydiving at the local Aero club, making her first jump at age 22 on 21 May 1959. It was her expertise in skydiving that led to her selection as a cosmonaut.</a:t>
            </a:r>
          </a:p>
        </p:txBody>
      </p:sp>
    </p:spTree>
    <p:extLst>
      <p:ext uri="{BB962C8B-B14F-4D97-AF65-F5344CB8AC3E}">
        <p14:creationId xmlns:p14="http://schemas.microsoft.com/office/powerpoint/2010/main" val="2561192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4278114" cy="3581400"/>
          </a:xfrm>
          <a:prstGeom prst="rect">
            <a:avLst/>
          </a:prstGeom>
          <a:ln w="38100">
            <a:solidFill>
              <a:srgbClr val="7030A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81000"/>
            <a:ext cx="4038601" cy="3581400"/>
          </a:xfrm>
          <a:prstGeom prst="rect">
            <a:avLst/>
          </a:prstGeom>
          <a:ln w="38100">
            <a:solidFill>
              <a:srgbClr val="7030A0"/>
            </a:solidFill>
          </a:ln>
        </p:spPr>
      </p:pic>
      <p:sp>
        <p:nvSpPr>
          <p:cNvPr id="6" name="Up Arrow Callout 5"/>
          <p:cNvSpPr/>
          <p:nvPr/>
        </p:nvSpPr>
        <p:spPr>
          <a:xfrm>
            <a:off x="685800" y="4257805"/>
            <a:ext cx="7924800" cy="214299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rPr>
              <a:t>Tereshkova orbited more flight time than the combined times of all American astronauts who had flown before that date and maintained a flight log and took photographs of the horizon which were later used to identify aerosol layers within the atmosphere.</a:t>
            </a:r>
          </a:p>
        </p:txBody>
      </p:sp>
    </p:spTree>
    <p:extLst>
      <p:ext uri="{BB962C8B-B14F-4D97-AF65-F5344CB8AC3E}">
        <p14:creationId xmlns:p14="http://schemas.microsoft.com/office/powerpoint/2010/main" val="18449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4" y="244781"/>
            <a:ext cx="4739014" cy="3378372"/>
          </a:xfrm>
          <a:prstGeom prst="rect">
            <a:avLst/>
          </a:prstGeom>
          <a:ln w="38100">
            <a:solidFill>
              <a:srgbClr val="7030A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54112"/>
            <a:ext cx="3886200" cy="3378372"/>
          </a:xfrm>
          <a:prstGeom prst="rect">
            <a:avLst/>
          </a:prstGeom>
          <a:ln w="38100">
            <a:solidFill>
              <a:srgbClr val="7030A0"/>
            </a:solidFill>
          </a:ln>
        </p:spPr>
      </p:pic>
      <p:sp>
        <p:nvSpPr>
          <p:cNvPr id="4" name="Up Arrow Callout 3"/>
          <p:cNvSpPr/>
          <p:nvPr/>
        </p:nvSpPr>
        <p:spPr>
          <a:xfrm>
            <a:off x="533400" y="3810000"/>
            <a:ext cx="8229600" cy="2438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Since the successful of the spacecraft </a:t>
            </a:r>
            <a:r>
              <a:rPr lang="en-US" sz="2400" dirty="0" err="1" smtClean="0"/>
              <a:t>vestok</a:t>
            </a:r>
            <a:r>
              <a:rPr lang="en-US" sz="2400" dirty="0" smtClean="0"/>
              <a:t> -5 on </a:t>
            </a:r>
            <a:r>
              <a:rPr lang="en-US" sz="2400" dirty="0" err="1" smtClean="0"/>
              <a:t>june</a:t>
            </a:r>
            <a:r>
              <a:rPr lang="en-US" sz="2400" dirty="0" smtClean="0"/>
              <a:t> 1963 Tereshkova began to preparing for her own fight .After finishing all preparations she was sealed inside </a:t>
            </a:r>
            <a:r>
              <a:rPr lang="en-US" sz="2400" dirty="0" err="1" smtClean="0"/>
              <a:t>vestok</a:t>
            </a:r>
            <a:r>
              <a:rPr lang="en-US" sz="2400" dirty="0" smtClean="0"/>
              <a:t> -6 and launched</a:t>
            </a:r>
            <a:endParaRPr lang="en-US" sz="2400" dirty="0"/>
          </a:p>
        </p:txBody>
      </p:sp>
    </p:spTree>
    <p:extLst>
      <p:ext uri="{BB962C8B-B14F-4D97-AF65-F5344CB8AC3E}">
        <p14:creationId xmlns:p14="http://schemas.microsoft.com/office/powerpoint/2010/main" val="33108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4805860" cy="4049693"/>
          </a:xfrm>
          <a:prstGeom prst="rect">
            <a:avLst/>
          </a:prstGeom>
          <a:ln w="38100">
            <a:solidFill>
              <a:srgbClr val="7030A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260" y="140068"/>
            <a:ext cx="4156512" cy="4049693"/>
          </a:xfrm>
          <a:prstGeom prst="rect">
            <a:avLst/>
          </a:prstGeom>
          <a:ln w="38100">
            <a:solidFill>
              <a:srgbClr val="7030A0"/>
            </a:solidFill>
          </a:ln>
        </p:spPr>
      </p:pic>
      <p:sp>
        <p:nvSpPr>
          <p:cNvPr id="4" name="Up Arrow Callout 3"/>
          <p:cNvSpPr/>
          <p:nvPr/>
        </p:nvSpPr>
        <p:spPr>
          <a:xfrm>
            <a:off x="533400" y="4495800"/>
            <a:ext cx="8382000" cy="19050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rPr>
              <a:t>In 1977 Tereshkova earned a doctorate in Engineering from </a:t>
            </a:r>
            <a:r>
              <a:rPr lang="en-US" sz="2800" b="1" dirty="0" smtClean="0">
                <a:solidFill>
                  <a:schemeClr val="tx1"/>
                </a:solidFill>
                <a:latin typeface="Times New Roman" panose="02020603050405020304" pitchFamily="18" charset="0"/>
              </a:rPr>
              <a:t>Zhukov sky </a:t>
            </a:r>
            <a:r>
              <a:rPr lang="en-US" sz="2800" b="1" dirty="0">
                <a:solidFill>
                  <a:schemeClr val="tx1"/>
                </a:solidFill>
                <a:latin typeface="Times New Roman" panose="02020603050405020304" pitchFamily="18" charset="0"/>
              </a:rPr>
              <a:t>Air Force Academy, Russia</a:t>
            </a:r>
            <a:r>
              <a:rPr lang="en-US" b="1" dirty="0">
                <a:solidFill>
                  <a:schemeClr val="tx1"/>
                </a:solidFill>
                <a:latin typeface="Times New Roman" panose="02020603050405020304" pitchFamily="18" charset="0"/>
              </a:rPr>
              <a:t>.</a:t>
            </a:r>
          </a:p>
        </p:txBody>
      </p:sp>
    </p:spTree>
    <p:extLst>
      <p:ext uri="{BB962C8B-B14F-4D97-AF65-F5344CB8AC3E}">
        <p14:creationId xmlns:p14="http://schemas.microsoft.com/office/powerpoint/2010/main" val="134323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630" y="228600"/>
            <a:ext cx="3366370" cy="1828800"/>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smtClean="0">
                <a:latin typeface="Times New Roman" panose="02020603050405020304" pitchFamily="18" charset="0"/>
                <a:cs typeface="Times New Roman" panose="02020603050405020304" pitchFamily="18" charset="0"/>
              </a:rPr>
              <a:t>Valentina Tereshkova</a:t>
            </a:r>
            <a:endParaRPr lang="en-US" sz="3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28599"/>
            <a:ext cx="5249038" cy="3276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Up Arrow Callout 3"/>
          <p:cNvSpPr/>
          <p:nvPr/>
        </p:nvSpPr>
        <p:spPr>
          <a:xfrm>
            <a:off x="477982" y="3200400"/>
            <a:ext cx="8525638" cy="26670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rPr>
              <a:t>Afterwards Tereshkova turned to politics. During the Soviet regime she became one of the presidium members of the Supreme Soviet. Now this living legend is a member in the lower house of the Russian legislature.</a:t>
            </a:r>
          </a:p>
        </p:txBody>
      </p:sp>
    </p:spTree>
    <p:extLst>
      <p:ext uri="{BB962C8B-B14F-4D97-AF65-F5344CB8AC3E}">
        <p14:creationId xmlns:p14="http://schemas.microsoft.com/office/powerpoint/2010/main" val="317165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4800600" cy="3379561"/>
          </a:xfrm>
          <a:prstGeom prst="rect">
            <a:avLst/>
          </a:prstGeom>
          <a:ln w="38100">
            <a:solidFill>
              <a:srgbClr val="7030A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28600"/>
            <a:ext cx="3886200" cy="3445107"/>
          </a:xfrm>
          <a:prstGeom prst="rect">
            <a:avLst/>
          </a:prstGeom>
          <a:ln w="38100">
            <a:solidFill>
              <a:srgbClr val="7030A0"/>
            </a:solidFill>
          </a:ln>
        </p:spPr>
      </p:pic>
      <p:sp>
        <p:nvSpPr>
          <p:cNvPr id="4" name="Up Arrow Callout 3"/>
          <p:cNvSpPr/>
          <p:nvPr/>
        </p:nvSpPr>
        <p:spPr>
          <a:xfrm>
            <a:off x="583504" y="3886200"/>
            <a:ext cx="8001000" cy="2133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rPr>
              <a:t>On her 70</a:t>
            </a:r>
            <a:r>
              <a:rPr lang="en-US" sz="2400" b="1" baseline="30000" dirty="0">
                <a:solidFill>
                  <a:schemeClr val="tx1"/>
                </a:solidFill>
                <a:latin typeface="Times New Roman" panose="02020603050405020304" pitchFamily="18" charset="0"/>
              </a:rPr>
              <a:t>th</a:t>
            </a:r>
            <a:r>
              <a:rPr lang="en-US" sz="2400" b="1" dirty="0">
                <a:solidFill>
                  <a:schemeClr val="tx1"/>
                </a:solidFill>
                <a:latin typeface="Times New Roman" panose="02020603050405020304" pitchFamily="18" charset="0"/>
              </a:rPr>
              <a:t> birthday when she was invited by the Russian Prime Minister Vladimir Putin, she expressed her desire to fly to Mars, even if for a one-way-trip.</a:t>
            </a:r>
            <a:endParaRPr lang="en-US" sz="2400" b="1" baseline="300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2271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3" y="0"/>
            <a:ext cx="3844973" cy="3148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Flowchart: Sequential Access Storage 2"/>
          <p:cNvSpPr/>
          <p:nvPr/>
        </p:nvSpPr>
        <p:spPr>
          <a:xfrm flipH="1">
            <a:off x="4267199" y="533401"/>
            <a:ext cx="4495799" cy="2514600"/>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Pair work </a:t>
            </a:r>
          </a:p>
        </p:txBody>
      </p:sp>
      <p:sp>
        <p:nvSpPr>
          <p:cNvPr id="4" name="Rectangle 3"/>
          <p:cNvSpPr/>
          <p:nvPr/>
        </p:nvSpPr>
        <p:spPr>
          <a:xfrm>
            <a:off x="457200" y="3505200"/>
            <a:ext cx="8305798" cy="12954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00" dirty="0">
                <a:solidFill>
                  <a:schemeClr val="tx1"/>
                </a:solidFill>
                <a:latin typeface="Times New Roman" panose="02020603050405020304" pitchFamily="18" charset="0"/>
                <a:cs typeface="Times New Roman" panose="02020603050405020304" pitchFamily="18" charset="0"/>
              </a:rPr>
              <a:t>Make a flow chart finding out the historical importance of the mentioned years in the text. First one has been done</a:t>
            </a:r>
            <a:endParaRPr lang="en-US" sz="2800" dirty="0"/>
          </a:p>
        </p:txBody>
      </p:sp>
      <p:sp>
        <p:nvSpPr>
          <p:cNvPr id="5" name="Round Same Side Corner Rectangle 4"/>
          <p:cNvSpPr/>
          <p:nvPr/>
        </p:nvSpPr>
        <p:spPr>
          <a:xfrm>
            <a:off x="33403" y="5219699"/>
            <a:ext cx="3166997" cy="1143000"/>
          </a:xfrm>
          <a:prstGeom prst="round2Same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6 March, 1937, birth of </a:t>
            </a:r>
            <a:r>
              <a:rPr lang="en-US" b="1" dirty="0" smtClean="0">
                <a:solidFill>
                  <a:schemeClr val="tx1"/>
                </a:solidFill>
                <a:latin typeface="Times New Roman" panose="02020603050405020304" pitchFamily="18" charset="0"/>
                <a:cs typeface="Times New Roman" panose="02020603050405020304" pitchFamily="18" charset="0"/>
              </a:rPr>
              <a:t>Valentine </a:t>
            </a:r>
            <a:r>
              <a:rPr lang="en-US" b="1" dirty="0">
                <a:solidFill>
                  <a:schemeClr val="tx1"/>
                </a:solidFill>
                <a:latin typeface="Times New Roman" panose="02020603050405020304" pitchFamily="18" charset="0"/>
                <a:cs typeface="Times New Roman" panose="02020603050405020304" pitchFamily="18" charset="0"/>
              </a:rPr>
              <a:t>Tereshkova</a:t>
            </a:r>
          </a:p>
        </p:txBody>
      </p:sp>
      <p:sp>
        <p:nvSpPr>
          <p:cNvPr id="6" name="Right Arrow 5"/>
          <p:cNvSpPr/>
          <p:nvPr/>
        </p:nvSpPr>
        <p:spPr>
          <a:xfrm>
            <a:off x="3505200" y="5304968"/>
            <a:ext cx="990600" cy="609600"/>
          </a:xfrm>
          <a:prstGeom prst="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96103" y="5477491"/>
            <a:ext cx="800101" cy="389909"/>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endParaRPr lang="en-US" dirty="0">
              <a:solidFill>
                <a:schemeClr val="tx2"/>
              </a:solidFill>
            </a:endParaRPr>
          </a:p>
        </p:txBody>
      </p:sp>
      <p:sp>
        <p:nvSpPr>
          <p:cNvPr id="8" name="Right Arrow 7"/>
          <p:cNvSpPr/>
          <p:nvPr/>
        </p:nvSpPr>
        <p:spPr>
          <a:xfrm>
            <a:off x="5562600" y="5299032"/>
            <a:ext cx="838200" cy="685800"/>
          </a:xfrm>
          <a:prstGeom prst="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8"/>
          <p:cNvSpPr/>
          <p:nvPr/>
        </p:nvSpPr>
        <p:spPr>
          <a:xfrm>
            <a:off x="6515098" y="5410200"/>
            <a:ext cx="876302" cy="381000"/>
          </a:xfrm>
          <a:prstGeom prst="round1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endParaRPr lang="en-US" dirty="0">
              <a:solidFill>
                <a:schemeClr val="tx2"/>
              </a:solidFill>
            </a:endParaRPr>
          </a:p>
        </p:txBody>
      </p:sp>
      <p:sp>
        <p:nvSpPr>
          <p:cNvPr id="10" name="Right Arrow 9"/>
          <p:cNvSpPr/>
          <p:nvPr/>
        </p:nvSpPr>
        <p:spPr>
          <a:xfrm>
            <a:off x="7543800" y="5275284"/>
            <a:ext cx="685800" cy="709548"/>
          </a:xfrm>
          <a:prstGeom prst="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05800" y="5360718"/>
            <a:ext cx="762000" cy="380999"/>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endParaRPr lang="en-US" dirty="0">
              <a:solidFill>
                <a:schemeClr val="tx2"/>
              </a:solidFill>
            </a:endParaRPr>
          </a:p>
        </p:txBody>
      </p:sp>
    </p:spTree>
    <p:extLst>
      <p:ext uri="{BB962C8B-B14F-4D97-AF65-F5344CB8AC3E}">
        <p14:creationId xmlns:p14="http://schemas.microsoft.com/office/powerpoint/2010/main" val="2986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xmlns="" xmlns:lc="http://schemas.openxmlformats.org/drawingml/2006/lockedCanvas" id="{69528876-7661-4D59-A053-994BC8CAE6F4}"/>
              </a:ext>
            </a:extLst>
          </p:cNvPr>
          <p:cNvSpPr/>
          <p:nvPr/>
        </p:nvSpPr>
        <p:spPr>
          <a:xfrm rot="20528752">
            <a:off x="-38060" y="333235"/>
            <a:ext cx="3877847" cy="1354998"/>
          </a:xfrm>
          <a:prstGeom prst="wedgeEllipseCallout">
            <a:avLst>
              <a:gd name="adj1" fmla="val 71308"/>
              <a:gd name="adj2" fmla="val 96917"/>
            </a:avLst>
          </a:prstGeom>
          <a:solidFill>
            <a:srgbClr val="92D050"/>
          </a:solidFill>
          <a:ln w="38100">
            <a:solidFill>
              <a:schemeClr val="accent4">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angle"/>
          </a:sp3d>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chemeClr val="tx1"/>
                </a:solidFill>
                <a:latin typeface="Times New Roman" panose="02020603050405020304" pitchFamily="18" charset="0"/>
                <a:cs typeface="Times New Roman" panose="02020603050405020304" pitchFamily="18" charset="0"/>
              </a:rPr>
              <a:t>Group Work</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152401"/>
            <a:ext cx="3886199" cy="2337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ight Arrow 3"/>
          <p:cNvSpPr/>
          <p:nvPr/>
        </p:nvSpPr>
        <p:spPr>
          <a:xfrm>
            <a:off x="228600" y="2783469"/>
            <a:ext cx="2286000" cy="1255131"/>
          </a:xfrm>
          <a:prstGeom prst="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Group: One </a:t>
            </a:r>
          </a:p>
        </p:txBody>
      </p:sp>
      <p:sp>
        <p:nvSpPr>
          <p:cNvPr id="5" name="Right Arrow 4"/>
          <p:cNvSpPr/>
          <p:nvPr/>
        </p:nvSpPr>
        <p:spPr>
          <a:xfrm>
            <a:off x="228600" y="4114800"/>
            <a:ext cx="2286000" cy="1219200"/>
          </a:xfrm>
          <a:prstGeom prst="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Group: Two </a:t>
            </a:r>
          </a:p>
        </p:txBody>
      </p:sp>
      <p:sp>
        <p:nvSpPr>
          <p:cNvPr id="6" name="Right Arrow 5"/>
          <p:cNvSpPr/>
          <p:nvPr/>
        </p:nvSpPr>
        <p:spPr>
          <a:xfrm>
            <a:off x="304800" y="5410200"/>
            <a:ext cx="2209800" cy="1143000"/>
          </a:xfrm>
          <a:prstGeom prst="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Group: Three </a:t>
            </a:r>
          </a:p>
        </p:txBody>
      </p:sp>
      <p:sp>
        <p:nvSpPr>
          <p:cNvPr id="7" name="Rounded Rectangle 6"/>
          <p:cNvSpPr/>
          <p:nvPr/>
        </p:nvSpPr>
        <p:spPr>
          <a:xfrm>
            <a:off x="3130462" y="3048000"/>
            <a:ext cx="5708737" cy="9906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v"/>
            </a:pPr>
            <a:r>
              <a:rPr lang="en-US" b="1" dirty="0">
                <a:solidFill>
                  <a:schemeClr val="tx1"/>
                </a:solidFill>
                <a:latin typeface="Times New Roman" pitchFamily="18" charset="0"/>
                <a:cs typeface="Times New Roman" pitchFamily="18" charset="0"/>
              </a:rPr>
              <a:t>Where was </a:t>
            </a:r>
            <a:r>
              <a:rPr lang="en-US" b="1" dirty="0" smtClean="0">
                <a:solidFill>
                  <a:schemeClr val="tx1"/>
                </a:solidFill>
                <a:latin typeface="Times New Roman" pitchFamily="18" charset="0"/>
                <a:cs typeface="Times New Roman" pitchFamily="18" charset="0"/>
              </a:rPr>
              <a:t>Valentine </a:t>
            </a:r>
            <a:r>
              <a:rPr lang="en-US" b="1" dirty="0">
                <a:solidFill>
                  <a:schemeClr val="tx1"/>
                </a:solidFill>
                <a:latin typeface="Times New Roman" pitchFamily="18" charset="0"/>
                <a:cs typeface="Times New Roman" pitchFamily="18" charset="0"/>
              </a:rPr>
              <a:t>Tereshkova </a:t>
            </a:r>
            <a:r>
              <a:rPr lang="en-US" b="1" dirty="0" smtClean="0">
                <a:solidFill>
                  <a:schemeClr val="tx1"/>
                </a:solidFill>
                <a:latin typeface="Times New Roman" pitchFamily="18" charset="0"/>
                <a:cs typeface="Times New Roman" pitchFamily="18" charset="0"/>
              </a:rPr>
              <a:t>born ?</a:t>
            </a:r>
            <a:endParaRPr lang="en-US" dirty="0"/>
          </a:p>
        </p:txBody>
      </p:sp>
      <p:sp>
        <p:nvSpPr>
          <p:cNvPr id="8" name="Rounded Rectangle 7"/>
          <p:cNvSpPr/>
          <p:nvPr/>
        </p:nvSpPr>
        <p:spPr>
          <a:xfrm>
            <a:off x="3130463" y="4343400"/>
            <a:ext cx="5708736" cy="9144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buFont typeface="Wingdings" pitchFamily="2" charset="2"/>
              <a:buChar char="v"/>
            </a:pPr>
            <a:r>
              <a:rPr lang="en-US" sz="2000" b="1" dirty="0">
                <a:solidFill>
                  <a:prstClr val="black"/>
                </a:solidFill>
                <a:latin typeface="Times New Roman" panose="02020603050405020304" pitchFamily="18" charset="0"/>
                <a:cs typeface="Times New Roman" panose="02020603050405020304" pitchFamily="18" charset="0"/>
              </a:rPr>
              <a:t>What was the educational qualification of Tereshkova</a:t>
            </a:r>
            <a:r>
              <a:rPr lang="en-US" sz="2400" b="1" dirty="0">
                <a:solidFill>
                  <a:prstClr val="black"/>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3124199" y="5562600"/>
            <a:ext cx="5714999" cy="9906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v"/>
            </a:pPr>
            <a:r>
              <a:rPr lang="en-US" b="1" dirty="0">
                <a:solidFill>
                  <a:schemeClr val="tx1"/>
                </a:solidFill>
                <a:latin typeface="Times New Roman" panose="02020603050405020304" pitchFamily="18" charset="0"/>
                <a:cs typeface="Times New Roman" panose="02020603050405020304" pitchFamily="18" charset="0"/>
              </a:rPr>
              <a:t>Who was the first human being to travel to outer space?</a:t>
            </a:r>
          </a:p>
        </p:txBody>
      </p:sp>
    </p:spTree>
    <p:extLst>
      <p:ext uri="{BB962C8B-B14F-4D97-AF65-F5344CB8AC3E}">
        <p14:creationId xmlns:p14="http://schemas.microsoft.com/office/powerpoint/2010/main" val="20551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 Arrow Callout 1"/>
          <p:cNvSpPr/>
          <p:nvPr/>
        </p:nvSpPr>
        <p:spPr>
          <a:xfrm>
            <a:off x="497910" y="256262"/>
            <a:ext cx="8153400" cy="1905000"/>
          </a:xfrm>
          <a:prstGeom prst="quad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Evaluation</a:t>
            </a:r>
          </a:p>
        </p:txBody>
      </p:sp>
      <p:sp>
        <p:nvSpPr>
          <p:cNvPr id="3" name="Rectangle 2"/>
          <p:cNvSpPr/>
          <p:nvPr/>
        </p:nvSpPr>
        <p:spPr>
          <a:xfrm>
            <a:off x="533400" y="2133600"/>
            <a:ext cx="8229600" cy="9144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Who was the first human being to travel to outer space?</a:t>
            </a:r>
          </a:p>
        </p:txBody>
      </p:sp>
      <p:sp>
        <p:nvSpPr>
          <p:cNvPr id="4" name="Rectangle 3"/>
          <p:cNvSpPr/>
          <p:nvPr/>
        </p:nvSpPr>
        <p:spPr>
          <a:xfrm>
            <a:off x="304800" y="3204053"/>
            <a:ext cx="8382000" cy="1143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 When did Tereshkova begin school</a:t>
            </a:r>
            <a:endParaRPr lang="en-US" sz="36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533400" y="4648200"/>
            <a:ext cx="8153400" cy="990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2. When did Tereshkova make her first jump</a:t>
            </a:r>
            <a:endParaRPr lang="en-US" sz="3200" dirty="0"/>
          </a:p>
        </p:txBody>
      </p:sp>
      <p:sp>
        <p:nvSpPr>
          <p:cNvPr id="6" name="Rectangle 5"/>
          <p:cNvSpPr/>
          <p:nvPr/>
        </p:nvSpPr>
        <p:spPr>
          <a:xfrm>
            <a:off x="381000" y="5967608"/>
            <a:ext cx="8382000" cy="762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r>
              <a:rPr lang="en-US" sz="3600" dirty="0">
                <a:solidFill>
                  <a:schemeClr val="tx1"/>
                </a:solidFill>
                <a:latin typeface="Times New Roman" panose="02020603050405020304" pitchFamily="18" charset="0"/>
                <a:cs typeface="Times New Roman" panose="02020603050405020304" pitchFamily="18" charset="0"/>
              </a:rPr>
              <a:t>. What did she express on her 70</a:t>
            </a:r>
            <a:r>
              <a:rPr lang="en-US" sz="3600" baseline="30000" dirty="0">
                <a:solidFill>
                  <a:schemeClr val="tx1"/>
                </a:solidFill>
                <a:latin typeface="Times New Roman" panose="02020603050405020304" pitchFamily="18" charset="0"/>
                <a:cs typeface="Times New Roman" panose="02020603050405020304" pitchFamily="18" charset="0"/>
              </a:rPr>
              <a:t>th</a:t>
            </a:r>
            <a:r>
              <a:rPr lang="en-US" sz="3600" dirty="0">
                <a:solidFill>
                  <a:schemeClr val="tx1"/>
                </a:solidFill>
                <a:latin typeface="Times New Roman" panose="02020603050405020304" pitchFamily="18" charset="0"/>
                <a:cs typeface="Times New Roman" panose="02020603050405020304" pitchFamily="18" charset="0"/>
              </a:rPr>
              <a:t> birthday</a:t>
            </a:r>
            <a:endParaRPr lang="en-US" sz="3600" dirty="0"/>
          </a:p>
        </p:txBody>
      </p:sp>
    </p:spTree>
    <p:extLst>
      <p:ext uri="{BB962C8B-B14F-4D97-AF65-F5344CB8AC3E}">
        <p14:creationId xmlns:p14="http://schemas.microsoft.com/office/powerpoint/2010/main" val="1823897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2485053"/>
            <a:ext cx="4495800" cy="3962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2"/>
                </a:solidFill>
              </a:rPr>
              <a:t>Mazada</a:t>
            </a:r>
            <a:r>
              <a:rPr lang="en-US" sz="3200" dirty="0" smtClean="0">
                <a:solidFill>
                  <a:schemeClr val="tx2"/>
                </a:solidFill>
              </a:rPr>
              <a:t> </a:t>
            </a:r>
            <a:r>
              <a:rPr lang="en-US" sz="3200" dirty="0" err="1" smtClean="0">
                <a:solidFill>
                  <a:schemeClr val="tx2"/>
                </a:solidFill>
              </a:rPr>
              <a:t>akther</a:t>
            </a:r>
            <a:endParaRPr lang="en-US" sz="3200" dirty="0" smtClean="0">
              <a:solidFill>
                <a:schemeClr val="tx2"/>
              </a:solidFill>
            </a:endParaRPr>
          </a:p>
          <a:p>
            <a:pPr algn="ctr"/>
            <a:r>
              <a:rPr lang="en-US" sz="3200" dirty="0" smtClean="0">
                <a:solidFill>
                  <a:schemeClr val="tx2"/>
                </a:solidFill>
              </a:rPr>
              <a:t>Lecture in English</a:t>
            </a:r>
          </a:p>
          <a:p>
            <a:pPr algn="ctr"/>
            <a:r>
              <a:rPr lang="en-US" sz="3200" dirty="0" err="1" smtClean="0">
                <a:solidFill>
                  <a:schemeClr val="tx2"/>
                </a:solidFill>
              </a:rPr>
              <a:t>Barabor</a:t>
            </a:r>
            <a:r>
              <a:rPr lang="en-US" sz="3200" dirty="0" smtClean="0">
                <a:solidFill>
                  <a:schemeClr val="tx2"/>
                </a:solidFill>
              </a:rPr>
              <a:t> </a:t>
            </a:r>
            <a:r>
              <a:rPr lang="en-US" sz="3200" dirty="0" err="1" smtClean="0">
                <a:solidFill>
                  <a:schemeClr val="tx2"/>
                </a:solidFill>
              </a:rPr>
              <a:t>Alim</a:t>
            </a:r>
            <a:r>
              <a:rPr lang="en-US" sz="3200" dirty="0" smtClean="0">
                <a:solidFill>
                  <a:schemeClr val="tx2"/>
                </a:solidFill>
              </a:rPr>
              <a:t>  </a:t>
            </a:r>
            <a:r>
              <a:rPr lang="en-US" sz="3200" dirty="0" err="1" smtClean="0">
                <a:solidFill>
                  <a:schemeClr val="tx2"/>
                </a:solidFill>
              </a:rPr>
              <a:t>Madrasha</a:t>
            </a:r>
            <a:endParaRPr lang="en-US" sz="3200" dirty="0" smtClean="0">
              <a:solidFill>
                <a:schemeClr val="tx2"/>
              </a:solidFill>
            </a:endParaRPr>
          </a:p>
          <a:p>
            <a:pPr algn="ctr"/>
            <a:r>
              <a:rPr lang="en-US" sz="3200" dirty="0" smtClean="0">
                <a:solidFill>
                  <a:schemeClr val="tx2"/>
                </a:solidFill>
              </a:rPr>
              <a:t>Phone:01798003534</a:t>
            </a:r>
          </a:p>
          <a:p>
            <a:pPr algn="ctr"/>
            <a:r>
              <a:rPr lang="en-US" sz="3200" dirty="0" smtClean="0">
                <a:solidFill>
                  <a:schemeClr val="tx2"/>
                </a:solidFill>
              </a:rPr>
              <a:t>mazadasalim@gmail.com</a:t>
            </a:r>
            <a:endParaRPr lang="en-US" sz="3200" dirty="0">
              <a:solidFill>
                <a:schemeClr val="tx2"/>
              </a:solidFill>
            </a:endParaRPr>
          </a:p>
        </p:txBody>
      </p:sp>
      <p:sp>
        <p:nvSpPr>
          <p:cNvPr id="2" name="Down Arrow Callout 1"/>
          <p:cNvSpPr/>
          <p:nvPr/>
        </p:nvSpPr>
        <p:spPr>
          <a:xfrm>
            <a:off x="2133600" y="228600"/>
            <a:ext cx="4495800" cy="2133600"/>
          </a:xfrm>
          <a:prstGeom prst="down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2"/>
                </a:solidFill>
              </a:rPr>
              <a:t>IDENTITY</a:t>
            </a:r>
            <a:endParaRPr lang="en-US" sz="4000" dirty="0">
              <a:solidFill>
                <a:schemeClr val="tx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485053"/>
            <a:ext cx="4114800" cy="2620347"/>
          </a:xfrm>
          <a:prstGeom prst="rect">
            <a:avLst/>
          </a:prstGeom>
        </p:spPr>
      </p:pic>
      <p:sp>
        <p:nvSpPr>
          <p:cNvPr id="5" name="Rectangle 4"/>
          <p:cNvSpPr/>
          <p:nvPr/>
        </p:nvSpPr>
        <p:spPr>
          <a:xfrm>
            <a:off x="4800600" y="5410200"/>
            <a:ext cx="411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t>class:xi</a:t>
            </a:r>
            <a:endParaRPr lang="en-US" sz="6000" dirty="0"/>
          </a:p>
        </p:txBody>
      </p:sp>
    </p:spTree>
    <p:extLst>
      <p:ext uri="{BB962C8B-B14F-4D97-AF65-F5344CB8AC3E}">
        <p14:creationId xmlns:p14="http://schemas.microsoft.com/office/powerpoint/2010/main" val="38934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152400"/>
            <a:ext cx="4010025" cy="3019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Left-Up Arrow 2"/>
          <p:cNvSpPr/>
          <p:nvPr/>
        </p:nvSpPr>
        <p:spPr>
          <a:xfrm>
            <a:off x="4495800" y="457200"/>
            <a:ext cx="4295775" cy="2819400"/>
          </a:xfrm>
          <a:prstGeom prst="leftUp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tx1"/>
                </a:solidFill>
                <a:latin typeface="Times New Roman" panose="02020603050405020304" pitchFamily="18" charset="0"/>
                <a:cs typeface="Times New Roman" panose="02020603050405020304" pitchFamily="18" charset="0"/>
              </a:rPr>
              <a:t>Home Work</a:t>
            </a:r>
          </a:p>
        </p:txBody>
      </p:sp>
      <p:sp>
        <p:nvSpPr>
          <p:cNvPr id="4" name="Left-Right Arrow 3"/>
          <p:cNvSpPr/>
          <p:nvPr/>
        </p:nvSpPr>
        <p:spPr>
          <a:xfrm>
            <a:off x="533400" y="3581400"/>
            <a:ext cx="8258175" cy="2895600"/>
          </a:xfrm>
          <a:prstGeom prst="leftRightArrow">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Write a summery on the passage “</a:t>
            </a:r>
            <a:r>
              <a:rPr lang="en-US" sz="3600" b="1" dirty="0" err="1">
                <a:solidFill>
                  <a:schemeClr val="tx1"/>
                </a:solidFill>
                <a:latin typeface="Times New Roman" panose="02020603050405020304" pitchFamily="18" charset="0"/>
                <a:cs typeface="Times New Roman" panose="02020603050405020304" pitchFamily="18" charset="0"/>
              </a:rPr>
              <a:t>Valentina</a:t>
            </a:r>
            <a:r>
              <a:rPr lang="en-US" sz="3600" b="1" dirty="0">
                <a:solidFill>
                  <a:schemeClr val="tx1"/>
                </a:solidFill>
                <a:latin typeface="Times New Roman" panose="02020603050405020304" pitchFamily="18" charset="0"/>
                <a:cs typeface="Times New Roman" panose="02020603050405020304" pitchFamily="18" charset="0"/>
              </a:rPr>
              <a:t> Tereshkova” </a:t>
            </a:r>
          </a:p>
        </p:txBody>
      </p:sp>
    </p:spTree>
    <p:extLst>
      <p:ext uri="{BB962C8B-B14F-4D97-AF65-F5344CB8AC3E}">
        <p14:creationId xmlns:p14="http://schemas.microsoft.com/office/powerpoint/2010/main" val="308816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cision 3"/>
          <p:cNvSpPr/>
          <p:nvPr/>
        </p:nvSpPr>
        <p:spPr>
          <a:xfrm>
            <a:off x="685800" y="5334000"/>
            <a:ext cx="8077200" cy="129801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Thanks</a:t>
            </a:r>
            <a:endParaRPr lang="en-US" sz="6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34" y="304800"/>
            <a:ext cx="7416332" cy="5029200"/>
          </a:xfrm>
          <a:prstGeom prst="rect">
            <a:avLst/>
          </a:prstGeom>
        </p:spPr>
      </p:pic>
    </p:spTree>
    <p:extLst>
      <p:ext uri="{BB962C8B-B14F-4D97-AF65-F5344CB8AC3E}">
        <p14:creationId xmlns:p14="http://schemas.microsoft.com/office/powerpoint/2010/main" val="333893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533400" y="0"/>
            <a:ext cx="8153400" cy="1981200"/>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2"/>
                </a:solidFill>
              </a:rPr>
              <a:t>Lets see some picture and try to guess </a:t>
            </a:r>
            <a:endParaRPr lang="en-US" sz="3600"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57400"/>
            <a:ext cx="2743200" cy="2971800"/>
          </a:xfrm>
          <a:prstGeom prst="rect">
            <a:avLst/>
          </a:prstGeom>
        </p:spPr>
      </p:pic>
      <p:sp>
        <p:nvSpPr>
          <p:cNvPr id="8" name="Rounded Rectangle 7"/>
          <p:cNvSpPr/>
          <p:nvPr/>
        </p:nvSpPr>
        <p:spPr>
          <a:xfrm>
            <a:off x="2057400" y="5638800"/>
            <a:ext cx="5715000" cy="7620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2"/>
                </a:solidFill>
              </a:rPr>
              <a:t>Astronauts</a:t>
            </a:r>
            <a:endParaRPr lang="en-US" sz="4000" dirty="0">
              <a:solidFill>
                <a:schemeClr val="tx2"/>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2057400"/>
            <a:ext cx="2667000" cy="29718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4600" y="2057400"/>
            <a:ext cx="2667000" cy="2971800"/>
          </a:xfrm>
          <a:prstGeom prst="rect">
            <a:avLst/>
          </a:prstGeom>
        </p:spPr>
      </p:pic>
    </p:spTree>
    <p:extLst>
      <p:ext uri="{BB962C8B-B14F-4D97-AF65-F5344CB8AC3E}">
        <p14:creationId xmlns:p14="http://schemas.microsoft.com/office/powerpoint/2010/main" val="268112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1371600" y="152400"/>
            <a:ext cx="7239000" cy="1447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Our todays  lesson is  </a:t>
            </a:r>
            <a:endParaRPr lang="en-US" sz="4400" dirty="0"/>
          </a:p>
        </p:txBody>
      </p:sp>
      <p:sp>
        <p:nvSpPr>
          <p:cNvPr id="3" name="Left Arrow 2"/>
          <p:cNvSpPr/>
          <p:nvPr/>
        </p:nvSpPr>
        <p:spPr>
          <a:xfrm>
            <a:off x="3984171" y="1738184"/>
            <a:ext cx="4419600" cy="15384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Valentina</a:t>
            </a:r>
            <a:r>
              <a:rPr lang="en-US" sz="3200" dirty="0" smtClean="0"/>
              <a:t> </a:t>
            </a:r>
            <a:r>
              <a:rPr lang="en-US" sz="3200" dirty="0" err="1" smtClean="0"/>
              <a:t>tereshkova</a:t>
            </a:r>
            <a:r>
              <a:rPr lang="en-US" sz="3200" dirty="0" smtClean="0"/>
              <a:t> </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38184"/>
            <a:ext cx="3505200" cy="2871916"/>
          </a:xfrm>
          <a:prstGeom prst="rect">
            <a:avLst/>
          </a:prstGeom>
        </p:spPr>
      </p:pic>
      <p:sp>
        <p:nvSpPr>
          <p:cNvPr id="8" name="Left Arrow 7"/>
          <p:cNvSpPr/>
          <p:nvPr/>
        </p:nvSpPr>
        <p:spPr>
          <a:xfrm>
            <a:off x="3962400" y="3733800"/>
            <a:ext cx="4953000" cy="1219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Lesson 3 page 50 </a:t>
            </a:r>
            <a:endParaRPr lang="en-US" sz="3200" dirty="0"/>
          </a:p>
        </p:txBody>
      </p:sp>
    </p:spTree>
    <p:extLst>
      <p:ext uri="{BB962C8B-B14F-4D97-AF65-F5344CB8AC3E}">
        <p14:creationId xmlns:p14="http://schemas.microsoft.com/office/powerpoint/2010/main" val="2909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914400" y="228600"/>
            <a:ext cx="7010400" cy="1828800"/>
          </a:xfrm>
          <a:prstGeom prst="flowChartPunchedTap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Learning outcome's </a:t>
            </a:r>
            <a:endParaRPr lang="en-US" sz="4400" dirty="0">
              <a:solidFill>
                <a:schemeClr val="tx2"/>
              </a:solidFill>
            </a:endParaRPr>
          </a:p>
        </p:txBody>
      </p:sp>
      <p:sp>
        <p:nvSpPr>
          <p:cNvPr id="4" name="Rectangle 3"/>
          <p:cNvSpPr/>
          <p:nvPr/>
        </p:nvSpPr>
        <p:spPr>
          <a:xfrm>
            <a:off x="914400" y="2286000"/>
            <a:ext cx="7010400" cy="685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rPr>
              <a:t>At the end of the class the students will be able to</a:t>
            </a:r>
            <a:endParaRPr lang="en-US" sz="2400" dirty="0">
              <a:solidFill>
                <a:schemeClr val="tx2"/>
              </a:solidFill>
            </a:endParaRPr>
          </a:p>
        </p:txBody>
      </p:sp>
      <p:sp>
        <p:nvSpPr>
          <p:cNvPr id="5" name="Rectangle 4"/>
          <p:cNvSpPr/>
          <p:nvPr/>
        </p:nvSpPr>
        <p:spPr>
          <a:xfrm>
            <a:off x="914400" y="3505200"/>
            <a:ext cx="7010400" cy="6096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2"/>
                </a:solidFill>
              </a:rPr>
              <a:t>Tell the meanings of some word </a:t>
            </a:r>
            <a:endParaRPr lang="en-US" sz="3200" dirty="0">
              <a:solidFill>
                <a:schemeClr val="tx2"/>
              </a:solidFill>
            </a:endParaRPr>
          </a:p>
        </p:txBody>
      </p:sp>
      <p:sp>
        <p:nvSpPr>
          <p:cNvPr id="6" name="Rectangle 5"/>
          <p:cNvSpPr/>
          <p:nvPr/>
        </p:nvSpPr>
        <p:spPr>
          <a:xfrm>
            <a:off x="914400" y="4648200"/>
            <a:ext cx="7010400" cy="6096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2"/>
                </a:solidFill>
              </a:rPr>
              <a:t>Tell about the early space mission</a:t>
            </a:r>
            <a:endParaRPr lang="en-US" sz="3200" dirty="0">
              <a:solidFill>
                <a:schemeClr val="tx2"/>
              </a:solidFill>
            </a:endParaRPr>
          </a:p>
        </p:txBody>
      </p:sp>
      <p:sp>
        <p:nvSpPr>
          <p:cNvPr id="7" name="Rectangle 6"/>
          <p:cNvSpPr/>
          <p:nvPr/>
        </p:nvSpPr>
        <p:spPr>
          <a:xfrm>
            <a:off x="914400" y="5715000"/>
            <a:ext cx="7010400" cy="685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2"/>
                </a:solidFill>
              </a:rPr>
              <a:t>Tell about valentine Tereshkova</a:t>
            </a:r>
            <a:endParaRPr lang="en-US" sz="3200" dirty="0">
              <a:solidFill>
                <a:schemeClr val="tx2"/>
              </a:solidFill>
            </a:endParaRPr>
          </a:p>
        </p:txBody>
      </p:sp>
    </p:spTree>
    <p:extLst>
      <p:ext uri="{BB962C8B-B14F-4D97-AF65-F5344CB8AC3E}">
        <p14:creationId xmlns:p14="http://schemas.microsoft.com/office/powerpoint/2010/main" val="1659446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3962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Read the text silently </a:t>
            </a:r>
            <a:endParaRPr lang="en-US" sz="4800" dirty="0"/>
          </a:p>
        </p:txBody>
      </p:sp>
      <p:sp>
        <p:nvSpPr>
          <p:cNvPr id="3" name="Rounded Rectangle 2"/>
          <p:cNvSpPr/>
          <p:nvPr/>
        </p:nvSpPr>
        <p:spPr>
          <a:xfrm>
            <a:off x="5410200" y="240957"/>
            <a:ext cx="3505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Time 5 minutes</a:t>
            </a:r>
            <a:endParaRPr lang="en-US" sz="5400" dirty="0"/>
          </a:p>
        </p:txBody>
      </p:sp>
      <p:sp>
        <p:nvSpPr>
          <p:cNvPr id="4" name="Rectangle 3"/>
          <p:cNvSpPr/>
          <p:nvPr/>
        </p:nvSpPr>
        <p:spPr>
          <a:xfrm>
            <a:off x="621957" y="2133600"/>
            <a:ext cx="8001000" cy="4524315"/>
          </a:xfrm>
          <a:prstGeom prst="rect">
            <a:avLst/>
          </a:prstGeom>
        </p:spPr>
        <p:txBody>
          <a:bodyPr wrap="square">
            <a:spAutoFit/>
          </a:bodyPr>
          <a:lstStyle/>
          <a:p>
            <a:r>
              <a:rPr lang="en-US" dirty="0" err="1"/>
              <a:t>Valentina</a:t>
            </a:r>
            <a:r>
              <a:rPr lang="en-US" dirty="0"/>
              <a:t> Tereshkova (born on 6 March 1937)</a:t>
            </a:r>
          </a:p>
          <a:p>
            <a:r>
              <a:rPr lang="en-US" dirty="0" err="1"/>
              <a:t>Valentina</a:t>
            </a:r>
            <a:r>
              <a:rPr lang="en-US" dirty="0"/>
              <a:t> Tereshkova was born in the village </a:t>
            </a:r>
            <a:r>
              <a:rPr lang="en-US" dirty="0" err="1"/>
              <a:t>Maslennikovo</a:t>
            </a:r>
            <a:r>
              <a:rPr lang="en-US" dirty="0"/>
              <a:t>, </a:t>
            </a:r>
            <a:r>
              <a:rPr lang="en-US" dirty="0" err="1"/>
              <a:t>Tutayevsky</a:t>
            </a:r>
            <a:r>
              <a:rPr lang="en-US" dirty="0"/>
              <a:t> District, in Central Russia. </a:t>
            </a:r>
            <a:r>
              <a:rPr lang="en-US" dirty="0" err="1"/>
              <a:t>TereshkovaÕs</a:t>
            </a:r>
            <a:r>
              <a:rPr lang="en-US" dirty="0"/>
              <a:t> father was a tractor driver and her mother worked in a textile plant. Tereshkova began school in1945 at the age of eight, but left school in 1953 and continued her education through distance learning. She became interested in parachuting from a young age, and trained in skydiving at the local Aero club, making her first jump at age 22 on 21 May 1959. At that time she was employed as a textile worker in a local factory. It was her expertise in skydiving that led to her selection as a cosmonaut.</a:t>
            </a:r>
          </a:p>
          <a:p>
            <a:r>
              <a:rPr lang="en-US" dirty="0"/>
              <a:t>After the flight of Yuri Gagarin (the first human being to travel to outer space in 1961), the Soviet Union decided to send a woman in space. On 16 February 1962, </a:t>
            </a:r>
            <a:r>
              <a:rPr lang="en-US" dirty="0" err="1"/>
              <a:t>ÔÔproletariaÕÕ</a:t>
            </a:r>
            <a:r>
              <a:rPr lang="en-US" dirty="0"/>
              <a:t> </a:t>
            </a:r>
            <a:r>
              <a:rPr lang="en-US" dirty="0" err="1"/>
              <a:t>Valentina</a:t>
            </a:r>
            <a:r>
              <a:rPr lang="en-US" dirty="0"/>
              <a:t> Tereshkova was selected for this project from among more than four hundred applicants. Tereshkova had to undergo a series of training that included weightless flights, isolation tests, centrifuge tests, rocket theory, spacecraft engineering, 120 parachute jumps and pilot training in MiG-15UTI jet fighters.</a:t>
            </a:r>
          </a:p>
        </p:txBody>
      </p:sp>
    </p:spTree>
    <p:extLst>
      <p:ext uri="{BB962C8B-B14F-4D97-AF65-F5344CB8AC3E}">
        <p14:creationId xmlns:p14="http://schemas.microsoft.com/office/powerpoint/2010/main" val="1477068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76200" y="381000"/>
            <a:ext cx="3505200" cy="228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astronaut</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533400"/>
            <a:ext cx="2743200" cy="1676400"/>
          </a:xfrm>
          <a:prstGeom prst="rect">
            <a:avLst/>
          </a:prstGeom>
        </p:spPr>
      </p:pic>
      <p:sp>
        <p:nvSpPr>
          <p:cNvPr id="4" name="Rounded Rectangle 3"/>
          <p:cNvSpPr/>
          <p:nvPr/>
        </p:nvSpPr>
        <p:spPr>
          <a:xfrm>
            <a:off x="6553200" y="381000"/>
            <a:ext cx="25146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 person who is trained  to travel in spacecraft</a:t>
            </a:r>
          </a:p>
          <a:p>
            <a:pPr algn="ctr"/>
            <a:r>
              <a:rPr lang="en-US" dirty="0"/>
              <a:t> </a:t>
            </a:r>
            <a:r>
              <a:rPr lang="en-US" dirty="0" smtClean="0"/>
              <a:t> </a:t>
            </a:r>
            <a:endParaRPr lang="en-US" dirty="0"/>
          </a:p>
        </p:txBody>
      </p:sp>
      <p:sp>
        <p:nvSpPr>
          <p:cNvPr id="5" name="Right Arrow 4"/>
          <p:cNvSpPr/>
          <p:nvPr/>
        </p:nvSpPr>
        <p:spPr>
          <a:xfrm>
            <a:off x="76200" y="3048000"/>
            <a:ext cx="3505200" cy="213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weightless</a:t>
            </a:r>
            <a:endParaRPr lang="en-US"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112872"/>
            <a:ext cx="2743200" cy="1867687"/>
          </a:xfrm>
          <a:prstGeom prst="rect">
            <a:avLst/>
          </a:prstGeom>
        </p:spPr>
      </p:pic>
      <p:sp>
        <p:nvSpPr>
          <p:cNvPr id="8" name="Rounded Rectangle 7"/>
          <p:cNvSpPr/>
          <p:nvPr/>
        </p:nvSpPr>
        <p:spPr>
          <a:xfrm>
            <a:off x="6629400" y="3048000"/>
            <a:ext cx="2438400" cy="1932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Feeling light  in the space</a:t>
            </a:r>
            <a:endParaRPr lang="en-US" sz="3200" dirty="0"/>
          </a:p>
        </p:txBody>
      </p:sp>
    </p:spTree>
    <p:extLst>
      <p:ext uri="{BB962C8B-B14F-4D97-AF65-F5344CB8AC3E}">
        <p14:creationId xmlns:p14="http://schemas.microsoft.com/office/powerpoint/2010/main" val="101627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0600" y="609600"/>
            <a:ext cx="72390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Do you know the person ?</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38400"/>
            <a:ext cx="3200400" cy="2209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286000"/>
            <a:ext cx="4038599" cy="2362200"/>
          </a:xfrm>
          <a:prstGeom prst="rect">
            <a:avLst/>
          </a:prstGeom>
        </p:spPr>
      </p:pic>
      <p:sp>
        <p:nvSpPr>
          <p:cNvPr id="5" name="Rounded Rectangle 4"/>
          <p:cNvSpPr/>
          <p:nvPr/>
        </p:nvSpPr>
        <p:spPr>
          <a:xfrm>
            <a:off x="914400" y="5029200"/>
            <a:ext cx="7391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 first human being to travel to outer space in 1961</a:t>
            </a:r>
            <a:endParaRPr lang="en-US" sz="2400" dirty="0"/>
          </a:p>
        </p:txBody>
      </p:sp>
    </p:spTree>
    <p:extLst>
      <p:ext uri="{BB962C8B-B14F-4D97-AF65-F5344CB8AC3E}">
        <p14:creationId xmlns:p14="http://schemas.microsoft.com/office/powerpoint/2010/main" val="21315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7924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Let us know about </a:t>
            </a:r>
            <a:r>
              <a:rPr lang="en-US" sz="3600" dirty="0" err="1" smtClean="0"/>
              <a:t>valentina</a:t>
            </a:r>
            <a:r>
              <a:rPr lang="en-US" sz="3600" dirty="0" smtClean="0"/>
              <a:t> Tereshkova</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2895600" cy="2514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057400"/>
            <a:ext cx="3124200" cy="2514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603" y="2019927"/>
            <a:ext cx="2328797" cy="2552073"/>
          </a:xfrm>
          <a:prstGeom prst="rect">
            <a:avLst/>
          </a:prstGeom>
        </p:spPr>
      </p:pic>
      <p:sp>
        <p:nvSpPr>
          <p:cNvPr id="8" name="Rectangle 7"/>
          <p:cNvSpPr/>
          <p:nvPr/>
        </p:nvSpPr>
        <p:spPr>
          <a:xfrm>
            <a:off x="4648201" y="4945322"/>
            <a:ext cx="4419599" cy="16078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a:solidFill>
                  <a:schemeClr val="tx1"/>
                </a:solidFill>
                <a:latin typeface="Times New Roman" panose="02020603050405020304" pitchFamily="18" charset="0"/>
                <a:cs typeface="Times New Roman" panose="02020603050405020304" pitchFamily="18" charset="0"/>
              </a:rPr>
              <a:t>Valentina Tereshkova was born in the village Maslennikovo, Tutayevsky District, in central Russia.</a:t>
            </a:r>
            <a:endParaRPr lang="en-SG" sz="22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 y="4953000"/>
            <a:ext cx="437889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rPr>
              <a:t>Valentina</a:t>
            </a:r>
            <a:r>
              <a:rPr lang="en-US" b="1" dirty="0">
                <a:solidFill>
                  <a:schemeClr val="tx1"/>
                </a:solidFill>
                <a:latin typeface="Times New Roman" panose="02020603050405020304" pitchFamily="18" charset="0"/>
              </a:rPr>
              <a:t> became interested in parachuting from a young age, and trained in skydiving at the local Aero club, making her first jump at age 22 on 21 May 1959. It was her expertise in skydiving that led to her selection as a cosmonaut.</a:t>
            </a:r>
          </a:p>
        </p:txBody>
      </p:sp>
    </p:spTree>
    <p:extLst>
      <p:ext uri="{BB962C8B-B14F-4D97-AF65-F5344CB8AC3E}">
        <p14:creationId xmlns:p14="http://schemas.microsoft.com/office/powerpoint/2010/main" val="32379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6" grpId="0" animBg="1"/>
    </p:bldLst>
  </p:timing>
</p:sld>
</file>

<file path=ppt/theme/theme1.xml><?xml version="1.0" encoding="utf-8"?>
<a:theme xmlns:a="http://schemas.openxmlformats.org/drawingml/2006/main" name="Office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756</Words>
  <Application>Microsoft Office PowerPoint</Application>
  <PresentationFormat>On-screen Show (4:3)</PresentationFormat>
  <Paragraphs>65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36</cp:revision>
  <dcterms:created xsi:type="dcterms:W3CDTF">2019-06-20T03:42:38Z</dcterms:created>
  <dcterms:modified xsi:type="dcterms:W3CDTF">2019-10-14T07:35:44Z</dcterms:modified>
</cp:coreProperties>
</file>