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FF33"/>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50" autoAdjust="0"/>
    <p:restoredTop sz="94660"/>
  </p:normalViewPr>
  <p:slideViewPr>
    <p:cSldViewPr>
      <p:cViewPr varScale="1">
        <p:scale>
          <a:sx n="68" d="100"/>
          <a:sy n="68" d="100"/>
        </p:scale>
        <p:origin x="-8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2B54ED-4649-4E81-8AF8-E88581A67E00}" type="datetimeFigureOut">
              <a:rPr lang="en-US" smtClean="0"/>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7FCD4-C5B2-4CBB-9E1B-30FE847B14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7FCD4-C5B2-4CBB-9E1B-30FE847B142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n-IN" dirty="0" smtClean="0">
                <a:latin typeface="SutonnyOMJ" pitchFamily="2" charset="0"/>
                <a:cs typeface="SutonnyOMJ" pitchFamily="2" charset="0"/>
              </a:rPr>
              <a:t>মাল্টিমিডিয়া ক্লাসে সবাইকে স্বাগত</a:t>
            </a:r>
            <a:endParaRPr lang="en-US" dirty="0">
              <a:latin typeface="SutonnyOMJ" pitchFamily="2" charset="0"/>
              <a:cs typeface="SutonnyOMJ" pitchFamily="2" charset="0"/>
            </a:endParaRPr>
          </a:p>
        </p:txBody>
      </p:sp>
      <p:pic>
        <p:nvPicPr>
          <p:cNvPr id="6" name="Content Placeholder 5" descr="b1-thumbnail.jpg"/>
          <p:cNvPicPr>
            <a:picLocks noGrp="1" noChangeAspect="1"/>
          </p:cNvPicPr>
          <p:nvPr>
            <p:ph idx="1"/>
          </p:nvPr>
        </p:nvPicPr>
        <p:blipFill>
          <a:blip r:embed="rId2"/>
          <a:stretch>
            <a:fillRect/>
          </a:stretch>
        </p:blipFill>
        <p:spPr>
          <a:xfrm>
            <a:off x="76200" y="1066800"/>
            <a:ext cx="8915400" cy="5751715"/>
          </a:xfr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প্রশ্নোত্তর পর্ব</a:t>
            </a:r>
            <a:endParaRPr lang="en-US" dirty="0">
              <a:latin typeface="SutonnyOMJ" pitchFamily="2" charset="0"/>
              <a:cs typeface="SutonnyOMJ" pitchFamily="2" charset="0"/>
            </a:endParaRPr>
          </a:p>
        </p:txBody>
      </p:sp>
      <p:sp>
        <p:nvSpPr>
          <p:cNvPr id="3" name="Content Placeholder 2"/>
          <p:cNvSpPr>
            <a:spLocks noGrp="1"/>
          </p:cNvSpPr>
          <p:nvPr>
            <p:ph idx="1"/>
          </p:nvPr>
        </p:nvSpPr>
        <p:spPr/>
        <p:txBody>
          <a:bodyPr/>
          <a:lstStyle/>
          <a:p>
            <a:pPr>
              <a:buNone/>
            </a:pPr>
            <a:r>
              <a:rPr lang="bn-IN" dirty="0" smtClean="0">
                <a:latin typeface="SutonnyOMJ" pitchFamily="2" charset="0"/>
                <a:cs typeface="SutonnyOMJ" pitchFamily="2" charset="0"/>
              </a:rPr>
              <a:t>১। খাদ্যশৃঙ্খল কাকে বলে?</a:t>
            </a:r>
          </a:p>
          <a:p>
            <a:pPr>
              <a:buNone/>
            </a:pPr>
            <a:r>
              <a:rPr lang="bn-IN" dirty="0" smtClean="0">
                <a:latin typeface="SutonnyOMJ" pitchFamily="2" charset="0"/>
                <a:cs typeface="SutonnyOMJ" pitchFamily="2" charset="0"/>
              </a:rPr>
              <a:t>২। খাদ্যজাল কাকে বলে?</a:t>
            </a:r>
          </a:p>
          <a:p>
            <a:pPr>
              <a:buNone/>
            </a:pPr>
            <a:r>
              <a:rPr lang="bn-IN" dirty="0" smtClean="0">
                <a:latin typeface="SutonnyOMJ" pitchFamily="2" charset="0"/>
                <a:cs typeface="SutonnyOMJ" pitchFamily="2" charset="0"/>
              </a:rPr>
              <a:t>৩। সবুজ উদ্ভিদ সূর্যের আলোর কত ভাগ কাজে লাগায়?</a:t>
            </a:r>
          </a:p>
          <a:p>
            <a:pPr>
              <a:buNone/>
            </a:pPr>
            <a:r>
              <a:rPr lang="bn-IN" dirty="0" smtClean="0">
                <a:latin typeface="SutonnyOMJ" pitchFamily="2" charset="0"/>
                <a:cs typeface="SutonnyOMJ" pitchFamily="2" charset="0"/>
              </a:rPr>
              <a:t>৪। উদ্ভিদ কি জাতীয় খাদ্য তৈরি করে?</a:t>
            </a:r>
          </a:p>
          <a:p>
            <a:pPr>
              <a:buNone/>
            </a:pPr>
            <a:r>
              <a:rPr lang="bn-IN" dirty="0" smtClean="0">
                <a:latin typeface="SutonnyOMJ" pitchFamily="2" charset="0"/>
                <a:cs typeface="SutonnyOMJ" pitchFamily="2" charset="0"/>
              </a:rPr>
              <a:t>৫। সালোকসংশ্লেষণের মাধ্যমে সৌরশক্তি কোন শক্তিতে রূপান্তরিত  </a:t>
            </a:r>
          </a:p>
          <a:p>
            <a:pPr>
              <a:buNone/>
            </a:pPr>
            <a:r>
              <a:rPr lang="bn-IN" dirty="0" smtClean="0">
                <a:latin typeface="SutonnyOMJ" pitchFamily="2" charset="0"/>
                <a:cs typeface="SutonnyOMJ" pitchFamily="2" charset="0"/>
              </a:rPr>
              <a:t>                                                         </a:t>
            </a:r>
            <a:r>
              <a:rPr lang="en-US" dirty="0" smtClean="0">
                <a:latin typeface="SutonnyOMJ" pitchFamily="2" charset="0"/>
                <a:cs typeface="SutonnyOMJ" pitchFamily="2" charset="0"/>
              </a:rPr>
              <a:t>           </a:t>
            </a:r>
            <a:r>
              <a:rPr lang="bn-IN" dirty="0" smtClean="0">
                <a:latin typeface="SutonnyOMJ" pitchFamily="2" charset="0"/>
                <a:cs typeface="SutonnyOMJ" pitchFamily="2" charset="0"/>
              </a:rPr>
              <a:t>হয়</a:t>
            </a:r>
            <a:r>
              <a:rPr lang="bn-IN" dirty="0" smtClean="0">
                <a:latin typeface="SutonnyOMJ" pitchFamily="2" charset="0"/>
                <a:cs typeface="SutonnyOMJ" pitchFamily="2" charset="0"/>
              </a:rPr>
              <a:t>?</a:t>
            </a:r>
          </a:p>
          <a:p>
            <a:pPr>
              <a:buNone/>
            </a:pPr>
            <a:endParaRPr lang="en-US"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4" end="4"/>
                                            </p:txEl>
                                          </p:spTgt>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0"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8077200" cy="441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কোনটি প্রথম স্তরের খাদক?</a:t>
            </a:r>
          </a:p>
          <a:p>
            <a:pPr algn="ctr"/>
            <a:r>
              <a:rPr lang="bn-IN" sz="2800" dirty="0" smtClean="0">
                <a:latin typeface="SutonnyOMJ" pitchFamily="2" charset="0"/>
                <a:cs typeface="SutonnyOMJ" pitchFamily="2" charset="0"/>
              </a:rPr>
              <a:t>ক) ব্যাঙ        খ) ফাইটোপ্ল্যাংকটন           গ) সাপ           ঘ) ঈগল</a:t>
            </a:r>
          </a:p>
          <a:p>
            <a:pPr algn="ctr"/>
            <a:endParaRPr lang="bn-IN" sz="2800" dirty="0" smtClean="0">
              <a:latin typeface="SutonnyOMJ" pitchFamily="2" charset="0"/>
              <a:cs typeface="SutonnyOMJ" pitchFamily="2" charset="0"/>
            </a:endParaRPr>
          </a:p>
          <a:p>
            <a:pPr algn="ctr"/>
            <a:endParaRPr lang="bn-IN" sz="2800" dirty="0" smtClean="0">
              <a:latin typeface="SutonnyOMJ" pitchFamily="2" charset="0"/>
              <a:cs typeface="SutonnyOMJ" pitchFamily="2" charset="0"/>
            </a:endParaRPr>
          </a:p>
          <a:p>
            <a:pPr algn="ctr"/>
            <a:endParaRPr lang="en-US" sz="2800" dirty="0" smtClean="0">
              <a:latin typeface="SutonnyOMJ" pitchFamily="2" charset="0"/>
              <a:cs typeface="SutonnyOMJ" pitchFamily="2" charset="0"/>
            </a:endParaRPr>
          </a:p>
          <a:p>
            <a:pPr algn="ctr"/>
            <a:r>
              <a:rPr lang="bn-IN" sz="2800" dirty="0" smtClean="0">
                <a:latin typeface="SutonnyOMJ" pitchFamily="2" charset="0"/>
                <a:cs typeface="SutonnyOMJ" pitchFamily="2" charset="0"/>
              </a:rPr>
              <a:t>কোন </a:t>
            </a:r>
            <a:r>
              <a:rPr lang="bn-IN" sz="2800" dirty="0" smtClean="0">
                <a:latin typeface="SutonnyOMJ" pitchFamily="2" charset="0"/>
                <a:cs typeface="SutonnyOMJ" pitchFamily="2" charset="0"/>
              </a:rPr>
              <a:t>খাদ্যশৃঙ্খলটি সঠিক?</a:t>
            </a:r>
          </a:p>
          <a:p>
            <a:pPr algn="ctr"/>
            <a:r>
              <a:rPr lang="bn-IN" sz="2800" dirty="0" smtClean="0">
                <a:latin typeface="SutonnyOMJ" pitchFamily="2" charset="0"/>
                <a:cs typeface="SutonnyOMJ" pitchFamily="2" charset="0"/>
              </a:rPr>
              <a:t>ক)  ক্ষুদিপানা               মাছ                       শামুখ</a:t>
            </a:r>
          </a:p>
          <a:p>
            <a:pPr algn="ctr"/>
            <a:r>
              <a:rPr lang="bn-IN" sz="2800" dirty="0" smtClean="0">
                <a:latin typeface="SutonnyOMJ" pitchFamily="2" charset="0"/>
                <a:cs typeface="SutonnyOMJ" pitchFamily="2" charset="0"/>
              </a:rPr>
              <a:t>খ) ঘাস                     কচ্ছপ                   ছোটমাছ</a:t>
            </a:r>
          </a:p>
          <a:p>
            <a:pPr algn="ctr"/>
            <a:r>
              <a:rPr lang="bn-IN" sz="2800" dirty="0" smtClean="0">
                <a:latin typeface="SutonnyOMJ" pitchFamily="2" charset="0"/>
                <a:cs typeface="SutonnyOMJ" pitchFamily="2" charset="0"/>
              </a:rPr>
              <a:t>গ)  ব্যাঙ                   সাপ                        ঈগল</a:t>
            </a:r>
          </a:p>
          <a:p>
            <a:pPr algn="ctr"/>
            <a:endParaRPr lang="en-US" sz="2800" dirty="0">
              <a:latin typeface="SutonnyOMJ" pitchFamily="2" charset="0"/>
              <a:cs typeface="SutonnyOMJ" pitchFamily="2" charset="0"/>
            </a:endParaRPr>
          </a:p>
        </p:txBody>
      </p:sp>
      <p:sp>
        <p:nvSpPr>
          <p:cNvPr id="3" name="Half Frame 2"/>
          <p:cNvSpPr/>
          <p:nvPr/>
        </p:nvSpPr>
        <p:spPr>
          <a:xfrm rot="12792966">
            <a:off x="781020" y="1321677"/>
            <a:ext cx="310201" cy="718370"/>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Half Frame 4"/>
          <p:cNvSpPr/>
          <p:nvPr/>
        </p:nvSpPr>
        <p:spPr>
          <a:xfrm rot="12792966">
            <a:off x="1543020" y="4293477"/>
            <a:ext cx="310201" cy="718370"/>
          </a:xfrm>
          <a:prstGeom prst="half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ppt_w*0.05"/>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anim calcmode="lin" valueType="num">
                                      <p:cBhvr>
                                        <p:cTn id="25" dur="500" fill="hold"/>
                                        <p:tgtEl>
                                          <p:spTgt spid="3"/>
                                        </p:tgtEl>
                                        <p:attrNameLst>
                                          <p:attrName>ppt_x</p:attrName>
                                        </p:attrNameLst>
                                      </p:cBhvr>
                                      <p:tavLst>
                                        <p:tav tm="0">
                                          <p:val>
                                            <p:strVal val="#ppt_x-.2"/>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33"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34"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35"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36" dur="500"/>
                                        <p:tgtEl>
                                          <p:spTgt spid="4">
                                            <p:txEl>
                                              <p:pRg st="5" end="5"/>
                                            </p:txEl>
                                          </p:spTgt>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40"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41"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42"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43" dur="500"/>
                                        <p:tgtEl>
                                          <p:spTgt spid="4">
                                            <p:txEl>
                                              <p:pRg st="6" end="6"/>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p:cTn id="46"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47"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48"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49"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50" dur="500"/>
                                        <p:tgtEl>
                                          <p:spTgt spid="4">
                                            <p:txEl>
                                              <p:pRg st="7" end="7"/>
                                            </p:txEl>
                                          </p:spTgt>
                                        </p:tgtEl>
                                      </p:cBhvr>
                                    </p:animEffect>
                                  </p:childTnLst>
                                </p:cTn>
                              </p:par>
                              <p:par>
                                <p:cTn id="51" presetID="54" presetClass="entr" presetSubtype="0" accel="10000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54"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55"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56"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strVal val="#ppt_w*0.05"/>
                                          </p:val>
                                        </p:tav>
                                        <p:tav tm="100000">
                                          <p:val>
                                            <p:strVal val="#ppt_w"/>
                                          </p:val>
                                        </p:tav>
                                      </p:tavLst>
                                    </p:anim>
                                    <p:anim calcmode="lin" valueType="num">
                                      <p:cBhvr>
                                        <p:cTn id="63" dur="500" fill="hold"/>
                                        <p:tgtEl>
                                          <p:spTgt spid="5"/>
                                        </p:tgtEl>
                                        <p:attrNameLst>
                                          <p:attrName>ppt_h</p:attrName>
                                        </p:attrNameLst>
                                      </p:cBhvr>
                                      <p:tavLst>
                                        <p:tav tm="0">
                                          <p:val>
                                            <p:strVal val="#ppt_h"/>
                                          </p:val>
                                        </p:tav>
                                        <p:tav tm="100000">
                                          <p:val>
                                            <p:strVal val="#ppt_h"/>
                                          </p:val>
                                        </p:tav>
                                      </p:tavLst>
                                    </p:anim>
                                    <p:anim calcmode="lin" valueType="num">
                                      <p:cBhvr>
                                        <p:cTn id="64" dur="500" fill="hold"/>
                                        <p:tgtEl>
                                          <p:spTgt spid="5"/>
                                        </p:tgtEl>
                                        <p:attrNameLst>
                                          <p:attrName>ppt_x</p:attrName>
                                        </p:attrNameLst>
                                      </p:cBhvr>
                                      <p:tavLst>
                                        <p:tav tm="0">
                                          <p:val>
                                            <p:strVal val="#ppt_x-.2"/>
                                          </p:val>
                                        </p:tav>
                                        <p:tav tm="100000">
                                          <p:val>
                                            <p:strVal val="#ppt_x"/>
                                          </p:val>
                                        </p:tav>
                                      </p:tavLst>
                                    </p:anim>
                                    <p:anim calcmode="lin" valueType="num">
                                      <p:cBhvr>
                                        <p:cTn id="65" dur="500" fill="hold"/>
                                        <p:tgtEl>
                                          <p:spTgt spid="5"/>
                                        </p:tgtEl>
                                        <p:attrNameLst>
                                          <p:attrName>ppt_y</p:attrName>
                                        </p:attrNameLst>
                                      </p:cBhvr>
                                      <p:tavLst>
                                        <p:tav tm="0">
                                          <p:val>
                                            <p:strVal val="#ppt_y"/>
                                          </p:val>
                                        </p:tav>
                                        <p:tav tm="100000">
                                          <p:val>
                                            <p:strVal val="#ppt_y"/>
                                          </p:val>
                                        </p:tav>
                                      </p:tavLst>
                                    </p:anim>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1"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1295400" y="76200"/>
            <a:ext cx="6019800" cy="20574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SutonnyOMJ" pitchFamily="2" charset="0"/>
                <a:cs typeface="SutonnyOMJ" pitchFamily="2" charset="0"/>
              </a:rPr>
              <a:t>ধন্যবাদ</a:t>
            </a:r>
            <a:endParaRPr lang="en-US" sz="4800" dirty="0">
              <a:latin typeface="SutonnyOMJ" pitchFamily="2" charset="0"/>
              <a:cs typeface="SutonnyOMJ" pitchFamily="2" charset="0"/>
            </a:endParaRPr>
          </a:p>
        </p:txBody>
      </p:sp>
      <p:pic>
        <p:nvPicPr>
          <p:cNvPr id="3" name="Picture 2" descr="Oriental-Magpie-Robin.jpg"/>
          <p:cNvPicPr>
            <a:picLocks noChangeAspect="1"/>
          </p:cNvPicPr>
          <p:nvPr/>
        </p:nvPicPr>
        <p:blipFill>
          <a:blip r:embed="rId2"/>
          <a:srcRect l="10000" t="28760" r="5833" b="1273"/>
          <a:stretch>
            <a:fillRect/>
          </a:stretch>
        </p:blipFill>
        <p:spPr>
          <a:xfrm>
            <a:off x="457200" y="2261103"/>
            <a:ext cx="8153400" cy="4520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পরিচিতি</a:t>
            </a:r>
            <a:endParaRPr lang="en-US" dirty="0">
              <a:latin typeface="SutonnyOMJ" pitchFamily="2" charset="0"/>
              <a:cs typeface="SutonnyOMJ" pitchFamily="2" charset="0"/>
            </a:endParaRPr>
          </a:p>
        </p:txBody>
      </p:sp>
      <p:sp>
        <p:nvSpPr>
          <p:cNvPr id="3" name="Content Placeholder 2"/>
          <p:cNvSpPr>
            <a:spLocks noGrp="1"/>
          </p:cNvSpPr>
          <p:nvPr>
            <p:ph idx="1"/>
          </p:nvPr>
        </p:nvSpPr>
        <p:spPr/>
        <p:txBody>
          <a:bodyPr>
            <a:normAutofit/>
          </a:bodyPr>
          <a:lstStyle/>
          <a:p>
            <a:pPr lvl="0">
              <a:buNone/>
              <a:defRPr/>
            </a:pPr>
            <a:endParaRPr lang="bn-IN" dirty="0" smtClean="0">
              <a:latin typeface="SutonnyOMJ" pitchFamily="2" charset="0"/>
              <a:cs typeface="SutonnyOMJ" pitchFamily="2" charset="0"/>
            </a:endParaRPr>
          </a:p>
          <a:p>
            <a:pPr lvl="0">
              <a:buNone/>
              <a:defRPr/>
            </a:pPr>
            <a:endParaRPr lang="bn-IN" dirty="0" smtClean="0">
              <a:latin typeface="SutonnyOMJ" pitchFamily="2" charset="0"/>
              <a:cs typeface="SutonnyOMJ" pitchFamily="2" charset="0"/>
            </a:endParaRPr>
          </a:p>
          <a:p>
            <a:pPr lvl="0">
              <a:buNone/>
              <a:defRPr/>
            </a:pPr>
            <a:endParaRPr lang="bn-IN" dirty="0" smtClean="0">
              <a:latin typeface="SutonnyOMJ" pitchFamily="2" charset="0"/>
              <a:cs typeface="SutonnyOMJ" pitchFamily="2" charset="0"/>
            </a:endParaRPr>
          </a:p>
          <a:p>
            <a:pPr lvl="0">
              <a:buNone/>
              <a:defRPr/>
            </a:pPr>
            <a:r>
              <a:rPr lang="bn-IN" dirty="0" smtClean="0">
                <a:latin typeface="SutonnyOMJ" pitchFamily="2" charset="0"/>
                <a:cs typeface="SutonnyOMJ" pitchFamily="2" charset="0"/>
              </a:rPr>
              <a:t>তন্ময় কুমার মণ্ডল</a:t>
            </a:r>
          </a:p>
          <a:p>
            <a:pPr lvl="0">
              <a:buNone/>
              <a:defRPr/>
            </a:pPr>
            <a:r>
              <a:rPr lang="bn-IN" dirty="0" smtClean="0">
                <a:latin typeface="SutonnyOMJ" pitchFamily="2" charset="0"/>
                <a:cs typeface="SutonnyOMJ" pitchFamily="2" charset="0"/>
              </a:rPr>
              <a:t>সহকারী শিক্ষক (কৃষি)                                   </a:t>
            </a:r>
          </a:p>
          <a:p>
            <a:pPr lvl="0">
              <a:buNone/>
              <a:defRPr/>
            </a:pPr>
            <a:r>
              <a:rPr lang="bn-IN" dirty="0" smtClean="0">
                <a:latin typeface="SutonnyOMJ" pitchFamily="2" charset="0"/>
                <a:cs typeface="SutonnyOMJ" pitchFamily="2" charset="0"/>
              </a:rPr>
              <a:t>বিদ্যানন্দী হোসেনপুর দাঃ মাদ্রাসা                       </a:t>
            </a:r>
          </a:p>
          <a:p>
            <a:pPr lvl="0">
              <a:buNone/>
              <a:defRPr/>
            </a:pPr>
            <a:r>
              <a:rPr lang="bn-IN" dirty="0" smtClean="0">
                <a:latin typeface="SutonnyOMJ" pitchFamily="2" charset="0"/>
                <a:cs typeface="SutonnyOMJ" pitchFamily="2" charset="0"/>
              </a:rPr>
              <a:t>রাজৈর, মাদারীপুর।                                  </a:t>
            </a:r>
          </a:p>
          <a:p>
            <a:pPr>
              <a:buNone/>
            </a:pPr>
            <a:endParaRPr lang="en-US" dirty="0"/>
          </a:p>
        </p:txBody>
      </p:sp>
      <p:sp>
        <p:nvSpPr>
          <p:cNvPr id="4" name="Rounded Rectangle 3"/>
          <p:cNvSpPr/>
          <p:nvPr/>
        </p:nvSpPr>
        <p:spPr>
          <a:xfrm>
            <a:off x="5257800" y="2819400"/>
            <a:ext cx="3429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bn-IN" sz="2800" dirty="0" smtClean="0">
                <a:solidFill>
                  <a:schemeClr val="tx1"/>
                </a:solidFill>
                <a:latin typeface="SutonnyOMJ" pitchFamily="2" charset="0"/>
                <a:cs typeface="SutonnyOMJ" pitchFamily="2" charset="0"/>
              </a:rPr>
              <a:t>অষ্টম শ্রেণি</a:t>
            </a:r>
          </a:p>
          <a:p>
            <a:pPr algn="ctr">
              <a:buNone/>
            </a:pPr>
            <a:r>
              <a:rPr lang="bn-IN" sz="2800" dirty="0" smtClean="0">
                <a:solidFill>
                  <a:schemeClr val="tx1"/>
                </a:solidFill>
                <a:latin typeface="SutonnyOMJ" pitchFamily="2" charset="0"/>
                <a:cs typeface="SutonnyOMJ" pitchFamily="2" charset="0"/>
              </a:rPr>
              <a:t>বিষয়ঃ বিজ্ঞান</a:t>
            </a:r>
          </a:p>
          <a:p>
            <a:pPr algn="ctr">
              <a:buNone/>
            </a:pPr>
            <a:r>
              <a:rPr lang="bn-IN" sz="2800" dirty="0" smtClean="0">
                <a:solidFill>
                  <a:schemeClr val="tx1"/>
                </a:solidFill>
                <a:latin typeface="SutonnyOMJ" pitchFamily="2" charset="0"/>
                <a:cs typeface="SutonnyOMJ" pitchFamily="2" charset="0"/>
              </a:rPr>
              <a:t>সময়ঃ ৪৫ মিনিট</a:t>
            </a:r>
            <a:endParaRPr lang="en-US" sz="2800" dirty="0" smtClean="0">
              <a:solidFill>
                <a:schemeClr val="tx1"/>
              </a:solidFill>
              <a:latin typeface="SutonnyOMJ" pitchFamily="2" charset="0"/>
              <a:cs typeface="SutonnyOMJ" pitchFamily="2" charset="0"/>
            </a:endParaRPr>
          </a:p>
        </p:txBody>
      </p:sp>
      <p:pic>
        <p:nvPicPr>
          <p:cNvPr id="5" name="Picture 4" descr="20171220_081756.jpg"/>
          <p:cNvPicPr>
            <a:picLocks noChangeAspect="1"/>
          </p:cNvPicPr>
          <p:nvPr/>
        </p:nvPicPr>
        <p:blipFill>
          <a:blip r:embed="rId2" cstate="print"/>
          <a:srcRect l="50505" t="10930" r="2652" b="34419"/>
          <a:stretch>
            <a:fillRect/>
          </a:stretch>
        </p:blipFill>
        <p:spPr>
          <a:xfrm rot="16200000">
            <a:off x="300038" y="1071562"/>
            <a:ext cx="2514601" cy="2200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e3a9ff2a5c88c18926b194ad5beab8e4.jpg"/>
          <p:cNvPicPr>
            <a:picLocks noChangeAspect="1"/>
          </p:cNvPicPr>
          <p:nvPr/>
        </p:nvPicPr>
        <p:blipFill>
          <a:blip r:embed="rId3" cstate="print"/>
          <a:srcRect l="28159" t="6592" r="30686" b="4410"/>
          <a:stretch>
            <a:fillRect/>
          </a:stretch>
        </p:blipFill>
        <p:spPr>
          <a:xfrm>
            <a:off x="6553200" y="1143000"/>
            <a:ext cx="1600200" cy="2165684"/>
          </a:xfrm>
          <a:prstGeom prst="rect">
            <a:avLst/>
          </a:prstGeom>
          <a:ln>
            <a:solidFill>
              <a:schemeClr val="bg1"/>
            </a:solidFill>
          </a:ln>
        </p:spPr>
        <p:style>
          <a:lnRef idx="0">
            <a:scrgbClr r="0" g="0" b="0"/>
          </a:lnRef>
          <a:fillRef idx="1001">
            <a:schemeClr val="lt1"/>
          </a:fillRef>
          <a:effectRef idx="0">
            <a:scrgbClr r="0" g="0" b="0"/>
          </a:effectRef>
          <a:fontRef idx="major"/>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ছবিতে কি দেখতে পাচ্ছ?</a:t>
            </a:r>
            <a:endParaRPr lang="en-US" dirty="0">
              <a:latin typeface="SutonnyOMJ" pitchFamily="2" charset="0"/>
              <a:cs typeface="SutonnyOMJ" pitchFamily="2" charset="0"/>
            </a:endParaRPr>
          </a:p>
        </p:txBody>
      </p:sp>
      <p:pic>
        <p:nvPicPr>
          <p:cNvPr id="4" name="Content Placeholder 3" descr="500px-Aa114 (1).jpg"/>
          <p:cNvPicPr>
            <a:picLocks noGrp="1" noChangeAspect="1"/>
          </p:cNvPicPr>
          <p:nvPr>
            <p:ph idx="1"/>
          </p:nvPr>
        </p:nvPicPr>
        <p:blipFill>
          <a:blip r:embed="rId2"/>
          <a:srcRect l="21200" t="4688" r="23763" b="26562"/>
          <a:stretch>
            <a:fillRect/>
          </a:stretch>
        </p:blipFill>
        <p:spPr>
          <a:xfrm>
            <a:off x="1981200" y="1447800"/>
            <a:ext cx="5181600" cy="3352800"/>
          </a:xfrm>
        </p:spPr>
      </p:pic>
      <p:sp>
        <p:nvSpPr>
          <p:cNvPr id="5" name="Rounded Rectangle 4"/>
          <p:cNvSpPr/>
          <p:nvPr/>
        </p:nvSpPr>
        <p:spPr>
          <a:xfrm>
            <a:off x="1066800" y="5181600"/>
            <a:ext cx="6858000" cy="1447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70C0"/>
                </a:solidFill>
                <a:latin typeface="SutonnyOMJ" pitchFamily="2" charset="0"/>
                <a:cs typeface="SutonnyOMJ" pitchFamily="2" charset="0"/>
              </a:rPr>
              <a:t>আজকের পাঠ্য বিষয়...</a:t>
            </a:r>
          </a:p>
          <a:p>
            <a:pPr algn="ctr"/>
            <a:r>
              <a:rPr lang="bn-IN" sz="3200" dirty="0" smtClean="0">
                <a:solidFill>
                  <a:srgbClr val="0070C0"/>
                </a:solidFill>
                <a:latin typeface="SutonnyOMJ" pitchFamily="2" charset="0"/>
                <a:cs typeface="SutonnyOMJ" pitchFamily="2" charset="0"/>
              </a:rPr>
              <a:t>        পরিবেশ ও বাস্তুতন্ত্র (৩য় অংশ)</a:t>
            </a:r>
          </a:p>
          <a:p>
            <a:pPr algn="ctr"/>
            <a:endParaRPr lang="en-US" sz="3200" dirty="0">
              <a:solidFill>
                <a:srgbClr val="0070C0"/>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dirty="0" smtClean="0">
                <a:latin typeface="SutonnyOMJ" pitchFamily="2" charset="0"/>
                <a:cs typeface="SutonnyOMJ" pitchFamily="2" charset="0"/>
              </a:rPr>
              <a:t>শিখনফল</a:t>
            </a:r>
            <a:br>
              <a:rPr lang="bn-IN" dirty="0" smtClean="0">
                <a:latin typeface="SutonnyOMJ" pitchFamily="2" charset="0"/>
                <a:cs typeface="SutonnyOMJ" pitchFamily="2" charset="0"/>
              </a:rPr>
            </a:br>
            <a:endParaRPr lang="en-US" dirty="0">
              <a:latin typeface="SutonnyOMJ" pitchFamily="2" charset="0"/>
              <a:cs typeface="SutonnyOMJ" pitchFamily="2" charset="0"/>
            </a:endParaRPr>
          </a:p>
        </p:txBody>
      </p:sp>
      <p:sp>
        <p:nvSpPr>
          <p:cNvPr id="3" name="Content Placeholder 2"/>
          <p:cNvSpPr>
            <a:spLocks noGrp="1"/>
          </p:cNvSpPr>
          <p:nvPr>
            <p:ph idx="1"/>
          </p:nvPr>
        </p:nvSpPr>
        <p:spPr/>
        <p:txBody>
          <a:bodyPr/>
          <a:lstStyle/>
          <a:p>
            <a:pPr>
              <a:buNone/>
            </a:pPr>
            <a:r>
              <a:rPr lang="bn-IN" dirty="0" smtClean="0">
                <a:latin typeface="SutonnyOMJ" pitchFamily="2" charset="0"/>
                <a:cs typeface="SutonnyOMJ" pitchFamily="2" charset="0"/>
              </a:rPr>
              <a:t>পাঠ শেষে শিক্ষার্থীরা.........</a:t>
            </a:r>
          </a:p>
          <a:p>
            <a:pPr>
              <a:buNone/>
            </a:pPr>
            <a:r>
              <a:rPr lang="bn-IN" dirty="0" smtClean="0">
                <a:latin typeface="SutonnyOMJ" pitchFamily="2" charset="0"/>
                <a:cs typeface="SutonnyOMJ" pitchFamily="2" charset="0"/>
              </a:rPr>
              <a:t>খাদ্য শৃঙ্খলের সংজ্ঞা বলতে পারবে।</a:t>
            </a:r>
          </a:p>
          <a:p>
            <a:pPr>
              <a:buNone/>
            </a:pPr>
            <a:r>
              <a:rPr lang="bn-IN" dirty="0" smtClean="0">
                <a:latin typeface="SutonnyOMJ" pitchFamily="2" charset="0"/>
                <a:cs typeface="SutonnyOMJ" pitchFamily="2" charset="0"/>
              </a:rPr>
              <a:t>খাদ্যজালের সংজ্ঞা বলতে পারবে।</a:t>
            </a:r>
          </a:p>
          <a:p>
            <a:pPr>
              <a:buNone/>
            </a:pPr>
            <a:r>
              <a:rPr lang="bn-IN" dirty="0" smtClean="0">
                <a:latin typeface="SutonnyOMJ" pitchFamily="2" charset="0"/>
                <a:cs typeface="SutonnyOMJ" pitchFamily="2" charset="0"/>
              </a:rPr>
              <a:t>বাস্তুতন্ত্রের শক্তিপ্রবাহ লিখতে পারবে।</a:t>
            </a:r>
          </a:p>
          <a:p>
            <a:pPr>
              <a:buNone/>
            </a:pPr>
            <a:r>
              <a:rPr lang="bn-IN" dirty="0" smtClean="0">
                <a:latin typeface="SutonnyOMJ" pitchFamily="2" charset="0"/>
                <a:cs typeface="SutonnyOMJ" pitchFamily="2" charset="0"/>
              </a:rPr>
              <a:t>পরিবেশের ভারসাম্য রক্ষায় বাস্তুতন্ত্রের ভূমিকা লিখতে পারবে।</a:t>
            </a:r>
            <a:endParaRPr lang="en-US" dirty="0">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1150Kalerkantho_17-11-06-29.jpg"/>
          <p:cNvPicPr>
            <a:picLocks noChangeAspect="1"/>
          </p:cNvPicPr>
          <p:nvPr/>
        </p:nvPicPr>
        <p:blipFill>
          <a:blip r:embed="rId2"/>
          <a:srcRect t="26812" r="2000" b="33437"/>
          <a:stretch>
            <a:fillRect/>
          </a:stretch>
        </p:blipFill>
        <p:spPr>
          <a:xfrm>
            <a:off x="762000" y="2667000"/>
            <a:ext cx="7467600" cy="1828800"/>
          </a:xfrm>
          <a:prstGeom prst="rect">
            <a:avLst/>
          </a:prstGeom>
        </p:spPr>
      </p:pic>
      <p:sp>
        <p:nvSpPr>
          <p:cNvPr id="6" name="Rounded Rectangle 5"/>
          <p:cNvSpPr/>
          <p:nvPr/>
        </p:nvSpPr>
        <p:spPr>
          <a:xfrm>
            <a:off x="1752600" y="4876800"/>
            <a:ext cx="5943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SutonnyOMJ" pitchFamily="2" charset="0"/>
                <a:cs typeface="SutonnyOMJ" pitchFamily="2" charset="0"/>
              </a:rPr>
              <a:t>উদ্ভিদ উৎস থেকে শুরু করে বিভিন্ন প্রাণীর মধ্যে একে অন্যকে খাওয়ার মাধ্যমে শক্তির যে স্থানান্তর ঘটে তাকে খাদ্য শৃঙ্খল বলে।</a:t>
            </a:r>
            <a:endParaRPr lang="en-US" sz="3200" dirty="0">
              <a:latin typeface="SutonnyOMJ" pitchFamily="2" charset="0"/>
              <a:cs typeface="SutonnyOMJ" pitchFamily="2" charset="0"/>
            </a:endParaRPr>
          </a:p>
        </p:txBody>
      </p:sp>
      <p:sp>
        <p:nvSpPr>
          <p:cNvPr id="7" name="Sun 6"/>
          <p:cNvSpPr/>
          <p:nvPr/>
        </p:nvSpPr>
        <p:spPr>
          <a:xfrm>
            <a:off x="76200" y="76200"/>
            <a:ext cx="1752600" cy="1752600"/>
          </a:xfrm>
          <a:prstGeom prst="su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atin typeface="SutonnyOMJ" pitchFamily="2" charset="0"/>
                <a:cs typeface="SutonnyOMJ" pitchFamily="2" charset="0"/>
              </a:rPr>
              <a:t>সকল শক্তির উৎস</a:t>
            </a:r>
            <a:endParaRPr lang="en-US" dirty="0">
              <a:latin typeface="SutonnyOMJ" pitchFamily="2" charset="0"/>
              <a:cs typeface="SutonnyOMJ" pitchFamily="2" charset="0"/>
            </a:endParaRPr>
          </a:p>
        </p:txBody>
      </p:sp>
      <p:pic>
        <p:nvPicPr>
          <p:cNvPr id="8" name="Picture 7" descr="356541_125.jpg"/>
          <p:cNvPicPr>
            <a:picLocks noChangeAspect="1"/>
          </p:cNvPicPr>
          <p:nvPr/>
        </p:nvPicPr>
        <p:blipFill>
          <a:blip r:embed="rId3"/>
          <a:stretch>
            <a:fillRect/>
          </a:stretch>
        </p:blipFill>
        <p:spPr>
          <a:xfrm>
            <a:off x="5829300" y="114300"/>
            <a:ext cx="3238500" cy="1943100"/>
          </a:xfrm>
          <a:prstGeom prst="rect">
            <a:avLst/>
          </a:prstGeom>
        </p:spPr>
      </p:pic>
      <p:sp>
        <p:nvSpPr>
          <p:cNvPr id="9" name="Rectangle 8"/>
          <p:cNvSpPr/>
          <p:nvPr/>
        </p:nvSpPr>
        <p:spPr>
          <a:xfrm>
            <a:off x="4191000" y="381000"/>
            <a:ext cx="1524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33CC"/>
                </a:solidFill>
                <a:latin typeface="SutonnyOMJ" pitchFamily="2" charset="0"/>
                <a:cs typeface="SutonnyOMJ" pitchFamily="2" charset="0"/>
              </a:rPr>
              <a:t>উৎপাদক</a:t>
            </a:r>
            <a:endParaRPr lang="en-US" sz="3200" dirty="0">
              <a:solidFill>
                <a:srgbClr val="0033CC"/>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 (2).jpg"/>
          <p:cNvPicPr>
            <a:picLocks noChangeAspect="1"/>
          </p:cNvPicPr>
          <p:nvPr/>
        </p:nvPicPr>
        <p:blipFill>
          <a:blip r:embed="rId2"/>
          <a:stretch>
            <a:fillRect/>
          </a:stretch>
        </p:blipFill>
        <p:spPr>
          <a:xfrm>
            <a:off x="76200" y="0"/>
            <a:ext cx="8923867" cy="5105400"/>
          </a:xfrm>
          <a:prstGeom prst="rect">
            <a:avLst/>
          </a:prstGeom>
        </p:spPr>
      </p:pic>
      <p:sp>
        <p:nvSpPr>
          <p:cNvPr id="3" name="Rectangle 2"/>
          <p:cNvSpPr/>
          <p:nvPr/>
        </p:nvSpPr>
        <p:spPr>
          <a:xfrm>
            <a:off x="7772400" y="152400"/>
            <a:ext cx="1143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চিত্রটি লক্ষ্য কর</a:t>
            </a:r>
            <a:endParaRPr lang="en-US" sz="2800" dirty="0">
              <a:latin typeface="SutonnyOMJ" pitchFamily="2" charset="0"/>
              <a:cs typeface="SutonnyOMJ" pitchFamily="2" charset="0"/>
            </a:endParaRPr>
          </a:p>
        </p:txBody>
      </p:sp>
      <p:sp>
        <p:nvSpPr>
          <p:cNvPr id="4" name="Rounded Rectangle 3"/>
          <p:cNvSpPr/>
          <p:nvPr/>
        </p:nvSpPr>
        <p:spPr>
          <a:xfrm>
            <a:off x="1143000" y="5486400"/>
            <a:ext cx="6858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SutonnyOMJ" pitchFamily="2" charset="0"/>
                <a:cs typeface="SutonnyOMJ" pitchFamily="2" charset="0"/>
              </a:rPr>
              <a:t>এসো সবাই মিলে খাদ্য শৃঙ্খল গুলো খুঁজে বের করি।</a:t>
            </a:r>
            <a:endParaRPr lang="en-US" sz="2800" dirty="0">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6629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800" dirty="0" smtClean="0">
              <a:solidFill>
                <a:srgbClr val="FF0000"/>
              </a:solidFill>
              <a:latin typeface="SutonnyOMJ" pitchFamily="2" charset="0"/>
              <a:cs typeface="SutonnyOMJ" pitchFamily="2" charset="0"/>
            </a:endParaRPr>
          </a:p>
          <a:p>
            <a:pPr algn="ctr"/>
            <a:r>
              <a:rPr lang="bn-IN" sz="2800" dirty="0" smtClean="0">
                <a:solidFill>
                  <a:srgbClr val="FF0000"/>
                </a:solidFill>
                <a:latin typeface="SutonnyOMJ" pitchFamily="2" charset="0"/>
                <a:cs typeface="SutonnyOMJ" pitchFamily="2" charset="0"/>
              </a:rPr>
              <a:t>বাস্তুতন্ত্রে শক্তি প্রবাহ-</a:t>
            </a:r>
          </a:p>
          <a:p>
            <a:pPr algn="ctr"/>
            <a:r>
              <a:rPr lang="bn-IN" sz="2800" dirty="0" smtClean="0">
                <a:solidFill>
                  <a:srgbClr val="FF0000"/>
                </a:solidFill>
                <a:latin typeface="SutonnyOMJ" pitchFamily="2" charset="0"/>
                <a:cs typeface="SutonnyOMJ" pitchFamily="2" charset="0"/>
              </a:rPr>
              <a:t>সকল শক্তির মূল উৎস সুর্য। সূর্যের যত আলো পৃথিবীতে আসে তার মাত্র ২ ভাগ সবুজ উদ্ভিদ সালোকসংশ্লেষণের মাধ্যমে কাজে লাগিয়ে শর্করা জাতীয় খাদ্য তৈরি করে। সালোকসংশ্লেষণের মাধ্যমে প্রাকৃতিক প্রক্রিয়ায় সৌরশক্তি রাসায়নিক শক্তিতে রূপান্তরিত হয়। এ প্রক্রিয়া চলার সময় সবুজ উদ্ভিদ বিভিন্ন ধরনের প্রাকৃতিক যৌগ, যেমন- পানি, নাইট্রোজেন, কার্বন-ডাইঅক্সাইড, আয়রন, সালফার ইত্যাদি ব্যবহার করে। সূর্যের রূপান্তরিত রাসায়নিক শক্তি বিভিন্ন প্রাণীতে খাদ্যশৃঙ্খলের মাধ্যমে স্থান্তরিত হয়। উৎপাদক থেকে আরম্ভ করে সর্বোচ্চ খাদক পর্যন্ত শক্তি রূপান্তরের সময় প্রতিটি ধাপে শক্তি হ্রাস পেতে থাকে। তাহলে দেখা যাচ্ছে উৎপাদক থেকে শক্তি যায় তৃনভোজী প্রাণীর দেহে। সেখান থেকে দ্বিতীয় স্তরের খাদক এবং সেখান থেকে সর্বোচ্চ খাদকে। এভাবেই শক্তি প্রবাহ চলতে থাকে। বিযোজক বিভিন্ন মৃত জীবে, বর্জ্য পদার্থে বিক্রিয়া ঘটায় তখন অজৈব পুষ্টিদ্রব্য পরিবেশে মুক্ত হয়ে পুষ্টিভান্ডারে জমা হয়। তা আবার সবুজ উদ্ভিদ কাজে লাগায়। এ থেকে বুঝতে পারা যায় যে বাস্তুসংস্থনে পুষ্টিদ্রব্য চক্রাকারে প্রবাহিত হয় এবং শক্তি প্রবাহ একমুখি।</a:t>
            </a:r>
          </a:p>
          <a:p>
            <a:pPr algn="ctr"/>
            <a:endParaRPr lang="en-US" sz="2800" dirty="0">
              <a:solidFill>
                <a:srgbClr val="FF0000"/>
              </a:solidFill>
              <a:latin typeface="SutonnyOMJ" pitchFamily="2" charset="0"/>
              <a:cs typeface="SutonnyOMJ"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px-Aa115.jpg"/>
          <p:cNvPicPr>
            <a:picLocks noChangeAspect="1"/>
          </p:cNvPicPr>
          <p:nvPr/>
        </p:nvPicPr>
        <p:blipFill>
          <a:blip r:embed="rId2"/>
          <a:srcRect l="8725" t="4000" r="16232" b="12000"/>
          <a:stretch>
            <a:fillRect/>
          </a:stretch>
        </p:blipFill>
        <p:spPr>
          <a:xfrm>
            <a:off x="304799" y="457200"/>
            <a:ext cx="8541657" cy="533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latin typeface="SutonnyOMJ" pitchFamily="2" charset="0"/>
                <a:cs typeface="SutonnyOMJ" pitchFamily="2" charset="0"/>
              </a:rPr>
              <a:t>নিরব পাঠ         সময় ৩ মিনিট</a:t>
            </a:r>
            <a:endParaRPr lang="en-US" dirty="0">
              <a:latin typeface="SutonnyOMJ" pitchFamily="2" charset="0"/>
              <a:cs typeface="SutonnyOMJ" pitchFamily="2" charset="0"/>
            </a:endParaRPr>
          </a:p>
        </p:txBody>
      </p:sp>
      <p:sp>
        <p:nvSpPr>
          <p:cNvPr id="3" name="Content Placeholder 2"/>
          <p:cNvSpPr>
            <a:spLocks noGrp="1"/>
          </p:cNvSpPr>
          <p:nvPr>
            <p:ph idx="1"/>
          </p:nvPr>
        </p:nvSpPr>
        <p:spPr/>
        <p:txBody>
          <a:bodyPr/>
          <a:lstStyle/>
          <a:p>
            <a:pPr>
              <a:buNone/>
            </a:pPr>
            <a:r>
              <a:rPr lang="bn-IN" dirty="0" smtClean="0">
                <a:latin typeface="SutonnyOMJ" pitchFamily="2" charset="0"/>
                <a:cs typeface="SutonnyOMJ" pitchFamily="2" charset="0"/>
              </a:rPr>
              <a:t>বোর্ড বই ১৫২ পৃষ্ঠা---</a:t>
            </a:r>
          </a:p>
          <a:p>
            <a:pPr>
              <a:buNone/>
            </a:pPr>
            <a:r>
              <a:rPr lang="bn-IN" dirty="0" smtClean="0">
                <a:latin typeface="SutonnyOMJ" pitchFamily="2" charset="0"/>
                <a:cs typeface="SutonnyOMJ" pitchFamily="2" charset="0"/>
              </a:rPr>
              <a:t>পাঠ ১০: পরিবেশের ভারসম্য রক্ষায় বাস্তুতন্ত্রের ভূমিকা।</a:t>
            </a:r>
          </a:p>
          <a:p>
            <a:pPr>
              <a:buNone/>
            </a:pPr>
            <a:endParaRPr lang="bn-IN" dirty="0" smtClean="0">
              <a:latin typeface="SutonnyOMJ" pitchFamily="2" charset="0"/>
              <a:cs typeface="SutonnyOMJ" pitchFamily="2" charset="0"/>
            </a:endParaRPr>
          </a:p>
          <a:p>
            <a:pPr>
              <a:buNone/>
            </a:pPr>
            <a:endParaRPr lang="bn-IN" dirty="0" smtClean="0">
              <a:latin typeface="SutonnyOMJ" pitchFamily="2" charset="0"/>
              <a:cs typeface="SutonnyOMJ" pitchFamily="2" charset="0"/>
            </a:endParaRPr>
          </a:p>
          <a:p>
            <a:pPr>
              <a:buNone/>
            </a:pPr>
            <a:r>
              <a:rPr lang="bn-IN" sz="3600" dirty="0" smtClean="0">
                <a:latin typeface="SutonnyOMJ" pitchFamily="2" charset="0"/>
                <a:cs typeface="SutonnyOMJ" pitchFamily="2" charset="0"/>
              </a:rPr>
              <a:t>একক কাজ: </a:t>
            </a:r>
            <a:r>
              <a:rPr lang="bn-IN" dirty="0" smtClean="0">
                <a:latin typeface="SutonnyOMJ" pitchFamily="2" charset="0"/>
                <a:cs typeface="SutonnyOMJ" pitchFamily="2" charset="0"/>
              </a:rPr>
              <a:t>বাস্তুতন্ত্রের শক্তিপ্রবাহ একমুখি বুঝিয়ে লেখ।</a:t>
            </a:r>
          </a:p>
          <a:p>
            <a:pPr>
              <a:buNone/>
            </a:pPr>
            <a:r>
              <a:rPr lang="bn-IN" sz="3600" dirty="0" smtClean="0">
                <a:latin typeface="SutonnyOMJ" pitchFamily="2" charset="0"/>
                <a:cs typeface="SutonnyOMJ" pitchFamily="2" charset="0"/>
              </a:rPr>
              <a:t>দলীয় কাজ: </a:t>
            </a:r>
            <a:r>
              <a:rPr lang="bn-IN" dirty="0" smtClean="0">
                <a:latin typeface="SutonnyOMJ" pitchFamily="2" charset="0"/>
                <a:cs typeface="SutonnyOMJ" pitchFamily="2" charset="0"/>
              </a:rPr>
              <a:t>পরিবেশের ভারসাম্য রক্ষায় বাস্তুতন্ত্রের ভূমিকা লেখ।</a:t>
            </a:r>
            <a:endParaRPr lang="en-US"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grpId="1"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0-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26" dur="500"/>
                                        <p:tgtEl>
                                          <p:spTgt spid="3">
                                            <p:txEl>
                                              <p:pRg st="0" end="0"/>
                                            </p:txEl>
                                          </p:spTgt>
                                        </p:tgtEl>
                                        <p:attrNameLst>
                                          <p:attrName>ppt_y</p:attrName>
                                        </p:attrNameLst>
                                      </p:cBhvr>
                                      <p:tavLst>
                                        <p:tav tm="0">
                                          <p:val>
                                            <p:strVal val="ppt_y"/>
                                          </p:val>
                                        </p:tav>
                                        <p:tav tm="100000">
                                          <p:val>
                                            <p:strVal val="ppt_y"/>
                                          </p:val>
                                        </p:tav>
                                      </p:tavLst>
                                    </p:anim>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2" presetClass="exit" presetSubtype="8" fill="hold" nodeType="withEffect">
                                  <p:stCondLst>
                                    <p:cond delay="0"/>
                                  </p:stCondLst>
                                  <p:childTnLst>
                                    <p:anim calcmode="lin" valueType="num">
                                      <p:cBhvr additive="base">
                                        <p:cTn id="29" dur="5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30" dur="500"/>
                                        <p:tgtEl>
                                          <p:spTgt spid="3">
                                            <p:txEl>
                                              <p:pRg st="1" end="1"/>
                                            </p:txEl>
                                          </p:spTgt>
                                        </p:tgtEl>
                                        <p:attrNameLst>
                                          <p:attrName>ppt_y</p:attrName>
                                        </p:attrNameLst>
                                      </p:cBhvr>
                                      <p:tavLst>
                                        <p:tav tm="0">
                                          <p:val>
                                            <p:strVal val="ppt_y"/>
                                          </p:val>
                                        </p:tav>
                                        <p:tav tm="100000">
                                          <p:val>
                                            <p:strVal val="ppt_y"/>
                                          </p:val>
                                        </p:tav>
                                      </p:tavLst>
                                    </p:anim>
                                    <p:set>
                                      <p:cBhvr>
                                        <p:cTn id="3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nodeType="clickEffect">
                                  <p:stCondLst>
                                    <p:cond delay="0"/>
                                  </p:stCondLst>
                                  <p:childTnLst>
                                    <p:anim calcmode="lin" valueType="num">
                                      <p:cBhvr additive="base">
                                        <p:cTn id="40" dur="500"/>
                                        <p:tgtEl>
                                          <p:spTgt spid="3">
                                            <p:txEl>
                                              <p:pRg st="4" end="4"/>
                                            </p:txEl>
                                          </p:spTgt>
                                        </p:tgtEl>
                                        <p:attrNameLst>
                                          <p:attrName>ppt_x</p:attrName>
                                        </p:attrNameLst>
                                      </p:cBhvr>
                                      <p:tavLst>
                                        <p:tav tm="0">
                                          <p:val>
                                            <p:strVal val="ppt_x"/>
                                          </p:val>
                                        </p:tav>
                                        <p:tav tm="100000">
                                          <p:val>
                                            <p:strVal val="1+ppt_w/2"/>
                                          </p:val>
                                        </p:tav>
                                      </p:tavLst>
                                    </p:anim>
                                    <p:anim calcmode="lin" valueType="num">
                                      <p:cBhvr additive="base">
                                        <p:cTn id="41" dur="500"/>
                                        <p:tgtEl>
                                          <p:spTgt spid="3">
                                            <p:txEl>
                                              <p:pRg st="4" end="4"/>
                                            </p:txEl>
                                          </p:spTgt>
                                        </p:tgtEl>
                                        <p:attrNameLst>
                                          <p:attrName>ppt_y</p:attrName>
                                        </p:attrNameLst>
                                      </p:cBhvr>
                                      <p:tavLst>
                                        <p:tav tm="0">
                                          <p:val>
                                            <p:strVal val="ppt_y"/>
                                          </p:val>
                                        </p:tav>
                                        <p:tav tm="100000">
                                          <p:val>
                                            <p:strVal val="ppt_y"/>
                                          </p:val>
                                        </p:tav>
                                      </p:tavLst>
                                    </p:anim>
                                    <p:set>
                                      <p:cBhvr>
                                        <p:cTn id="4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396</Words>
  <Application>Microsoft Office PowerPoint</Application>
  <PresentationFormat>On-screen Show (4:3)</PresentationFormat>
  <Paragraphs>54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মাল্টিমিডিয়া ক্লাসে সবাইকে স্বাগত</vt:lpstr>
      <vt:lpstr>পরিচিতি</vt:lpstr>
      <vt:lpstr>ছবিতে কি দেখতে পাচ্ছ?</vt:lpstr>
      <vt:lpstr>শিখনফল </vt:lpstr>
      <vt:lpstr>Slide 5</vt:lpstr>
      <vt:lpstr>Slide 6</vt:lpstr>
      <vt:lpstr>Slide 7</vt:lpstr>
      <vt:lpstr>Slide 8</vt:lpstr>
      <vt:lpstr>নিরব পাঠ         সময় ৩ মিনিট</vt:lpstr>
      <vt:lpstr>প্রশ্নোত্তর পর্ব</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মাল্টিমিডিয়া ক্লাসে সবাইকে স্বাগত</dc:title>
  <dc:creator>hp</dc:creator>
  <cp:lastModifiedBy>Windows User</cp:lastModifiedBy>
  <cp:revision>33</cp:revision>
  <dcterms:created xsi:type="dcterms:W3CDTF">2006-08-16T00:00:00Z</dcterms:created>
  <dcterms:modified xsi:type="dcterms:W3CDTF">2019-11-05T00:06:59Z</dcterms:modified>
</cp:coreProperties>
</file>