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19" r:id="rId3"/>
    <p:sldId id="258" r:id="rId4"/>
    <p:sldId id="286" r:id="rId5"/>
    <p:sldId id="260" r:id="rId6"/>
    <p:sldId id="261" r:id="rId7"/>
    <p:sldId id="263" r:id="rId8"/>
    <p:sldId id="285" r:id="rId9"/>
    <p:sldId id="259" r:id="rId10"/>
    <p:sldId id="266" r:id="rId11"/>
    <p:sldId id="271" r:id="rId12"/>
    <p:sldId id="272" r:id="rId13"/>
    <p:sldId id="275" r:id="rId14"/>
    <p:sldId id="277" r:id="rId15"/>
    <p:sldId id="276" r:id="rId16"/>
    <p:sldId id="278" r:id="rId17"/>
    <p:sldId id="279" r:id="rId18"/>
    <p:sldId id="280" r:id="rId19"/>
    <p:sldId id="267" r:id="rId20"/>
    <p:sldId id="274" r:id="rId21"/>
    <p:sldId id="265" r:id="rId22"/>
    <p:sldId id="284" r:id="rId23"/>
    <p:sldId id="3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40"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C70F6-D4F5-4ED5-8920-9833187BB166}"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06103-5233-4DF2-B00C-0DEC4A73913A}" type="slidenum">
              <a:rPr lang="en-US" smtClean="0"/>
              <a:t>‹#›</a:t>
            </a:fld>
            <a:endParaRPr lang="en-US"/>
          </a:p>
        </p:txBody>
      </p:sp>
    </p:spTree>
    <p:extLst>
      <p:ext uri="{BB962C8B-B14F-4D97-AF65-F5344CB8AC3E}">
        <p14:creationId xmlns:p14="http://schemas.microsoft.com/office/powerpoint/2010/main" val="303847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6E82A2-3985-4491-9C0D-DE3E427030A2}" type="slidenum">
              <a:rPr lang="en-US" smtClean="0"/>
              <a:pPr/>
              <a:t>2</a:t>
            </a:fld>
            <a:endParaRPr lang="en-US"/>
          </a:p>
        </p:txBody>
      </p:sp>
    </p:spTree>
    <p:extLst>
      <p:ext uri="{BB962C8B-B14F-4D97-AF65-F5344CB8AC3E}">
        <p14:creationId xmlns:p14="http://schemas.microsoft.com/office/powerpoint/2010/main" val="59787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5B5470-AAFD-4CD2-A55F-5ADE2C68637B}" type="slidenum">
              <a:rPr lang="en-US" smtClean="0"/>
              <a:t>10</a:t>
            </a:fld>
            <a:endParaRPr lang="en-US"/>
          </a:p>
        </p:txBody>
      </p:sp>
    </p:spTree>
    <p:extLst>
      <p:ext uri="{BB962C8B-B14F-4D97-AF65-F5344CB8AC3E}">
        <p14:creationId xmlns:p14="http://schemas.microsoft.com/office/powerpoint/2010/main" val="361075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5B5470-AAFD-4CD2-A55F-5ADE2C68637B}" type="slidenum">
              <a:rPr lang="en-US" smtClean="0"/>
              <a:t>13</a:t>
            </a:fld>
            <a:endParaRPr lang="en-US"/>
          </a:p>
        </p:txBody>
      </p:sp>
    </p:spTree>
    <p:extLst>
      <p:ext uri="{BB962C8B-B14F-4D97-AF65-F5344CB8AC3E}">
        <p14:creationId xmlns:p14="http://schemas.microsoft.com/office/powerpoint/2010/main" val="228589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50956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219413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287474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285656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353181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326747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109647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100525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47916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68757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3C989F7-45B3-4810-BBEB-0412BB52D894}" type="datetimeFigureOut">
              <a:rPr lang="en-US" smtClean="0"/>
              <a:t>11/5/2019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7FCD4F-5D69-4B53-842E-2C476C6EA77B}" type="slidenum">
              <a:rPr lang="en-US" smtClean="0"/>
              <a:t>‹#›</a:t>
            </a:fld>
            <a:endParaRPr lang="en-US"/>
          </a:p>
        </p:txBody>
      </p:sp>
    </p:spTree>
    <p:extLst>
      <p:ext uri="{BB962C8B-B14F-4D97-AF65-F5344CB8AC3E}">
        <p14:creationId xmlns:p14="http://schemas.microsoft.com/office/powerpoint/2010/main" val="293329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un 7"/>
          <p:cNvSpPr/>
          <p:nvPr userDrawn="1"/>
        </p:nvSpPr>
        <p:spPr>
          <a:xfrm>
            <a:off x="0" y="0"/>
            <a:ext cx="679731" cy="752560"/>
          </a:xfrm>
          <a:prstGeom prst="sun">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userDrawn="1"/>
        </p:nvSpPr>
        <p:spPr>
          <a:xfrm>
            <a:off x="11523058" y="56644"/>
            <a:ext cx="668942" cy="695916"/>
          </a:xfrm>
          <a:prstGeom prst="sun">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userDrawn="1"/>
        </p:nvSpPr>
        <p:spPr>
          <a:xfrm>
            <a:off x="0" y="6344155"/>
            <a:ext cx="752559" cy="639271"/>
          </a:xfrm>
          <a:prstGeom prst="sun">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p:cNvSpPr/>
          <p:nvPr userDrawn="1"/>
        </p:nvSpPr>
        <p:spPr>
          <a:xfrm>
            <a:off x="11523058" y="6271327"/>
            <a:ext cx="668942" cy="712100"/>
          </a:xfrm>
          <a:prstGeom prst="sun">
            <a:avLst/>
          </a:prstGeom>
          <a:solidFill>
            <a:srgbClr val="FF00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cision 11"/>
          <p:cNvSpPr/>
          <p:nvPr userDrawn="1"/>
        </p:nvSpPr>
        <p:spPr>
          <a:xfrm>
            <a:off x="679732" y="6586917"/>
            <a:ext cx="11037536" cy="271083"/>
          </a:xfrm>
          <a:prstGeom prst="flowChartDecision">
            <a:avLst/>
          </a:prstGeom>
          <a:solidFill>
            <a:srgbClr val="00B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cision 12"/>
          <p:cNvSpPr/>
          <p:nvPr userDrawn="1"/>
        </p:nvSpPr>
        <p:spPr>
          <a:xfrm>
            <a:off x="550258" y="56644"/>
            <a:ext cx="11102273" cy="347958"/>
          </a:xfrm>
          <a:prstGeom prst="flowChartDecision">
            <a:avLst/>
          </a:prstGeom>
          <a:solidFill>
            <a:srgbClr val="00B05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userDrawn="1"/>
        </p:nvCxnSpPr>
        <p:spPr>
          <a:xfrm flipH="1">
            <a:off x="226577" y="598811"/>
            <a:ext cx="8092" cy="5874817"/>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userDrawn="1"/>
        </p:nvCxnSpPr>
        <p:spPr>
          <a:xfrm flipH="1">
            <a:off x="339864" y="825388"/>
            <a:ext cx="1" cy="5518767"/>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a:off x="11976212" y="598811"/>
            <a:ext cx="36415" cy="5801989"/>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1" idx="0"/>
          </p:cNvCxnSpPr>
          <p:nvPr userDrawn="1"/>
        </p:nvCxnSpPr>
        <p:spPr>
          <a:xfrm>
            <a:off x="11857529" y="752560"/>
            <a:ext cx="0" cy="5518767"/>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4051665" y="117334"/>
            <a:ext cx="4099457" cy="226578"/>
          </a:xfrm>
          <a:prstGeom prst="rect">
            <a:avLst/>
          </a:prstGeom>
          <a:solidFill>
            <a:srgbClr val="7030A0"/>
          </a:solidFill>
        </p:spPr>
        <p:txBody>
          <a:bodyPr wrap="none" lIns="91440" tIns="45720" rIns="91440" bIns="45720">
            <a:prstTxWarp prst="textStop">
              <a:avLst/>
            </a:prstTxWarp>
            <a:spAutoFit/>
          </a:bodyPr>
          <a:lstStyle/>
          <a:p>
            <a:pPr algn="ctr"/>
            <a:r>
              <a:rPr lang="en-US" sz="5400" b="1" cap="none" spc="0" dirty="0">
                <a:ln w="22225">
                  <a:solidFill>
                    <a:schemeClr val="accent2"/>
                  </a:solidFill>
                  <a:prstDash val="solid"/>
                </a:ln>
                <a:solidFill>
                  <a:schemeClr val="accent2">
                    <a:lumMod val="40000"/>
                    <a:lumOff val="60000"/>
                  </a:schemeClr>
                </a:solidFill>
                <a:effectLst/>
              </a:rPr>
              <a:t>TULU SARKER</a:t>
            </a:r>
          </a:p>
        </p:txBody>
      </p:sp>
    </p:spTree>
    <p:extLst>
      <p:ext uri="{BB962C8B-B14F-4D97-AF65-F5344CB8AC3E}">
        <p14:creationId xmlns:p14="http://schemas.microsoft.com/office/powerpoint/2010/main" val="197059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65A150A-BC3C-44D4-996E-6A50A8FAE254}"/>
              </a:ext>
            </a:extLst>
          </p:cNvPr>
          <p:cNvGrpSpPr/>
          <p:nvPr/>
        </p:nvGrpSpPr>
        <p:grpSpPr>
          <a:xfrm rot="1215042">
            <a:off x="6539886" y="1098520"/>
            <a:ext cx="4675757" cy="4152040"/>
            <a:chOff x="4211080" y="534358"/>
            <a:chExt cx="4492605" cy="4557002"/>
          </a:xfrm>
        </p:grpSpPr>
        <p:sp>
          <p:nvSpPr>
            <p:cNvPr id="16" name="Can 4">
              <a:extLst>
                <a:ext uri="{FF2B5EF4-FFF2-40B4-BE49-F238E27FC236}">
                  <a16:creationId xmlns:a16="http://schemas.microsoft.com/office/drawing/2014/main" id="{DF6A7681-C5F0-4B80-9478-5FA2E60C0366}"/>
                </a:ext>
              </a:extLst>
            </p:cNvPr>
            <p:cNvSpPr/>
            <p:nvPr/>
          </p:nvSpPr>
          <p:spPr>
            <a:xfrm>
              <a:off x="6170059" y="534358"/>
              <a:ext cx="147374" cy="3607336"/>
            </a:xfrm>
            <a:prstGeom prst="can">
              <a:avLst/>
            </a:prstGeom>
            <a:solidFill>
              <a:sysClr val="window" lastClr="FFFFFF">
                <a:lumMod val="65000"/>
              </a:sysClr>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17" name="Group 16">
              <a:extLst>
                <a:ext uri="{FF2B5EF4-FFF2-40B4-BE49-F238E27FC236}">
                  <a16:creationId xmlns:a16="http://schemas.microsoft.com/office/drawing/2014/main" id="{5ECCBD05-37ED-42D3-9B60-7F8A15913D21}"/>
                </a:ext>
              </a:extLst>
            </p:cNvPr>
            <p:cNvGrpSpPr/>
            <p:nvPr/>
          </p:nvGrpSpPr>
          <p:grpSpPr>
            <a:xfrm>
              <a:off x="5149303" y="3842443"/>
              <a:ext cx="1336989" cy="1248917"/>
              <a:chOff x="4816495" y="4200610"/>
              <a:chExt cx="1336989" cy="1248917"/>
            </a:xfrm>
          </p:grpSpPr>
          <p:sp>
            <p:nvSpPr>
              <p:cNvPr id="21" name="Can 9">
                <a:extLst>
                  <a:ext uri="{FF2B5EF4-FFF2-40B4-BE49-F238E27FC236}">
                    <a16:creationId xmlns:a16="http://schemas.microsoft.com/office/drawing/2014/main" id="{C02296CE-3E3D-44FC-A990-C6FDB21DDE4A}"/>
                  </a:ext>
                </a:extLst>
              </p:cNvPr>
              <p:cNvSpPr/>
              <p:nvPr/>
            </p:nvSpPr>
            <p:spPr>
              <a:xfrm rot="2947942">
                <a:off x="5371429" y="4098802"/>
                <a:ext cx="135999" cy="1245868"/>
              </a:xfrm>
              <a:prstGeom prst="can">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2" name="Can 10">
                <a:extLst>
                  <a:ext uri="{FF2B5EF4-FFF2-40B4-BE49-F238E27FC236}">
                    <a16:creationId xmlns:a16="http://schemas.microsoft.com/office/drawing/2014/main" id="{33C82460-A77B-48DC-BDE6-221F21BEB0AC}"/>
                  </a:ext>
                </a:extLst>
              </p:cNvPr>
              <p:cNvSpPr/>
              <p:nvPr/>
            </p:nvSpPr>
            <p:spPr>
              <a:xfrm rot="19646775">
                <a:off x="5999224" y="4200610"/>
                <a:ext cx="154260" cy="876836"/>
              </a:xfrm>
              <a:prstGeom prst="can">
                <a:avLst>
                  <a:gd name="adj" fmla="val 41559"/>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3" name="Can 11">
                <a:extLst>
                  <a:ext uri="{FF2B5EF4-FFF2-40B4-BE49-F238E27FC236}">
                    <a16:creationId xmlns:a16="http://schemas.microsoft.com/office/drawing/2014/main" id="{D550471B-5669-4DF3-BF6C-DBD93D00D1AE}"/>
                  </a:ext>
                </a:extLst>
              </p:cNvPr>
              <p:cNvSpPr/>
              <p:nvPr/>
            </p:nvSpPr>
            <p:spPr>
              <a:xfrm rot="20433854">
                <a:off x="5931990" y="4305103"/>
                <a:ext cx="148158" cy="1144424"/>
              </a:xfrm>
              <a:prstGeom prst="can">
                <a:avLst>
                  <a:gd name="adj" fmla="val 41559"/>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18" name="Rectangle 3">
              <a:extLst>
                <a:ext uri="{FF2B5EF4-FFF2-40B4-BE49-F238E27FC236}">
                  <a16:creationId xmlns:a16="http://schemas.microsoft.com/office/drawing/2014/main" id="{BDE7906C-4FD5-4847-8016-FB14F4DFE127}"/>
                </a:ext>
              </a:extLst>
            </p:cNvPr>
            <p:cNvSpPr/>
            <p:nvPr/>
          </p:nvSpPr>
          <p:spPr>
            <a:xfrm>
              <a:off x="4437529" y="551328"/>
              <a:ext cx="3992486" cy="4007225"/>
            </a:xfrm>
            <a:custGeom>
              <a:avLst/>
              <a:gdLst>
                <a:gd name="connsiteX0" fmla="*/ 0 w 3334871"/>
                <a:gd name="connsiteY0" fmla="*/ 0 h 2595282"/>
                <a:gd name="connsiteX1" fmla="*/ 3334871 w 3334871"/>
                <a:gd name="connsiteY1" fmla="*/ 0 h 2595282"/>
                <a:gd name="connsiteX2" fmla="*/ 3334871 w 3334871"/>
                <a:gd name="connsiteY2" fmla="*/ 2595282 h 2595282"/>
                <a:gd name="connsiteX3" fmla="*/ 0 w 3334871"/>
                <a:gd name="connsiteY3" fmla="*/ 2595282 h 2595282"/>
                <a:gd name="connsiteX4" fmla="*/ 0 w 3334871"/>
                <a:gd name="connsiteY4" fmla="*/ 0 h 2595282"/>
                <a:gd name="connsiteX0" fmla="*/ 0 w 3334871"/>
                <a:gd name="connsiteY0" fmla="*/ 0 h 2595282"/>
                <a:gd name="connsiteX1" fmla="*/ 3321424 w 3334871"/>
                <a:gd name="connsiteY1" fmla="*/ 739588 h 2595282"/>
                <a:gd name="connsiteX2" fmla="*/ 3334871 w 3334871"/>
                <a:gd name="connsiteY2" fmla="*/ 2595282 h 2595282"/>
                <a:gd name="connsiteX3" fmla="*/ 0 w 3334871"/>
                <a:gd name="connsiteY3" fmla="*/ 2595282 h 2595282"/>
                <a:gd name="connsiteX4" fmla="*/ 0 w 3334871"/>
                <a:gd name="connsiteY4" fmla="*/ 0 h 2595282"/>
                <a:gd name="connsiteX0" fmla="*/ 0 w 3348318"/>
                <a:gd name="connsiteY0" fmla="*/ 0 h 3388659"/>
                <a:gd name="connsiteX1" fmla="*/ 3321424 w 3348318"/>
                <a:gd name="connsiteY1" fmla="*/ 739588 h 3388659"/>
                <a:gd name="connsiteX2" fmla="*/ 3348318 w 3348318"/>
                <a:gd name="connsiteY2" fmla="*/ 3388659 h 3388659"/>
                <a:gd name="connsiteX3" fmla="*/ 0 w 3348318"/>
                <a:gd name="connsiteY3" fmla="*/ 2595282 h 3388659"/>
                <a:gd name="connsiteX4" fmla="*/ 0 w 3348318"/>
                <a:gd name="connsiteY4" fmla="*/ 0 h 3388659"/>
                <a:gd name="connsiteX0" fmla="*/ 0 w 3362361"/>
                <a:gd name="connsiteY0" fmla="*/ 0 h 3388659"/>
                <a:gd name="connsiteX1" fmla="*/ 3361765 w 3362361"/>
                <a:gd name="connsiteY1" fmla="*/ 403412 h 3388659"/>
                <a:gd name="connsiteX2" fmla="*/ 3348318 w 3362361"/>
                <a:gd name="connsiteY2" fmla="*/ 3388659 h 3388659"/>
                <a:gd name="connsiteX3" fmla="*/ 0 w 3362361"/>
                <a:gd name="connsiteY3" fmla="*/ 2595282 h 3388659"/>
                <a:gd name="connsiteX4" fmla="*/ 0 w 3362361"/>
                <a:gd name="connsiteY4" fmla="*/ 0 h 3388659"/>
                <a:gd name="connsiteX0" fmla="*/ 0 w 3362361"/>
                <a:gd name="connsiteY0" fmla="*/ 0 h 3227294"/>
                <a:gd name="connsiteX1" fmla="*/ 3361765 w 3362361"/>
                <a:gd name="connsiteY1" fmla="*/ 403412 h 3227294"/>
                <a:gd name="connsiteX2" fmla="*/ 3348318 w 3362361"/>
                <a:gd name="connsiteY2" fmla="*/ 3227294 h 3227294"/>
                <a:gd name="connsiteX3" fmla="*/ 0 w 3362361"/>
                <a:gd name="connsiteY3" fmla="*/ 2595282 h 3227294"/>
                <a:gd name="connsiteX4" fmla="*/ 0 w 3362361"/>
                <a:gd name="connsiteY4" fmla="*/ 0 h 3227294"/>
                <a:gd name="connsiteX0" fmla="*/ 201705 w 3362361"/>
                <a:gd name="connsiteY0" fmla="*/ 0 h 3509683"/>
                <a:gd name="connsiteX1" fmla="*/ 3361765 w 3362361"/>
                <a:gd name="connsiteY1" fmla="*/ 685801 h 3509683"/>
                <a:gd name="connsiteX2" fmla="*/ 3348318 w 3362361"/>
                <a:gd name="connsiteY2" fmla="*/ 3509683 h 3509683"/>
                <a:gd name="connsiteX3" fmla="*/ 0 w 3362361"/>
                <a:gd name="connsiteY3" fmla="*/ 2877671 h 3509683"/>
                <a:gd name="connsiteX4" fmla="*/ 201705 w 3362361"/>
                <a:gd name="connsiteY4" fmla="*/ 0 h 3509683"/>
                <a:gd name="connsiteX0" fmla="*/ 0 w 3160656"/>
                <a:gd name="connsiteY0" fmla="*/ 0 h 3509683"/>
                <a:gd name="connsiteX1" fmla="*/ 3160060 w 3160656"/>
                <a:gd name="connsiteY1" fmla="*/ 685801 h 3509683"/>
                <a:gd name="connsiteX2" fmla="*/ 3146613 w 3160656"/>
                <a:gd name="connsiteY2" fmla="*/ 3509683 h 3509683"/>
                <a:gd name="connsiteX3" fmla="*/ 67237 w 3160656"/>
                <a:gd name="connsiteY3" fmla="*/ 2756648 h 3509683"/>
                <a:gd name="connsiteX4" fmla="*/ 0 w 3160656"/>
                <a:gd name="connsiteY4" fmla="*/ 0 h 3509683"/>
                <a:gd name="connsiteX0" fmla="*/ 0 w 3160656"/>
                <a:gd name="connsiteY0" fmla="*/ 0 h 3509683"/>
                <a:gd name="connsiteX1" fmla="*/ 3160060 w 3160656"/>
                <a:gd name="connsiteY1" fmla="*/ 685801 h 3509683"/>
                <a:gd name="connsiteX2" fmla="*/ 3146613 w 3160656"/>
                <a:gd name="connsiteY2" fmla="*/ 3509683 h 3509683"/>
                <a:gd name="connsiteX3" fmla="*/ 147919 w 3160656"/>
                <a:gd name="connsiteY3" fmla="*/ 2756648 h 3509683"/>
                <a:gd name="connsiteX4" fmla="*/ 0 w 3160656"/>
                <a:gd name="connsiteY4" fmla="*/ 0 h 3509683"/>
                <a:gd name="connsiteX0" fmla="*/ 0 w 3160656"/>
                <a:gd name="connsiteY0" fmla="*/ 0 h 3509683"/>
                <a:gd name="connsiteX1" fmla="*/ 3160060 w 3160656"/>
                <a:gd name="connsiteY1" fmla="*/ 685801 h 3509683"/>
                <a:gd name="connsiteX2" fmla="*/ 3146613 w 3160656"/>
                <a:gd name="connsiteY2" fmla="*/ 3509683 h 3509683"/>
                <a:gd name="connsiteX3" fmla="*/ 67237 w 3160656"/>
                <a:gd name="connsiteY3" fmla="*/ 2756648 h 3509683"/>
                <a:gd name="connsiteX4" fmla="*/ 0 w 3160656"/>
                <a:gd name="connsiteY4" fmla="*/ 0 h 3509683"/>
                <a:gd name="connsiteX0" fmla="*/ 0 w 3160656"/>
                <a:gd name="connsiteY0" fmla="*/ 0 h 3509683"/>
                <a:gd name="connsiteX1" fmla="*/ 3160060 w 3160656"/>
                <a:gd name="connsiteY1" fmla="*/ 685801 h 3509683"/>
                <a:gd name="connsiteX2" fmla="*/ 3146613 w 3160656"/>
                <a:gd name="connsiteY2" fmla="*/ 3509683 h 3509683"/>
                <a:gd name="connsiteX3" fmla="*/ 26895 w 3160656"/>
                <a:gd name="connsiteY3" fmla="*/ 2702859 h 3509683"/>
                <a:gd name="connsiteX4" fmla="*/ 0 w 3160656"/>
                <a:gd name="connsiteY4" fmla="*/ 0 h 350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656" h="3509683">
                  <a:moveTo>
                    <a:pt x="0" y="0"/>
                  </a:moveTo>
                  <a:lnTo>
                    <a:pt x="3160060" y="685801"/>
                  </a:lnTo>
                  <a:cubicBezTo>
                    <a:pt x="3164542" y="1304366"/>
                    <a:pt x="3142131" y="2891118"/>
                    <a:pt x="3146613" y="3509683"/>
                  </a:cubicBezTo>
                  <a:lnTo>
                    <a:pt x="26895" y="2702859"/>
                  </a:lnTo>
                  <a:lnTo>
                    <a:pt x="0" y="0"/>
                  </a:lnTo>
                  <a:close/>
                </a:path>
              </a:pathLst>
            </a:custGeom>
            <a:solidFill>
              <a:sysClr val="window" lastClr="FFFFFF"/>
            </a:solidFill>
            <a:ln w="38100" cap="flat" cmpd="sng" algn="ctr">
              <a:solidFill>
                <a:srgbClr val="70AD47"/>
              </a:solidFill>
              <a:prstDash val="solid"/>
              <a:miter lim="800000"/>
            </a:ln>
            <a:effectLst/>
          </p:spPr>
          <p:txBody>
            <a:bodyPr rtlCol="0" anchor="ctr"/>
            <a:lstStyle/>
            <a:p>
              <a:pPr algn="ctr">
                <a:defRPr/>
              </a:pPr>
              <a:endParaRPr lang="en-US" kern="0">
                <a:solidFill>
                  <a:prstClr val="black"/>
                </a:solidFill>
              </a:endParaRPr>
            </a:p>
          </p:txBody>
        </p:sp>
        <p:sp>
          <p:nvSpPr>
            <p:cNvPr id="19" name="Can 7">
              <a:extLst>
                <a:ext uri="{FF2B5EF4-FFF2-40B4-BE49-F238E27FC236}">
                  <a16:creationId xmlns:a16="http://schemas.microsoft.com/office/drawing/2014/main" id="{329113B3-4C87-4C39-B433-EF9A956AC482}"/>
                </a:ext>
              </a:extLst>
            </p:cNvPr>
            <p:cNvSpPr/>
            <p:nvPr/>
          </p:nvSpPr>
          <p:spPr>
            <a:xfrm rot="6194980">
              <a:off x="6289529" y="2016093"/>
              <a:ext cx="243938" cy="4400835"/>
            </a:xfrm>
            <a:prstGeom prst="can">
              <a:avLst>
                <a:gd name="adj" fmla="val 52907"/>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0" scaled="1"/>
              <a:tileRect/>
            </a:gra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Can 8">
              <a:extLst>
                <a:ext uri="{FF2B5EF4-FFF2-40B4-BE49-F238E27FC236}">
                  <a16:creationId xmlns:a16="http://schemas.microsoft.com/office/drawing/2014/main" id="{CDE07310-4D30-4CE9-9F0E-16C0A28D8A80}"/>
                </a:ext>
              </a:extLst>
            </p:cNvPr>
            <p:cNvSpPr/>
            <p:nvPr/>
          </p:nvSpPr>
          <p:spPr>
            <a:xfrm rot="6093998">
              <a:off x="6344167" y="-1315539"/>
              <a:ext cx="260034" cy="4459003"/>
            </a:xfrm>
            <a:prstGeom prst="can">
              <a:avLst>
                <a:gd name="adj" fmla="val 52907"/>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0" scaled="1"/>
              <a:tileRect/>
            </a:grad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pic>
        <p:nvPicPr>
          <p:cNvPr id="24" name="Picture 23">
            <a:extLst>
              <a:ext uri="{FF2B5EF4-FFF2-40B4-BE49-F238E27FC236}">
                <a16:creationId xmlns:a16="http://schemas.microsoft.com/office/drawing/2014/main" id="{062B687C-64C0-4F75-BCC2-4E5082BBA6E3}"/>
              </a:ext>
            </a:extLst>
          </p:cNvPr>
          <p:cNvPicPr>
            <a:picLocks noChangeAspect="1"/>
          </p:cNvPicPr>
          <p:nvPr/>
        </p:nvPicPr>
        <p:blipFill>
          <a:blip r:embed="rId2"/>
          <a:stretch>
            <a:fillRect/>
          </a:stretch>
        </p:blipFill>
        <p:spPr>
          <a:xfrm rot="1765290">
            <a:off x="6798762" y="1684518"/>
            <a:ext cx="3662855" cy="2210955"/>
          </a:xfrm>
          <a:prstGeom prst="rect">
            <a:avLst/>
          </a:prstGeom>
        </p:spPr>
      </p:pic>
      <p:pic>
        <p:nvPicPr>
          <p:cNvPr id="25" name="Picture 24">
            <a:extLst>
              <a:ext uri="{FF2B5EF4-FFF2-40B4-BE49-F238E27FC236}">
                <a16:creationId xmlns:a16="http://schemas.microsoft.com/office/drawing/2014/main" id="{E141EC29-999D-48CD-80C6-6ED6DDD7F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95" y="5281242"/>
            <a:ext cx="2119251" cy="1576758"/>
          </a:xfrm>
          <a:prstGeom prst="rect">
            <a:avLst/>
          </a:prstGeom>
        </p:spPr>
      </p:pic>
      <p:sp>
        <p:nvSpPr>
          <p:cNvPr id="26" name="Isosceles Triangle 14">
            <a:extLst>
              <a:ext uri="{FF2B5EF4-FFF2-40B4-BE49-F238E27FC236}">
                <a16:creationId xmlns:a16="http://schemas.microsoft.com/office/drawing/2014/main" id="{E793BA97-3B15-4DED-9E1D-BB4077838E4C}"/>
              </a:ext>
            </a:extLst>
          </p:cNvPr>
          <p:cNvSpPr/>
          <p:nvPr/>
        </p:nvSpPr>
        <p:spPr>
          <a:xfrm rot="14457219">
            <a:off x="4245075" y="1181395"/>
            <a:ext cx="3924617" cy="6549795"/>
          </a:xfrm>
          <a:custGeom>
            <a:avLst/>
            <a:gdLst>
              <a:gd name="connsiteX0" fmla="*/ 0 w 4182804"/>
              <a:gd name="connsiteY0" fmla="*/ 6584967 h 6584967"/>
              <a:gd name="connsiteX1" fmla="*/ 2165479 w 4182804"/>
              <a:gd name="connsiteY1" fmla="*/ 0 h 6584967"/>
              <a:gd name="connsiteX2" fmla="*/ 4182804 w 4182804"/>
              <a:gd name="connsiteY2" fmla="*/ 6584967 h 6584967"/>
              <a:gd name="connsiteX3" fmla="*/ 0 w 4182804"/>
              <a:gd name="connsiteY3" fmla="*/ 6584967 h 6584967"/>
              <a:gd name="connsiteX0" fmla="*/ 0 w 4182804"/>
              <a:gd name="connsiteY0" fmla="*/ 6395243 h 6395243"/>
              <a:gd name="connsiteX1" fmla="*/ 2188525 w 4182804"/>
              <a:gd name="connsiteY1" fmla="*/ 0 h 6395243"/>
              <a:gd name="connsiteX2" fmla="*/ 4182804 w 4182804"/>
              <a:gd name="connsiteY2" fmla="*/ 6395243 h 6395243"/>
              <a:gd name="connsiteX3" fmla="*/ 0 w 4182804"/>
              <a:gd name="connsiteY3" fmla="*/ 6395243 h 6395243"/>
              <a:gd name="connsiteX0" fmla="*/ 0 w 4182804"/>
              <a:gd name="connsiteY0" fmla="*/ 6395243 h 6395243"/>
              <a:gd name="connsiteX1" fmla="*/ 2053466 w 4182804"/>
              <a:gd name="connsiteY1" fmla="*/ 74353 h 6395243"/>
              <a:gd name="connsiteX2" fmla="*/ 2188525 w 4182804"/>
              <a:gd name="connsiteY2" fmla="*/ 0 h 6395243"/>
              <a:gd name="connsiteX3" fmla="*/ 4182804 w 4182804"/>
              <a:gd name="connsiteY3" fmla="*/ 6395243 h 6395243"/>
              <a:gd name="connsiteX4" fmla="*/ 0 w 4182804"/>
              <a:gd name="connsiteY4" fmla="*/ 6395243 h 6395243"/>
              <a:gd name="connsiteX0" fmla="*/ 0 w 4182804"/>
              <a:gd name="connsiteY0" fmla="*/ 6395243 h 6395243"/>
              <a:gd name="connsiteX1" fmla="*/ 2120076 w 4182804"/>
              <a:gd name="connsiteY1" fmla="*/ 65150 h 6395243"/>
              <a:gd name="connsiteX2" fmla="*/ 2188525 w 4182804"/>
              <a:gd name="connsiteY2" fmla="*/ 0 h 6395243"/>
              <a:gd name="connsiteX3" fmla="*/ 4182804 w 4182804"/>
              <a:gd name="connsiteY3" fmla="*/ 6395243 h 6395243"/>
              <a:gd name="connsiteX4" fmla="*/ 0 w 4182804"/>
              <a:gd name="connsiteY4" fmla="*/ 6395243 h 639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804" h="6395243">
                <a:moveTo>
                  <a:pt x="0" y="6395243"/>
                </a:moveTo>
                <a:cubicBezTo>
                  <a:pt x="706193" y="4312647"/>
                  <a:pt x="1413883" y="2147746"/>
                  <a:pt x="2120076" y="65150"/>
                </a:cubicBezTo>
                <a:lnTo>
                  <a:pt x="2188525" y="0"/>
                </a:lnTo>
                <a:lnTo>
                  <a:pt x="4182804" y="6395243"/>
                </a:lnTo>
                <a:lnTo>
                  <a:pt x="0" y="6395243"/>
                </a:lnTo>
                <a:close/>
              </a:path>
            </a:pathLst>
          </a:custGeom>
          <a:gradFill>
            <a:gsLst>
              <a:gs pos="9000">
                <a:srgbClr val="FF0000">
                  <a:lumMod val="48000"/>
                  <a:lumOff val="52000"/>
                  <a:alpha val="60000"/>
                </a:srgbClr>
              </a:gs>
              <a:gs pos="72000">
                <a:sysClr val="window" lastClr="FFFFFF">
                  <a:alpha val="0"/>
                </a:sysClr>
              </a:gs>
              <a:gs pos="21000">
                <a:srgbClr val="5B9BD5">
                  <a:lumMod val="40000"/>
                  <a:lumOff val="60000"/>
                </a:srgbClr>
              </a:gs>
              <a:gs pos="0">
                <a:srgbClr val="FFFF00">
                  <a:alpha val="45000"/>
                </a:srgbClr>
              </a:gs>
            </a:gsLst>
            <a:lin ang="5400000" scaled="1"/>
          </a:gra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nodeType="click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2000"/>
                                        <p:tgtEl>
                                          <p:spTgt spid="24"/>
                                        </p:tgtEl>
                                      </p:cBhvr>
                                    </p:animEffect>
                                  </p:childTnLst>
                                  <p:subTnLst>
                                    <p:set>
                                      <p:cBhvr override="childStyle">
                                        <p:cTn dur="1" fill="hold" display="0" masterRel="sameClick" afterEffect="1">
                                          <p:stCondLst>
                                            <p:cond evt="end" delay="0">
                                              <p:tn val="5"/>
                                            </p:cond>
                                          </p:stCondLst>
                                        </p:cTn>
                                        <p:tgtEl>
                                          <p:spTgt spid="24"/>
                                        </p:tgtEl>
                                        <p:attrNameLst>
                                          <p:attrName>style.visibility</p:attrName>
                                        </p:attrNameLst>
                                      </p:cBhvr>
                                      <p:to>
                                        <p:strVal val="hidden"/>
                                      </p:to>
                                    </p:set>
                                  </p:subTnLst>
                                </p:cTn>
                              </p:par>
                              <p:par>
                                <p:cTn id="8" presetID="22" presetClass="entr" presetSubtype="8" repeatCount="indefinite"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68646" y="930724"/>
            <a:ext cx="2286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পাঠ বিশ্লেষণ:</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pic>
        <p:nvPicPr>
          <p:cNvPr id="1026" name="Picture 2" descr="C:\Users\Cambrian College\Desktop\extra\project 1\nimgach\neem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2341517"/>
            <a:ext cx="2628900" cy="2114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9" name="Picture 5" descr="C:\Users\Cambrian College\Desktop\extra\project 1\nimgach\p103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343323"/>
            <a:ext cx="2502045" cy="206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098" name="Picture 2" descr="C:\Users\Cambrian College\Desktop\extra\project 1\nimgach\21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260" y="2343323"/>
            <a:ext cx="2788141" cy="20503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3"/>
          <p:cNvSpPr/>
          <p:nvPr/>
        </p:nvSpPr>
        <p:spPr>
          <a:xfrm>
            <a:off x="2362200" y="5105401"/>
            <a:ext cx="7696200" cy="1323439"/>
          </a:xfrm>
          <a:prstGeom prst="rect">
            <a:avLst/>
          </a:prstGeom>
        </p:spPr>
        <p:txBody>
          <a:bodyPr wrap="square">
            <a:spAutoFit/>
          </a:bodyPr>
          <a:lstStyle/>
          <a:p>
            <a:pPr algn="ctr"/>
            <a:r>
              <a:rPr lang="bn-BD" sz="4000" dirty="0">
                <a:latin typeface="NikoshBAN" pitchFamily="2" charset="0"/>
                <a:cs typeface="NikoshBAN" pitchFamily="2" charset="0"/>
              </a:rPr>
              <a:t>কেউ নিমগাছের ছাল ও পাতা সিদ্ধ করছে,  শিলে পিষছে  এবং তেলে ভাজছে।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3782463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mbrian College\Desktop\extra\project 1\nimgach\allergy-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23535"/>
            <a:ext cx="2720802" cy="2489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Cambrian College\Desktop\extra\project 1\nimgach\eczema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184" y="1323537"/>
            <a:ext cx="2742381" cy="2489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Cambrian College\Desktop\extra\project 1\nimgach\Allergy_to_Antibiotic_Cefac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1" y="1323536"/>
            <a:ext cx="2818765" cy="2489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730393" y="4444663"/>
            <a:ext cx="6708817" cy="707886"/>
          </a:xfrm>
          <a:prstGeom prst="rect">
            <a:avLst/>
          </a:prstGeom>
        </p:spPr>
        <p:txBody>
          <a:bodyPr wrap="square">
            <a:spAutoFit/>
          </a:bodyPr>
          <a:lstStyle/>
          <a:p>
            <a:pPr lvl="0" algn="ctr"/>
            <a:r>
              <a:rPr lang="bn-BD" sz="4000" dirty="0">
                <a:latin typeface="NikoshBAN" pitchFamily="2" charset="0"/>
                <a:cs typeface="NikoshBAN" pitchFamily="2" charset="0"/>
              </a:rPr>
              <a:t>খোস দাদ হাজা চুলকানিতে লাগাবে।</a:t>
            </a:r>
            <a:r>
              <a:rPr lang="bn-BD" sz="3200" dirty="0">
                <a:latin typeface="NikoshBAN" pitchFamily="2" charset="0"/>
                <a:cs typeface="NikoshBAN" pitchFamily="2" charset="0"/>
              </a:rPr>
              <a:t>  </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15746034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mbrian College\Desktop\extra\project 1\nimgach\just-neem-produ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326" y="990600"/>
            <a:ext cx="6102879"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757130" y="4953001"/>
            <a:ext cx="4777270" cy="830997"/>
          </a:xfrm>
          <a:prstGeom prst="rect">
            <a:avLst/>
          </a:prstGeom>
        </p:spPr>
        <p:txBody>
          <a:bodyPr wrap="none">
            <a:spAutoFit/>
          </a:bodyPr>
          <a:lstStyle/>
          <a:p>
            <a:pPr lvl="0" algn="ctr"/>
            <a:r>
              <a:rPr lang="bn-BD" sz="4800" dirty="0">
                <a:latin typeface="NikoshBAN" pitchFamily="2" charset="0"/>
                <a:cs typeface="NikoshBAN" pitchFamily="2" charset="0"/>
              </a:rPr>
              <a:t>চর্ম রোগের অব্যর্থ ঔষধ</a:t>
            </a:r>
            <a:r>
              <a:rPr lang="bn-BD" sz="2800" dirty="0">
                <a:latin typeface="NikoshBAN" pitchFamily="2" charset="0"/>
                <a:cs typeface="NikoshBAN" pitchFamily="2" charset="0"/>
              </a:rPr>
              <a:t>  </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1831849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mbrian College\Desktop\extra\project 1\nimgach\image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71489"/>
            <a:ext cx="3810000" cy="2107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Cambrian College\Desktop\extra\project 1\nimgach\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779" y="2701170"/>
            <a:ext cx="3929842" cy="2632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Cambrian College\Desktop\extra\project 1\nimgach\nimdal-200x1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71488"/>
            <a:ext cx="3429000" cy="1956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286000" y="4572000"/>
            <a:ext cx="3124200" cy="2103120"/>
            <a:chOff x="762000" y="4572000"/>
            <a:chExt cx="3124200" cy="2103120"/>
          </a:xfrm>
          <a:solidFill>
            <a:schemeClr val="accent6">
              <a:lumMod val="75000"/>
            </a:schemeClr>
          </a:solidFill>
          <a:scene3d>
            <a:camera prst="orthographicFront">
              <a:rot lat="0" lon="0" rev="0"/>
            </a:camera>
            <a:lightRig rig="balanced" dir="t">
              <a:rot lat="0" lon="0" rev="8700000"/>
            </a:lightRig>
          </a:scene3d>
        </p:grpSpPr>
        <p:sp>
          <p:nvSpPr>
            <p:cNvPr id="3" name="Half Frame 2"/>
            <p:cNvSpPr/>
            <p:nvPr/>
          </p:nvSpPr>
          <p:spPr>
            <a:xfrm>
              <a:off x="914400" y="4572000"/>
              <a:ext cx="2971800" cy="1981200"/>
            </a:xfrm>
            <a:prstGeom prst="halfFrame">
              <a:avLst>
                <a:gd name="adj1" fmla="val 4662"/>
                <a:gd name="adj2" fmla="val 4662"/>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Minus 3"/>
            <p:cNvSpPr/>
            <p:nvPr/>
          </p:nvSpPr>
          <p:spPr>
            <a:xfrm>
              <a:off x="762000" y="6370320"/>
              <a:ext cx="1203614" cy="304800"/>
            </a:xfrm>
            <a:prstGeom prst="mathMinus">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onut 5"/>
          <p:cNvSpPr/>
          <p:nvPr/>
        </p:nvSpPr>
        <p:spPr>
          <a:xfrm>
            <a:off x="3429000" y="6019800"/>
            <a:ext cx="1539586" cy="777240"/>
          </a:xfrm>
          <a:prstGeom prst="donut">
            <a:avLst>
              <a:gd name="adj" fmla="val 83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514867" y="5486401"/>
            <a:ext cx="7124700" cy="1323439"/>
          </a:xfrm>
          <a:prstGeom prst="rect">
            <a:avLst/>
          </a:prstGeom>
        </p:spPr>
        <p:txBody>
          <a:bodyPr wrap="square">
            <a:spAutoFit/>
          </a:bodyPr>
          <a:lstStyle/>
          <a:p>
            <a:r>
              <a:rPr lang="bn-BD" sz="4000" dirty="0">
                <a:latin typeface="NikoshBAN" pitchFamily="2" charset="0"/>
                <a:cs typeface="NikoshBAN" pitchFamily="2" charset="0"/>
              </a:rPr>
              <a:t>কাঁচা  কিম্বা ভেঙ্গে বেগুন –সহযোগে খেলে  যকৃতের  পক্ষে  ভারি উপকার। </a:t>
            </a:r>
            <a:endParaRPr lang="en-US" dirty="0"/>
          </a:p>
        </p:txBody>
      </p:sp>
    </p:spTree>
    <p:extLst>
      <p:ext uri="{BB962C8B-B14F-4D97-AF65-F5344CB8AC3E}">
        <p14:creationId xmlns:p14="http://schemas.microsoft.com/office/powerpoint/2010/main" val="292324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Users\Cambrian College\Desktop\extra\project 1\nimgach\neem-toothbrus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83475"/>
            <a:ext cx="3657600" cy="33783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81" name="Picture 33" descr="C:\Users\Cambrian College\Desktop\extra\project 1\nimgach\main_teeth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783475"/>
            <a:ext cx="4057650" cy="33783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667000" y="4876800"/>
            <a:ext cx="6553200" cy="707886"/>
          </a:xfrm>
          <a:prstGeom prst="rect">
            <a:avLst/>
          </a:prstGeom>
        </p:spPr>
        <p:txBody>
          <a:bodyPr wrap="square">
            <a:spAutoFit/>
          </a:bodyPr>
          <a:lstStyle/>
          <a:p>
            <a:pPr lvl="0" algn="ctr"/>
            <a:r>
              <a:rPr lang="bn-BD" sz="4000" dirty="0">
                <a:latin typeface="NikoshBAN" pitchFamily="2" charset="0"/>
                <a:cs typeface="NikoshBAN" pitchFamily="2" charset="0"/>
              </a:rPr>
              <a:t>কচি ডাল চিবোলে দাঁত ভালো থাকে।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62805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ambrian College\Desktop\extra\project 1\nimgach\under-the-neem-tree-padma-pras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0"/>
            <a:ext cx="34290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ambrian College\Desktop\extra\project 1\nimgach\untitled-1 copy_425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528638"/>
            <a:ext cx="3280181" cy="3100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1066800"/>
            <a:ext cx="5181600" cy="707886"/>
          </a:xfrm>
          <a:prstGeom prst="rect">
            <a:avLst/>
          </a:prstGeom>
        </p:spPr>
        <p:txBody>
          <a:bodyPr wrap="square">
            <a:spAutoFit/>
          </a:bodyPr>
          <a:lstStyle/>
          <a:p>
            <a:pPr lvl="0" algn="ctr"/>
            <a:r>
              <a:rPr lang="bn-BD" sz="4000" dirty="0">
                <a:latin typeface="NikoshBAN" pitchFamily="2" charset="0"/>
                <a:cs typeface="NikoshBAN" pitchFamily="2" charset="0"/>
              </a:rPr>
              <a:t>কবিরাজরা প্রশংসায় পঞ্চমুখ।</a:t>
            </a:r>
            <a:r>
              <a:rPr lang="bn-BD" sz="2800" dirty="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5" name="Rectangle 4"/>
          <p:cNvSpPr/>
          <p:nvPr/>
        </p:nvSpPr>
        <p:spPr>
          <a:xfrm>
            <a:off x="6172200" y="4010562"/>
            <a:ext cx="3810000" cy="1323439"/>
          </a:xfrm>
          <a:prstGeom prst="rect">
            <a:avLst/>
          </a:prstGeom>
        </p:spPr>
        <p:txBody>
          <a:bodyPr wrap="square">
            <a:spAutoFit/>
          </a:bodyPr>
          <a:lstStyle/>
          <a:p>
            <a:pPr lvl="0" algn="ctr"/>
            <a:r>
              <a:rPr lang="bn-BD" sz="4000" dirty="0">
                <a:latin typeface="NikoshBAN" pitchFamily="2" charset="0"/>
                <a:cs typeface="NikoshBAN" pitchFamily="2" charset="0"/>
              </a:rPr>
              <a:t>বাড়ির পাশে গজালে </a:t>
            </a:r>
          </a:p>
          <a:p>
            <a:pPr lvl="0" algn="ctr"/>
            <a:r>
              <a:rPr lang="bn-BD" sz="4000" dirty="0">
                <a:latin typeface="NikoshBAN" pitchFamily="2" charset="0"/>
                <a:cs typeface="NikoshBAN" pitchFamily="2" charset="0"/>
              </a:rPr>
              <a:t>বিজ্ঞরা খুশি হন।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7470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62400" y="628650"/>
            <a:ext cx="3913534" cy="4600182"/>
            <a:chOff x="-1219200" y="228600"/>
            <a:chExt cx="3913534" cy="4262401"/>
          </a:xfrm>
        </p:grpSpPr>
        <p:pic>
          <p:nvPicPr>
            <p:cNvPr id="3" name="Picture 5" descr="C:\Users\Cambrian College\Desktop\extra\project 1\nimgach\neem-copy.jpg w=640&amp;h=804.jpg"/>
            <p:cNvPicPr>
              <a:picLocks noChangeAspect="1" noChangeArrowheads="1"/>
            </p:cNvPicPr>
            <p:nvPr/>
          </p:nvPicPr>
          <p:blipFill rotWithShape="1">
            <a:blip r:embed="rId2">
              <a:extLst>
                <a:ext uri="{28A0092B-C50C-407E-A947-70E740481C1C}">
                  <a14:useLocalDpi xmlns:a14="http://schemas.microsoft.com/office/drawing/2010/main" val="0"/>
                </a:ext>
              </a:extLst>
            </a:blip>
            <a:srcRect b="13302"/>
            <a:stretch/>
          </p:blipFill>
          <p:spPr bwMode="auto">
            <a:xfrm>
              <a:off x="-1219200" y="228600"/>
              <a:ext cx="3913534" cy="4262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nip Same Side Corner Rectangle 3"/>
            <p:cNvSpPr/>
            <p:nvPr/>
          </p:nvSpPr>
          <p:spPr>
            <a:xfrm>
              <a:off x="-762000" y="3687043"/>
              <a:ext cx="2819400" cy="725378"/>
            </a:xfrm>
            <a:prstGeom prst="snip2SameRect">
              <a:avLst>
                <a:gd name="adj1" fmla="val 50000"/>
                <a:gd name="adj2" fmla="val 0"/>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276600" y="5150252"/>
            <a:ext cx="5676900" cy="1323439"/>
          </a:xfrm>
          <a:prstGeom prst="rect">
            <a:avLst/>
          </a:prstGeom>
        </p:spPr>
        <p:txBody>
          <a:bodyPr wrap="square">
            <a:spAutoFit/>
          </a:bodyPr>
          <a:lstStyle/>
          <a:p>
            <a:pPr lvl="0" algn="ctr"/>
            <a:r>
              <a:rPr lang="bn-BD" sz="4000" dirty="0">
                <a:latin typeface="NikoshBAN" pitchFamily="2" charset="0"/>
                <a:cs typeface="NikoshBAN" pitchFamily="2" charset="0"/>
              </a:rPr>
              <a:t>শান দিয়ে বাঁধিয়েও দেয় কেউ- </a:t>
            </a:r>
          </a:p>
          <a:p>
            <a:pPr lvl="0" algn="ctr"/>
            <a:r>
              <a:rPr lang="bn-BD" sz="4000" dirty="0">
                <a:latin typeface="NikoshBAN" pitchFamily="2" charset="0"/>
                <a:cs typeface="NikoshBAN" pitchFamily="2" charset="0"/>
              </a:rPr>
              <a:t>সে আর-এক আবর্জনা।  </a:t>
            </a:r>
            <a:r>
              <a:rPr lang="bn-BD" sz="2800" dirty="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9627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ambrian College\Desktop\extra\project 1\nimgach\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1484" r="22428"/>
          <a:stretch/>
        </p:blipFill>
        <p:spPr bwMode="auto">
          <a:xfrm>
            <a:off x="4178206" y="757451"/>
            <a:ext cx="3835589" cy="4343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781300" y="5547466"/>
            <a:ext cx="6629400" cy="707886"/>
          </a:xfrm>
          <a:prstGeom prst="rect">
            <a:avLst/>
          </a:prstGeom>
        </p:spPr>
        <p:txBody>
          <a:bodyPr wrap="square">
            <a:spAutoFit/>
          </a:bodyPr>
          <a:lstStyle/>
          <a:p>
            <a:pPr lvl="0" algn="ctr"/>
            <a:r>
              <a:rPr lang="bn-BD" sz="4000" dirty="0">
                <a:latin typeface="NikoshBAN" pitchFamily="2" charset="0"/>
                <a:cs typeface="NikoshBAN" pitchFamily="2" charset="0"/>
              </a:rPr>
              <a:t>একদিন একটা নতুন ধরনের লোক এলো।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45081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ambrian College\Desktop\extra\project 1\nimgach\images.jpuiyg.jp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6781801" y="435596"/>
            <a:ext cx="3207864" cy="3797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ambrian College\Desktop\extra\project 1\nimgach\young-neem-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439" y="435595"/>
            <a:ext cx="3354795" cy="3797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067636" y="4209365"/>
            <a:ext cx="3962400" cy="2123658"/>
          </a:xfrm>
          <a:prstGeom prst="rect">
            <a:avLst/>
          </a:prstGeom>
        </p:spPr>
        <p:txBody>
          <a:bodyPr wrap="square">
            <a:spAutoFit/>
          </a:bodyPr>
          <a:lstStyle/>
          <a:p>
            <a:pPr algn="ctr"/>
            <a:r>
              <a:rPr lang="bn-BD" sz="4400" dirty="0">
                <a:latin typeface="NikoshBAN" pitchFamily="2" charset="0"/>
                <a:cs typeface="NikoshBAN" pitchFamily="2" charset="0"/>
              </a:rPr>
              <a:t>বাড়ির পিছনে ময়লা-আবর্জনার স্তুপের মাঝে </a:t>
            </a:r>
            <a:r>
              <a:rPr lang="bn-BD"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নিমগাছ</a:t>
            </a:r>
            <a:r>
              <a:rPr lang="bn-BD" sz="4400" dirty="0">
                <a:latin typeface="NikoshBAN" pitchFamily="2" charset="0"/>
                <a:cs typeface="NikoshBAN" pitchFamily="2" charset="0"/>
              </a:rPr>
              <a:t>। </a:t>
            </a:r>
            <a:endParaRPr lang="en-US" sz="4400" dirty="0"/>
          </a:p>
        </p:txBody>
      </p:sp>
      <p:sp>
        <p:nvSpPr>
          <p:cNvPr id="5" name="Rectangle 4"/>
          <p:cNvSpPr/>
          <p:nvPr/>
        </p:nvSpPr>
        <p:spPr>
          <a:xfrm>
            <a:off x="6415733" y="4209365"/>
            <a:ext cx="3947467" cy="2123658"/>
          </a:xfrm>
          <a:prstGeom prst="rect">
            <a:avLst/>
          </a:prstGeom>
        </p:spPr>
        <p:txBody>
          <a:bodyPr wrap="square">
            <a:spAutoFit/>
          </a:bodyPr>
          <a:lstStyle/>
          <a:p>
            <a:pPr algn="ctr"/>
            <a:r>
              <a:rPr lang="bn-BD" sz="4400" dirty="0">
                <a:latin typeface="NikoshBAN" pitchFamily="2" charset="0"/>
                <a:cs typeface="NikoshBAN" pitchFamily="2" charset="0"/>
              </a:rPr>
              <a:t>ওদের বাড়ির গৃহকর্ম-নিপুণা </a:t>
            </a:r>
            <a:r>
              <a:rPr lang="bn-BD"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cs typeface="NikoshBAN" pitchFamily="2" charset="0"/>
              </a:rPr>
              <a:t>লক্ষ্মীবউটার</a:t>
            </a:r>
            <a:r>
              <a:rPr lang="bn-BD" sz="4400" dirty="0">
                <a:latin typeface="NikoshBAN" pitchFamily="2" charset="0"/>
                <a:cs typeface="NikoshBAN" pitchFamily="2" charset="0"/>
              </a:rPr>
              <a:t> ঠিক এক দশা।</a:t>
            </a:r>
            <a:endParaRPr lang="en-US" sz="4400" dirty="0"/>
          </a:p>
        </p:txBody>
      </p:sp>
    </p:spTree>
    <p:extLst>
      <p:ext uri="{BB962C8B-B14F-4D97-AF65-F5344CB8AC3E}">
        <p14:creationId xmlns:p14="http://schemas.microsoft.com/office/powerpoint/2010/main" val="40055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12970" y="815909"/>
            <a:ext cx="2278380"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দলীয়  কাজ</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Bevel 2"/>
          <p:cNvSpPr/>
          <p:nvPr/>
        </p:nvSpPr>
        <p:spPr>
          <a:xfrm>
            <a:off x="5852160" y="2171131"/>
            <a:ext cx="198120" cy="3870960"/>
          </a:xfrm>
          <a:prstGeom prst="beve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evel 3"/>
          <p:cNvSpPr/>
          <p:nvPr/>
        </p:nvSpPr>
        <p:spPr>
          <a:xfrm>
            <a:off x="3099435" y="1828800"/>
            <a:ext cx="1447800" cy="609600"/>
          </a:xfrm>
          <a:prstGeom prst="beve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দল-১</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Bevel 4"/>
          <p:cNvSpPr/>
          <p:nvPr/>
        </p:nvSpPr>
        <p:spPr>
          <a:xfrm>
            <a:off x="6738603" y="1943476"/>
            <a:ext cx="1447800" cy="609600"/>
          </a:xfrm>
          <a:prstGeom prst="bevel">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দল-২ </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9" name="Rectangle 8"/>
          <p:cNvSpPr/>
          <p:nvPr/>
        </p:nvSpPr>
        <p:spPr>
          <a:xfrm>
            <a:off x="1829937" y="3429000"/>
            <a:ext cx="3706732" cy="1569660"/>
          </a:xfrm>
          <a:prstGeom prst="rect">
            <a:avLst/>
          </a:prstGeom>
        </p:spPr>
        <p:txBody>
          <a:bodyPr wrap="square">
            <a:spAutoFit/>
          </a:bodyPr>
          <a:lstStyle/>
          <a:p>
            <a:pPr algn="ctr"/>
            <a:r>
              <a:rPr lang="bn-BD" sz="3200" dirty="0">
                <a:latin typeface="NikoshBAN" pitchFamily="2" charset="0"/>
                <a:cs typeface="NikoshBAN" pitchFamily="2" charset="0"/>
              </a:rPr>
              <a:t>নিমগাছ আমাদের কী কী উপকারে আসে তা সংক্ষেপে লেখ।  </a:t>
            </a:r>
            <a:endParaRPr lang="en-US" sz="3200" dirty="0">
              <a:latin typeface="NikoshBAN" pitchFamily="2" charset="0"/>
              <a:cs typeface="NikoshBAN" pitchFamily="2" charset="0"/>
            </a:endParaRPr>
          </a:p>
        </p:txBody>
      </p:sp>
      <p:sp>
        <p:nvSpPr>
          <p:cNvPr id="10" name="Rectangle 9"/>
          <p:cNvSpPr/>
          <p:nvPr/>
        </p:nvSpPr>
        <p:spPr>
          <a:xfrm>
            <a:off x="6338134" y="3429000"/>
            <a:ext cx="3706732" cy="1569660"/>
          </a:xfrm>
          <a:prstGeom prst="rect">
            <a:avLst/>
          </a:prstGeom>
        </p:spPr>
        <p:txBody>
          <a:bodyPr wrap="square">
            <a:spAutoFit/>
          </a:bodyPr>
          <a:lstStyle/>
          <a:p>
            <a:pPr algn="ctr"/>
            <a:r>
              <a:rPr lang="bn-BD" sz="3200" dirty="0">
                <a:latin typeface="NikoshBAN" pitchFamily="2" charset="0"/>
                <a:cs typeface="NikoshBAN" pitchFamily="2" charset="0"/>
              </a:rPr>
              <a:t>আমাদের সমাজে নারীদের উপর অবজ্ঞার কয়েকটি চিত্র তুলে ধরো।</a:t>
            </a:r>
            <a:endParaRPr lang="en-US" sz="3200" dirty="0">
              <a:latin typeface="NikoshBAN" pitchFamily="2" charset="0"/>
              <a:cs typeface="NikoshBAN" pitchFamily="2" charset="0"/>
            </a:endParaRPr>
          </a:p>
        </p:txBody>
      </p:sp>
      <p:pic>
        <p:nvPicPr>
          <p:cNvPr id="8" name="Picture 7" descr="iiiooo.jpg">
            <a:extLst>
              <a:ext uri="{FF2B5EF4-FFF2-40B4-BE49-F238E27FC236}">
                <a16:creationId xmlns:a16="http://schemas.microsoft.com/office/drawing/2014/main" id="{F5E1523B-4159-4ECF-90C0-CE01738987A5}"/>
              </a:ext>
            </a:extLst>
          </p:cNvPr>
          <p:cNvPicPr>
            <a:picLocks noChangeAspect="1"/>
          </p:cNvPicPr>
          <p:nvPr/>
        </p:nvPicPr>
        <p:blipFill>
          <a:blip r:embed="rId2" cstate="print"/>
          <a:stretch>
            <a:fillRect/>
          </a:stretch>
        </p:blipFill>
        <p:spPr>
          <a:xfrm>
            <a:off x="8569276" y="771713"/>
            <a:ext cx="2951180" cy="26572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D4C62D73-050F-4E98-81F7-D5A866A46D25}"/>
              </a:ext>
            </a:extLst>
          </p:cNvPr>
          <p:cNvSpPr txBox="1"/>
          <p:nvPr/>
        </p:nvSpPr>
        <p:spPr>
          <a:xfrm>
            <a:off x="7268010" y="859183"/>
            <a:ext cx="1836786" cy="646331"/>
          </a:xfrm>
          <a:prstGeom prst="rect">
            <a:avLst/>
          </a:prstGeom>
          <a:noFill/>
        </p:spPr>
        <p:txBody>
          <a:bodyPr wrap="square" rtlCol="0">
            <a:spAutoFit/>
          </a:bodyPr>
          <a:lstStyle/>
          <a:p>
            <a:r>
              <a:rPr lang="en-US" b="1" dirty="0"/>
              <a:t>সময়-৮ </a:t>
            </a:r>
            <a:r>
              <a:rPr lang="en-US" b="1" dirty="0" err="1"/>
              <a:t>মিনিট</a:t>
            </a:r>
            <a:r>
              <a:rPr lang="en-US" b="1" dirty="0"/>
              <a:t> </a:t>
            </a:r>
          </a:p>
          <a:p>
            <a:endParaRPr lang="en-US" dirty="0"/>
          </a:p>
        </p:txBody>
      </p:sp>
    </p:spTree>
    <p:extLst>
      <p:ext uri="{BB962C8B-B14F-4D97-AF65-F5344CB8AC3E}">
        <p14:creationId xmlns:p14="http://schemas.microsoft.com/office/powerpoint/2010/main" val="914240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017960"/>
            <a:ext cx="4765964" cy="3001841"/>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টুলু</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সরকার</a:t>
            </a:r>
            <a:endPar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endParaRPr>
          </a:p>
          <a:p>
            <a:pPr algn="ctr">
              <a:defRPr/>
            </a:pP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সহকারী</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শিক্ষক</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কম্পিউটার</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a:t>
            </a:r>
          </a:p>
          <a:p>
            <a:pPr algn="ctr">
              <a:defRPr/>
            </a:pP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কাদিরখোলা</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মাধ্যমিক</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বিদ্যালয়</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p>
          <a:p>
            <a:pPr algn="ctr">
              <a:defRPr/>
            </a:pPr>
            <a:r>
              <a:rPr lang="en-US" sz="2000" b="1" dirty="0" err="1">
                <a:ln w="1905"/>
                <a:solidFill>
                  <a:srgbClr val="002060"/>
                </a:solidFill>
                <a:effectLst>
                  <a:innerShdw blurRad="69850" dist="43180" dir="5400000">
                    <a:srgbClr val="000000">
                      <a:alpha val="65000"/>
                    </a:srgbClr>
                  </a:innerShdw>
                </a:effectLst>
                <a:latin typeface="NikoshBAN" pitchFamily="2" charset="0"/>
                <a:cs typeface="NikoshBAN" pitchFamily="2" charset="0"/>
              </a:rPr>
              <a:t>রামপাল,বাগেরহাট</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p>
          <a:p>
            <a:pPr algn="ctr">
              <a:defRPr/>
            </a:pP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মোবাইলঃ০১৯৩৪৫০৮১৬৭</a:t>
            </a:r>
          </a:p>
          <a:p>
            <a:pPr algn="ctr">
              <a:defRPr/>
            </a:pP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Email : </a:t>
            </a:r>
            <a:r>
              <a:rPr lang="en-US" sz="20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tulusarker81 @</a:t>
            </a:r>
            <a:r>
              <a:rPr lang="en-US" sz="20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gmail.com</a:t>
            </a:r>
            <a:r>
              <a:rPr lang="en-US" sz="20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p>
        </p:txBody>
      </p:sp>
      <p:sp>
        <p:nvSpPr>
          <p:cNvPr id="6" name="Rectangle 5"/>
          <p:cNvSpPr/>
          <p:nvPr/>
        </p:nvSpPr>
        <p:spPr>
          <a:xfrm>
            <a:off x="1443669" y="541002"/>
            <a:ext cx="3850221" cy="707886"/>
          </a:xfrm>
          <a:prstGeom prst="rect">
            <a:avLst/>
          </a:prstGeom>
        </p:spPr>
        <p:txBody>
          <a:bodyPr wrap="square">
            <a:spAutoFit/>
          </a:bodyPr>
          <a:lstStyle/>
          <a:p>
            <a:pPr algn="ctr"/>
            <a:r>
              <a:rPr lang="en-US" sz="4000" b="1" spc="150" dirty="0" err="1">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শিক্ষক</a:t>
            </a:r>
            <a:r>
              <a:rPr lang="en-US" sz="4000" b="1" spc="150" dirty="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r>
              <a:rPr lang="en-US" sz="4000" b="1" spc="150" dirty="0" err="1">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পরিচিতি</a:t>
            </a:r>
            <a:endParaRPr lang="en-US" sz="4000" b="1" dirty="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BAN" pitchFamily="2" charset="0"/>
              <a:cs typeface="NikoshBAN" pitchFamily="2" charset="0"/>
              <a:sym typeface="Wingdings"/>
            </a:endParaRPr>
          </a:p>
        </p:txBody>
      </p:sp>
      <p:sp>
        <p:nvSpPr>
          <p:cNvPr id="7" name="Rectangle 6"/>
          <p:cNvSpPr/>
          <p:nvPr/>
        </p:nvSpPr>
        <p:spPr>
          <a:xfrm>
            <a:off x="6860286" y="484328"/>
            <a:ext cx="3258067" cy="707886"/>
          </a:xfrm>
          <a:prstGeom prst="rect">
            <a:avLst/>
          </a:prstGeom>
        </p:spPr>
        <p:txBody>
          <a:bodyPr wrap="square">
            <a:spAutoFit/>
          </a:bodyPr>
          <a:lstStyle/>
          <a:p>
            <a:pPr algn="ctr"/>
            <a:r>
              <a:rPr lang="en-US" sz="4000" b="1" spc="150" dirty="0" err="1">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পাঠ</a:t>
            </a:r>
            <a:r>
              <a:rPr lang="en-US" sz="4000" b="1" spc="150" dirty="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r>
              <a:rPr lang="en-US" sz="4000" b="1" spc="150" dirty="0" err="1">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পরিচিতি</a:t>
            </a:r>
            <a:r>
              <a:rPr lang="en-US" sz="4000" b="1" spc="150" dirty="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LightBAN" panose="02000000000000000000" pitchFamily="2" charset="0"/>
                <a:cs typeface="NikoshBAN" pitchFamily="2" charset="0"/>
                <a:sym typeface="Wingdings"/>
              </a:rPr>
              <a:t> </a:t>
            </a:r>
            <a:endParaRPr lang="en-US" sz="4000" b="1" dirty="0">
              <a:ln w="11430">
                <a:solidFill>
                  <a:sysClr val="windowText" lastClr="000000"/>
                </a:solidFill>
              </a:ln>
              <a:solidFill>
                <a:sysClr val="windowText" lastClr="000000"/>
              </a:solidFill>
              <a:effectLst>
                <a:glow rad="101600">
                  <a:schemeClr val="accent6">
                    <a:satMod val="175000"/>
                    <a:alpha val="40000"/>
                  </a:schemeClr>
                </a:glow>
                <a:outerShdw blurRad="25400" algn="tl" rotWithShape="0">
                  <a:srgbClr val="000000">
                    <a:alpha val="43000"/>
                  </a:srgbClr>
                </a:outerShdw>
              </a:effectLst>
              <a:latin typeface="NikoshBAN" pitchFamily="2" charset="0"/>
              <a:cs typeface="NikoshBAN" pitchFamily="2" charset="0"/>
              <a:sym typeface="Wingdings"/>
            </a:endParaRPr>
          </a:p>
        </p:txBody>
      </p:sp>
      <p:cxnSp>
        <p:nvCxnSpPr>
          <p:cNvPr id="8" name="Straight Connector 7"/>
          <p:cNvCxnSpPr/>
          <p:nvPr/>
        </p:nvCxnSpPr>
        <p:spPr>
          <a:xfrm>
            <a:off x="5735775" y="600791"/>
            <a:ext cx="0" cy="5619343"/>
          </a:xfrm>
          <a:prstGeom prst="line">
            <a:avLst/>
          </a:prstGeom>
          <a:ln w="76200">
            <a:prstDash val="sysDash"/>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1" descr="C:\Users\HP\Desktop\20180316_1745.jpg"/>
          <p:cNvPicPr>
            <a:picLocks noChangeAspect="1" noChangeArrowheads="1"/>
          </p:cNvPicPr>
          <p:nvPr/>
        </p:nvPicPr>
        <p:blipFill>
          <a:blip r:embed="rId3" cstate="print"/>
          <a:srcRect/>
          <a:stretch>
            <a:fillRect/>
          </a:stretch>
        </p:blipFill>
        <p:spPr bwMode="auto">
          <a:xfrm>
            <a:off x="2286000" y="1447800"/>
            <a:ext cx="1752600" cy="1752600"/>
          </a:xfrm>
          <a:prstGeom prst="rect">
            <a:avLst/>
          </a:prstGeom>
          <a:ln w="76200" cap="sq" cmpd="thickThin">
            <a:solidFill>
              <a:schemeClr val="accent6">
                <a:lumMod val="75000"/>
              </a:schemeClr>
            </a:solidFill>
            <a:prstDash val="solid"/>
            <a:miter lim="800000"/>
          </a:ln>
          <a:effectLst>
            <a:innerShdw blurRad="76200">
              <a:srgbClr val="000000"/>
            </a:innerShdw>
          </a:effectLst>
        </p:spPr>
      </p:pic>
      <p:sp>
        <p:nvSpPr>
          <p:cNvPr id="2" name="Rectangle 1">
            <a:extLst>
              <a:ext uri="{FF2B5EF4-FFF2-40B4-BE49-F238E27FC236}">
                <a16:creationId xmlns:a16="http://schemas.microsoft.com/office/drawing/2014/main" id="{3FE56B6F-54EE-457F-BAA6-206B214C74C4}"/>
              </a:ext>
            </a:extLst>
          </p:cNvPr>
          <p:cNvSpPr/>
          <p:nvPr/>
        </p:nvSpPr>
        <p:spPr>
          <a:xfrm>
            <a:off x="6860286" y="3522524"/>
            <a:ext cx="3986209" cy="2062103"/>
          </a:xfrm>
          <a:prstGeom prst="rect">
            <a:avLst/>
          </a:prstGeom>
        </p:spPr>
        <p:txBody>
          <a:bodyPr wrap="square">
            <a:spAutoFit/>
          </a:bodyPr>
          <a:lstStyle/>
          <a:p>
            <a:pPr marL="342900" indent="-342900" algn="ctr">
              <a:spcBef>
                <a:spcPct val="20000"/>
              </a:spcBef>
              <a:defRPr/>
            </a:pPr>
            <a:r>
              <a:rPr lang="bn-BD" sz="3200" b="1" dirty="0">
                <a:ln/>
                <a:solidFill>
                  <a:srgbClr val="0070C0"/>
                </a:solidFill>
                <a:latin typeface="Kalpurush" panose="02000600000000000000" pitchFamily="2" charset="0"/>
                <a:cs typeface="Kalpurush" panose="02000600000000000000" pitchFamily="2" charset="0"/>
              </a:rPr>
              <a:t>শ্রে</a:t>
            </a:r>
            <a:r>
              <a:rPr lang="en-US" sz="3200" b="1" dirty="0" err="1">
                <a:ln/>
                <a:solidFill>
                  <a:srgbClr val="0070C0"/>
                </a:solidFill>
                <a:latin typeface="Kalpurush" panose="02000600000000000000" pitchFamily="2" charset="0"/>
                <a:cs typeface="Kalpurush" panose="02000600000000000000" pitchFamily="2" charset="0"/>
              </a:rPr>
              <a:t>ণি</a:t>
            </a:r>
            <a:r>
              <a:rPr lang="en-US" sz="3200" b="1" dirty="0">
                <a:ln/>
                <a:solidFill>
                  <a:srgbClr val="0070C0"/>
                </a:solidFill>
                <a:latin typeface="Kalpurush" panose="02000600000000000000" pitchFamily="2" charset="0"/>
                <a:cs typeface="Kalpurush" panose="02000600000000000000" pitchFamily="2" charset="0"/>
              </a:rPr>
              <a:t>: </a:t>
            </a:r>
            <a:r>
              <a:rPr lang="bn-BD" sz="3200" b="1" dirty="0">
                <a:ln/>
                <a:solidFill>
                  <a:srgbClr val="0070C0"/>
                </a:solidFill>
                <a:latin typeface="Kalpurush" panose="02000600000000000000" pitchFamily="2" charset="0"/>
                <a:cs typeface="Kalpurush" panose="02000600000000000000" pitchFamily="2" charset="0"/>
              </a:rPr>
              <a:t>নবম</a:t>
            </a:r>
          </a:p>
          <a:p>
            <a:pPr marL="342900" indent="-342900" algn="ctr">
              <a:defRPr/>
            </a:pPr>
            <a:r>
              <a:rPr lang="en-US" sz="3200" b="1" dirty="0">
                <a:ln/>
                <a:solidFill>
                  <a:srgbClr val="009900"/>
                </a:solidFill>
                <a:latin typeface="Kalpurush" panose="02000600000000000000" pitchFamily="2" charset="0"/>
                <a:cs typeface="Kalpurush" panose="02000600000000000000" pitchFamily="2" charset="0"/>
              </a:rPr>
              <a:t> </a:t>
            </a:r>
            <a:r>
              <a:rPr lang="en-US" sz="3200" b="1" dirty="0" err="1">
                <a:solidFill>
                  <a:schemeClr val="tx2"/>
                </a:solidFill>
                <a:latin typeface="NikoshBAN" panose="02000000000000000000" pitchFamily="2" charset="0"/>
                <a:cs typeface="NikoshBAN" panose="02000000000000000000" pitchFamily="2" charset="0"/>
              </a:rPr>
              <a:t>বিষয়-বাংলা</a:t>
            </a:r>
            <a:r>
              <a:rPr lang="en-US" sz="3200" b="1" dirty="0">
                <a:solidFill>
                  <a:schemeClr val="tx2"/>
                </a:solidFill>
                <a:latin typeface="NikoshBAN" panose="02000000000000000000" pitchFamily="2" charset="0"/>
                <a:cs typeface="NikoshBAN" panose="02000000000000000000" pitchFamily="2" charset="0"/>
              </a:rPr>
              <a:t> ১ম প</a:t>
            </a:r>
            <a:r>
              <a:rPr lang="bn-BD" sz="3200" b="1" dirty="0">
                <a:solidFill>
                  <a:schemeClr val="tx2"/>
                </a:solidFill>
                <a:latin typeface="NikoshBAN" panose="02000000000000000000" pitchFamily="2" charset="0"/>
                <a:cs typeface="NikoshBAN" panose="02000000000000000000" pitchFamily="2" charset="0"/>
              </a:rPr>
              <a:t>ত্র</a:t>
            </a:r>
            <a:endParaRPr lang="en-US" sz="3200" b="1" dirty="0">
              <a:solidFill>
                <a:schemeClr val="tx2"/>
              </a:solidFill>
              <a:latin typeface="NikoshBAN" panose="02000000000000000000" pitchFamily="2" charset="0"/>
              <a:cs typeface="NikoshBAN" panose="02000000000000000000" pitchFamily="2" charset="0"/>
            </a:endParaRPr>
          </a:p>
          <a:p>
            <a:pPr marL="342900" indent="-342900" algn="ctr">
              <a:defRPr/>
            </a:pPr>
            <a:r>
              <a:rPr lang="bn-BD" sz="3200" b="1" dirty="0">
                <a:ln/>
                <a:solidFill>
                  <a:srgbClr val="009900"/>
                </a:solidFill>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সময়</a:t>
            </a:r>
            <a:r>
              <a:rPr lang="en-US" sz="3200" b="1" dirty="0">
                <a:ln/>
                <a:latin typeface="Kalpurush" panose="02000600000000000000" pitchFamily="2" charset="0"/>
                <a:cs typeface="Kalpurush" panose="02000600000000000000" pitchFamily="2" charset="0"/>
              </a:rPr>
              <a:t>: ৫০ </a:t>
            </a:r>
            <a:r>
              <a:rPr lang="en-US" sz="3200" b="1" dirty="0" err="1">
                <a:ln/>
                <a:latin typeface="Kalpurush" panose="02000600000000000000" pitchFamily="2" charset="0"/>
                <a:cs typeface="Kalpurush" panose="02000600000000000000" pitchFamily="2" charset="0"/>
              </a:rPr>
              <a:t>মিনিট</a:t>
            </a:r>
            <a:endParaRPr lang="en-US" sz="3200" b="1" dirty="0">
              <a:ln/>
              <a:latin typeface="Kalpurush" panose="02000600000000000000" pitchFamily="2" charset="0"/>
              <a:cs typeface="Kalpurush" panose="02000600000000000000" pitchFamily="2" charset="0"/>
            </a:endParaRPr>
          </a:p>
          <a:p>
            <a:pPr marL="342900" indent="-342900" algn="ctr">
              <a:defRPr/>
            </a:pPr>
            <a:r>
              <a:rPr lang="en-US" sz="3200" b="1" dirty="0">
                <a:ln/>
                <a:solidFill>
                  <a:srgbClr val="003300"/>
                </a:solidFill>
                <a:latin typeface="Kalpurush" panose="02000600000000000000" pitchFamily="2" charset="0"/>
                <a:cs typeface="Kalpurush" panose="02000600000000000000" pitchFamily="2" charset="0"/>
              </a:rPr>
              <a:t> </a:t>
            </a:r>
            <a:r>
              <a:rPr lang="en-US" sz="3200" b="1" dirty="0" err="1">
                <a:ln/>
                <a:solidFill>
                  <a:srgbClr val="003300"/>
                </a:solidFill>
                <a:latin typeface="Kalpurush" panose="02000600000000000000" pitchFamily="2" charset="0"/>
                <a:cs typeface="Kalpurush" panose="02000600000000000000" pitchFamily="2" charset="0"/>
              </a:rPr>
              <a:t>তারিখ</a:t>
            </a:r>
            <a:r>
              <a:rPr lang="bn-IN" sz="3200" b="1" dirty="0">
                <a:ln/>
                <a:solidFill>
                  <a:srgbClr val="003300"/>
                </a:solidFill>
                <a:latin typeface="Kalpurush" panose="02000600000000000000" pitchFamily="2" charset="0"/>
                <a:cs typeface="Kalpurush" panose="02000600000000000000" pitchFamily="2" charset="0"/>
              </a:rPr>
              <a:t>ঃ ২৩/</a:t>
            </a:r>
            <a:r>
              <a:rPr lang="en-US" sz="3200" b="1" dirty="0">
                <a:ln/>
                <a:solidFill>
                  <a:srgbClr val="003300"/>
                </a:solidFill>
                <a:latin typeface="Kalpurush" panose="02000600000000000000" pitchFamily="2" charset="0"/>
                <a:cs typeface="Kalpurush" panose="02000600000000000000" pitchFamily="2" charset="0"/>
              </a:rPr>
              <a:t>১০</a:t>
            </a:r>
            <a:r>
              <a:rPr lang="bn-IN" sz="3200" b="1" dirty="0">
                <a:ln/>
                <a:solidFill>
                  <a:srgbClr val="003300"/>
                </a:solidFill>
                <a:latin typeface="Kalpurush" panose="02000600000000000000" pitchFamily="2" charset="0"/>
                <a:cs typeface="Kalpurush" panose="02000600000000000000" pitchFamily="2" charset="0"/>
              </a:rPr>
              <a:t>/১৯ </a:t>
            </a:r>
            <a:endParaRPr lang="bn-BD" b="1" dirty="0">
              <a:ln/>
              <a:solidFill>
                <a:srgbClr val="003300"/>
              </a:solidFill>
              <a:latin typeface="Kalpurush" panose="02000600000000000000" pitchFamily="2" charset="0"/>
              <a:cs typeface="Kalpurush" panose="02000600000000000000" pitchFamily="2" charset="0"/>
            </a:endParaRPr>
          </a:p>
        </p:txBody>
      </p:sp>
      <p:pic>
        <p:nvPicPr>
          <p:cNvPr id="9" name="Picture 8">
            <a:extLst>
              <a:ext uri="{FF2B5EF4-FFF2-40B4-BE49-F238E27FC236}">
                <a16:creationId xmlns:a16="http://schemas.microsoft.com/office/drawing/2014/main" id="{949BE76A-1073-4A47-8FD7-553F39FF7D69}"/>
              </a:ext>
            </a:extLst>
          </p:cNvPr>
          <p:cNvPicPr/>
          <p:nvPr/>
        </p:nvPicPr>
        <p:blipFill>
          <a:blip r:embed="rId4"/>
          <a:srcRect t="16113" b="7161"/>
          <a:stretch>
            <a:fillRect/>
          </a:stretch>
        </p:blipFill>
        <p:spPr bwMode="auto">
          <a:xfrm>
            <a:off x="7844158" y="1192214"/>
            <a:ext cx="1604645" cy="2194560"/>
          </a:xfrm>
          <a:prstGeom prst="rect">
            <a:avLst/>
          </a:prstGeom>
          <a:noFill/>
          <a:ln w="9525">
            <a:noFill/>
            <a:miter lim="800000"/>
            <a:headEnd/>
            <a:tailEnd/>
          </a:ln>
        </p:spPr>
      </p:pic>
    </p:spTree>
    <p:extLst>
      <p:ext uri="{BB962C8B-B14F-4D97-AF65-F5344CB8AC3E}">
        <p14:creationId xmlns:p14="http://schemas.microsoft.com/office/powerpoint/2010/main" val="8469377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62475" y="457200"/>
            <a:ext cx="2362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latin typeface="NikoshBAN" pitchFamily="2" charset="0"/>
                <a:cs typeface="NikoshBAN" pitchFamily="2" charset="0"/>
              </a:rPr>
              <a:t>মূল্যায়ন:</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6" name="Rectangle 5"/>
          <p:cNvSpPr/>
          <p:nvPr/>
        </p:nvSpPr>
        <p:spPr>
          <a:xfrm>
            <a:off x="1851546" y="3237369"/>
            <a:ext cx="8557260" cy="2677656"/>
          </a:xfrm>
          <a:prstGeom prst="rect">
            <a:avLst/>
          </a:prstGeom>
        </p:spPr>
        <p:txBody>
          <a:bodyPr wrap="square">
            <a:spAutoFit/>
          </a:bodyPr>
          <a:lstStyle/>
          <a:p>
            <a:r>
              <a:rPr lang="bn-BD" sz="2800" dirty="0">
                <a:latin typeface="NikoshBAN" pitchFamily="2" charset="0"/>
                <a:cs typeface="NikoshBAN" pitchFamily="2" charset="0"/>
              </a:rPr>
              <a:t>ক. লেখক বনফুলের প্রকৃত নাম কী? 				         ১</a:t>
            </a:r>
            <a:endParaRPr lang="en-US" sz="2800" dirty="0">
              <a:latin typeface="NikoshBAN" pitchFamily="2" charset="0"/>
              <a:cs typeface="NikoshBAN" pitchFamily="2" charset="0"/>
            </a:endParaRPr>
          </a:p>
          <a:p>
            <a:r>
              <a:rPr lang="bn-BD" sz="2800" dirty="0">
                <a:latin typeface="NikoshBAN" pitchFamily="2" charset="0"/>
                <a:cs typeface="NikoshBAN" pitchFamily="2" charset="0"/>
              </a:rPr>
              <a:t>খ. নিমগাছ বাড়ির পাশে গজালে বিজ্ঞরা খুশি হন কেন? ব্যাখ্যা করো।         ২ </a:t>
            </a:r>
            <a:endParaRPr lang="en-US" sz="2800" dirty="0">
              <a:latin typeface="NikoshBAN" pitchFamily="2" charset="0"/>
              <a:cs typeface="NikoshBAN" pitchFamily="2" charset="0"/>
            </a:endParaRPr>
          </a:p>
          <a:p>
            <a:r>
              <a:rPr lang="bn-BD" sz="2800" dirty="0">
                <a:latin typeface="NikoshBAN" pitchFamily="2" charset="0"/>
                <a:cs typeface="NikoshBAN" pitchFamily="2" charset="0"/>
              </a:rPr>
              <a:t>গ. নিঝুমের সাথে ‘নিমগাছ’ গল্পের নিপুণা লক্ষ্মীবউটির কোন সাদৃশ্য রয়েছে কি? ব্যাখ্যা করো।						         ৩</a:t>
            </a:r>
          </a:p>
          <a:p>
            <a:r>
              <a:rPr lang="bn-BD" sz="2800" dirty="0">
                <a:latin typeface="NikoshBAN" pitchFamily="2" charset="0"/>
                <a:cs typeface="NikoshBAN" pitchFamily="2" charset="0"/>
              </a:rPr>
              <a:t>ঘ. ‘উদ্দীপকের নিঝুম এবং ‘নিমগাছ’ গল্পের লক্ষ্মী বউটির পরিণতি আমাদের সমাজের খুবই পরিচিত একটি দৃশ্য।’-উক্তিটি মূল্যায়ন কর। 		          ৪</a:t>
            </a:r>
            <a:endParaRPr lang="en-US" sz="2800" dirty="0">
              <a:latin typeface="NikoshBAN" pitchFamily="2" charset="0"/>
              <a:cs typeface="NikoshBAN" pitchFamily="2" charset="0"/>
            </a:endParaRPr>
          </a:p>
        </p:txBody>
      </p:sp>
      <p:sp>
        <p:nvSpPr>
          <p:cNvPr id="8" name="Rectangle 7"/>
          <p:cNvSpPr/>
          <p:nvPr/>
        </p:nvSpPr>
        <p:spPr>
          <a:xfrm>
            <a:off x="1828800" y="990601"/>
            <a:ext cx="8557260" cy="2246769"/>
          </a:xfrm>
          <a:prstGeom prst="rect">
            <a:avLst/>
          </a:prstGeom>
        </p:spPr>
        <p:txBody>
          <a:bodyPr wrap="square">
            <a:spAutoFit/>
          </a:bodyPr>
          <a:lstStyle/>
          <a:p>
            <a:pPr algn="just"/>
            <a:r>
              <a:rPr lang="bn-BD" sz="2800" dirty="0">
                <a:latin typeface="NikoshBAN" pitchFamily="2" charset="0"/>
                <a:cs typeface="NikoshBAN" pitchFamily="2" charset="0"/>
              </a:rPr>
              <a:t>নিচের উদ্দীপকটি পড় এবং প্রশ্নগুলোর উত্তর দাও:  </a:t>
            </a:r>
          </a:p>
          <a:p>
            <a:pPr algn="just"/>
            <a:r>
              <a:rPr lang="bn-BD" sz="2800" dirty="0">
                <a:latin typeface="NikoshBAN" pitchFamily="2" charset="0"/>
                <a:cs typeface="NikoshBAN" pitchFamily="2" charset="0"/>
              </a:rPr>
              <a:t>নিঝুম এইচ এস সি পাস করে গ্রামে স্বাস্থ্যকর্মী পদে চাকুরি নেয়</a:t>
            </a:r>
            <a:r>
              <a:rPr lang="hi-IN" sz="2800" dirty="0">
                <a:latin typeface="NikoshBAN" pitchFamily="2" charset="0"/>
                <a:cs typeface="NikoshBAN" pitchFamily="2" charset="0"/>
              </a:rPr>
              <a:t>।</a:t>
            </a:r>
            <a:r>
              <a:rPr lang="bn-BD" sz="2800" dirty="0">
                <a:latin typeface="NikoshBAN" pitchFamily="2" charset="0"/>
                <a:cs typeface="NikoshBAN" pitchFamily="2" charset="0"/>
              </a:rPr>
              <a:t> এক দরিদ্র পরিবারে তার বিয়ে হয়। তার চাকুরির টাকা দিয়ে কোনো রকমে সংসার চলে। তাছাড়া বাড়ির সকল কাজও তাকেই করতে হয়। তথাপি গ্রামে বাড়িতে ঘুরে ঘুরে চাকুরি করার জন্য পরিবারের সকলের কাছে নানা কথা শুনতে হয়।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772881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7DA345-6A27-4734-B83F-E1B176F974F2}"/>
              </a:ext>
            </a:extLst>
          </p:cNvPr>
          <p:cNvGrpSpPr/>
          <p:nvPr/>
        </p:nvGrpSpPr>
        <p:grpSpPr>
          <a:xfrm>
            <a:off x="2394117" y="1757363"/>
            <a:ext cx="5976237" cy="1951892"/>
            <a:chOff x="2069900" y="1477108"/>
            <a:chExt cx="5976237" cy="1951892"/>
          </a:xfrm>
        </p:grpSpPr>
        <p:pic>
          <p:nvPicPr>
            <p:cNvPr id="3" name="Picture 2" descr="house-1.jpg">
              <a:extLst>
                <a:ext uri="{FF2B5EF4-FFF2-40B4-BE49-F238E27FC236}">
                  <a16:creationId xmlns:a16="http://schemas.microsoft.com/office/drawing/2014/main" id="{FE68A7F4-A270-49E3-AF73-D14947FC704A}"/>
                </a:ext>
              </a:extLst>
            </p:cNvPr>
            <p:cNvPicPr>
              <a:picLocks noChangeAspect="1"/>
            </p:cNvPicPr>
            <p:nvPr/>
          </p:nvPicPr>
          <p:blipFill>
            <a:blip r:embed="rId2"/>
            <a:stretch>
              <a:fillRect/>
            </a:stretch>
          </p:blipFill>
          <p:spPr>
            <a:xfrm>
              <a:off x="2069900" y="1477108"/>
              <a:ext cx="3563815" cy="1951892"/>
            </a:xfrm>
            <a:prstGeom prst="rect">
              <a:avLst/>
            </a:prstGeom>
          </p:spPr>
        </p:pic>
        <p:pic>
          <p:nvPicPr>
            <p:cNvPr id="4" name="Picture 3">
              <a:extLst>
                <a:ext uri="{FF2B5EF4-FFF2-40B4-BE49-F238E27FC236}">
                  <a16:creationId xmlns:a16="http://schemas.microsoft.com/office/drawing/2014/main" id="{3D79C20D-862E-4C63-B953-D321BE05090D}"/>
                </a:ext>
              </a:extLst>
            </p:cNvPr>
            <p:cNvPicPr/>
            <p:nvPr/>
          </p:nvPicPr>
          <p:blipFill rotWithShape="1">
            <a:blip r:embed="rId3">
              <a:extLst>
                <a:ext uri="{28A0092B-C50C-407E-A947-70E740481C1C}">
                  <a14:useLocalDpi xmlns:a14="http://schemas.microsoft.com/office/drawing/2010/main" val="0"/>
                </a:ext>
              </a:extLst>
            </a:blip>
            <a:srcRect l="53288" t="24275" r="6433" b="38523"/>
            <a:stretch/>
          </p:blipFill>
          <p:spPr bwMode="auto">
            <a:xfrm>
              <a:off x="5333464" y="1477108"/>
              <a:ext cx="2712673" cy="1951892"/>
            </a:xfrm>
            <a:prstGeom prst="rect">
              <a:avLst/>
            </a:prstGeom>
            <a:ln>
              <a:noFill/>
            </a:ln>
            <a:extLst>
              <a:ext uri="{53640926-AAD7-44D8-BBD7-CCE9431645EC}">
                <a14:shadowObscured xmlns:a14="http://schemas.microsoft.com/office/drawing/2010/main"/>
              </a:ext>
            </a:extLst>
          </p:spPr>
        </p:pic>
      </p:grpSp>
      <p:sp>
        <p:nvSpPr>
          <p:cNvPr id="5" name="Rounded Rectangle 2">
            <a:extLst>
              <a:ext uri="{FF2B5EF4-FFF2-40B4-BE49-F238E27FC236}">
                <a16:creationId xmlns:a16="http://schemas.microsoft.com/office/drawing/2014/main" id="{B327BB64-10BF-4A7C-95E6-9F50C90F20E0}"/>
              </a:ext>
            </a:extLst>
          </p:cNvPr>
          <p:cNvSpPr/>
          <p:nvPr/>
        </p:nvSpPr>
        <p:spPr>
          <a:xfrm>
            <a:off x="2543175" y="653823"/>
            <a:ext cx="5472113" cy="1103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NikoshBAN" pitchFamily="2" charset="0"/>
                <a:cs typeface="NikoshBAN" pitchFamily="2" charset="0"/>
              </a:rPr>
              <a:t>বাড়ির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কাজ</a:t>
            </a:r>
            <a:r>
              <a:rPr lang="en-US" sz="4800" dirty="0">
                <a:latin typeface="NikoshBAN" pitchFamily="2" charset="0"/>
                <a:cs typeface="NikoshBAN" pitchFamily="2" charset="0"/>
              </a:rPr>
              <a:t>:</a:t>
            </a:r>
            <a:r>
              <a:rPr lang="en-US" sz="2800" dirty="0">
                <a:latin typeface="NikoshBAN" pitchFamily="2" charset="0"/>
                <a:cs typeface="NikoshBAN" pitchFamily="2" charset="0"/>
              </a:rPr>
              <a:t> </a:t>
            </a:r>
          </a:p>
        </p:txBody>
      </p:sp>
      <p:sp>
        <p:nvSpPr>
          <p:cNvPr id="6" name="TextBox 5">
            <a:extLst>
              <a:ext uri="{FF2B5EF4-FFF2-40B4-BE49-F238E27FC236}">
                <a16:creationId xmlns:a16="http://schemas.microsoft.com/office/drawing/2014/main" id="{682F1769-5878-4356-A0CC-D980347C3819}"/>
              </a:ext>
            </a:extLst>
          </p:cNvPr>
          <p:cNvSpPr txBox="1"/>
          <p:nvPr/>
        </p:nvSpPr>
        <p:spPr>
          <a:xfrm>
            <a:off x="1534001" y="3709255"/>
            <a:ext cx="7490459" cy="1446550"/>
          </a:xfrm>
          <a:prstGeom prst="rect">
            <a:avLst/>
          </a:prstGeom>
          <a:noFill/>
        </p:spPr>
        <p:txBody>
          <a:bodyPr wrap="square" rtlCol="0">
            <a:spAutoFit/>
          </a:bodyPr>
          <a:lstStyle/>
          <a:p>
            <a:pPr algn="ctr"/>
            <a:r>
              <a:rPr lang="bn-BD" sz="4400" b="1" dirty="0">
                <a:latin typeface="NikoshBAN" pitchFamily="2" charset="0"/>
                <a:cs typeface="NikoshBAN" pitchFamily="2" charset="0"/>
              </a:rPr>
              <a:t>তোমার দেখা বা জানা  আমাদের সমাজে ঘটে চলা এমন একটি ঘটনা লিখবে।</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lowers\new f\9700420-top-view-of-beautiful-pink-water-lily-flower-isolated-on-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362" y="304801"/>
            <a:ext cx="3268827" cy="2511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12075" y="2590801"/>
            <a:ext cx="7391400"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6600" dirty="0">
                <a:latin typeface="NikoshBAN" pitchFamily="2" charset="0"/>
                <a:cs typeface="NikoshBAN" pitchFamily="2" charset="0"/>
              </a:rPr>
              <a:t>এসো</a:t>
            </a:r>
            <a:r>
              <a:rPr lang="en-US" sz="6600" dirty="0">
                <a:latin typeface="NikoshBAN" pitchFamily="2" charset="0"/>
                <a:cs typeface="NikoshBAN" pitchFamily="2" charset="0"/>
              </a:rPr>
              <a:t> </a:t>
            </a:r>
            <a:r>
              <a:rPr lang="bn-BD" sz="6600" dirty="0">
                <a:latin typeface="NikoshBAN" pitchFamily="2" charset="0"/>
                <a:cs typeface="NikoshBAN" pitchFamily="2" charset="0"/>
              </a:rPr>
              <a:t>আমরা গুণির মূল্যায়ন করি এবং একটি সুন্দর সমাজ গড়ি।  </a:t>
            </a:r>
            <a:endParaRPr lang="en-US" sz="6600" dirty="0">
              <a:latin typeface="NikoshBAN" pitchFamily="2" charset="0"/>
              <a:cs typeface="NikoshBAN" pitchFamily="2" charset="0"/>
            </a:endParaRPr>
          </a:p>
        </p:txBody>
      </p:sp>
    </p:spTree>
    <p:extLst>
      <p:ext uri="{BB962C8B-B14F-4D97-AF65-F5344CB8AC3E}">
        <p14:creationId xmlns:p14="http://schemas.microsoft.com/office/powerpoint/2010/main" val="1713863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79F36A-8CF1-4770-981F-B54BEA4B20CB}"/>
              </a:ext>
            </a:extLst>
          </p:cNvPr>
          <p:cNvSpPr/>
          <p:nvPr/>
        </p:nvSpPr>
        <p:spPr>
          <a:xfrm>
            <a:off x="2433850" y="440478"/>
            <a:ext cx="6096000" cy="1200329"/>
          </a:xfrm>
          <a:prstGeom prst="rect">
            <a:avLst/>
          </a:prstGeom>
        </p:spPr>
        <p:txBody>
          <a:bodyPr>
            <a:spAutoFit/>
          </a:bodyPr>
          <a:lstStyle/>
          <a:p>
            <a:pPr lvl="0" algn="ctr" defTabSz="914400"/>
            <a:r>
              <a:rPr lang="en-US" sz="3600" dirty="0">
                <a:solidFill>
                  <a:srgbClr val="7030A0"/>
                </a:solidFill>
                <a:latin typeface="Kalpurush" panose="02000600000000000000" pitchFamily="2" charset="0"/>
                <a:cs typeface="Kalpurush" panose="02000600000000000000" pitchFamily="2" charset="0"/>
              </a:rPr>
              <a:t>আ</a:t>
            </a:r>
            <a:r>
              <a:rPr lang="as-IN" sz="3600" dirty="0">
                <a:solidFill>
                  <a:srgbClr val="7030A0"/>
                </a:solidFill>
                <a:latin typeface="Kalpurush" panose="02000600000000000000" pitchFamily="2" charset="0"/>
                <a:cs typeface="Kalpurush" panose="02000600000000000000" pitchFamily="2" charset="0"/>
              </a:rPr>
              <a:t>জ</a:t>
            </a:r>
            <a:r>
              <a:rPr lang="en-US" sz="3600" dirty="0">
                <a:solidFill>
                  <a:srgbClr val="7030A0"/>
                </a:solidFill>
                <a:latin typeface="Kalpurush" panose="02000600000000000000" pitchFamily="2" charset="0"/>
                <a:cs typeface="Kalpurush" panose="02000600000000000000" pitchFamily="2" charset="0"/>
              </a:rPr>
              <a:t>ক</a:t>
            </a:r>
            <a:r>
              <a:rPr lang="as-IN" sz="3600" dirty="0">
                <a:solidFill>
                  <a:srgbClr val="7030A0"/>
                </a:solidFill>
                <a:latin typeface="Kalpurush" panose="02000600000000000000" pitchFamily="2" charset="0"/>
                <a:cs typeface="Kalpurush" panose="02000600000000000000" pitchFamily="2" charset="0"/>
              </a:rPr>
              <a:t>ে</a:t>
            </a:r>
            <a:r>
              <a:rPr lang="en-US" sz="3600" dirty="0">
                <a:solidFill>
                  <a:srgbClr val="7030A0"/>
                </a:solidFill>
                <a:latin typeface="Kalpurush" panose="02000600000000000000" pitchFamily="2" charset="0"/>
                <a:cs typeface="Kalpurush" panose="02000600000000000000" pitchFamily="2" charset="0"/>
              </a:rPr>
              <a:t>র </a:t>
            </a:r>
            <a:r>
              <a:rPr lang="en-US" sz="3600" dirty="0" err="1">
                <a:solidFill>
                  <a:srgbClr val="7030A0"/>
                </a:solidFill>
                <a:latin typeface="Kalpurush" panose="02000600000000000000" pitchFamily="2" charset="0"/>
                <a:cs typeface="Kalpurush" panose="02000600000000000000" pitchFamily="2" charset="0"/>
              </a:rPr>
              <a:t>ক্লাসে</a:t>
            </a:r>
            <a:r>
              <a:rPr lang="en-US" sz="3600" dirty="0">
                <a:solidFill>
                  <a:srgbClr val="7030A0"/>
                </a:solidFill>
                <a:latin typeface="Kalpurush" panose="02000600000000000000" pitchFamily="2" charset="0"/>
                <a:cs typeface="Kalpurush" panose="02000600000000000000" pitchFamily="2" charset="0"/>
              </a:rPr>
              <a:t> </a:t>
            </a:r>
            <a:r>
              <a:rPr lang="en-US" sz="3600" dirty="0" err="1">
                <a:solidFill>
                  <a:srgbClr val="7030A0"/>
                </a:solidFill>
                <a:latin typeface="Kalpurush" panose="02000600000000000000" pitchFamily="2" charset="0"/>
                <a:cs typeface="Kalpurush" panose="02000600000000000000" pitchFamily="2" charset="0"/>
              </a:rPr>
              <a:t>আন্তরিক</a:t>
            </a:r>
            <a:r>
              <a:rPr lang="en-US" sz="3600" dirty="0">
                <a:solidFill>
                  <a:srgbClr val="7030A0"/>
                </a:solidFill>
                <a:latin typeface="Kalpurush" panose="02000600000000000000" pitchFamily="2" charset="0"/>
                <a:cs typeface="Kalpurush" panose="02000600000000000000" pitchFamily="2" charset="0"/>
              </a:rPr>
              <a:t> </a:t>
            </a:r>
            <a:r>
              <a:rPr lang="en-US" sz="3600" dirty="0" err="1">
                <a:solidFill>
                  <a:srgbClr val="7030A0"/>
                </a:solidFill>
                <a:latin typeface="Kalpurush" panose="02000600000000000000" pitchFamily="2" charset="0"/>
                <a:cs typeface="Kalpurush" panose="02000600000000000000" pitchFamily="2" charset="0"/>
              </a:rPr>
              <a:t>সহযোগিতার</a:t>
            </a:r>
            <a:r>
              <a:rPr lang="en-US" sz="3600" dirty="0">
                <a:solidFill>
                  <a:srgbClr val="7030A0"/>
                </a:solidFill>
                <a:latin typeface="Kalpurush" panose="02000600000000000000" pitchFamily="2" charset="0"/>
                <a:cs typeface="Kalpurush" panose="02000600000000000000" pitchFamily="2" charset="0"/>
              </a:rPr>
              <a:t> </a:t>
            </a:r>
            <a:r>
              <a:rPr lang="en-US" sz="3600" dirty="0" err="1">
                <a:solidFill>
                  <a:srgbClr val="7030A0"/>
                </a:solidFill>
                <a:latin typeface="Kalpurush" panose="02000600000000000000" pitchFamily="2" charset="0"/>
                <a:cs typeface="Kalpurush" panose="02000600000000000000" pitchFamily="2" charset="0"/>
              </a:rPr>
              <a:t>জন্য</a:t>
            </a:r>
            <a:r>
              <a:rPr lang="en-US" sz="3600" dirty="0">
                <a:solidFill>
                  <a:srgbClr val="7030A0"/>
                </a:solidFill>
                <a:latin typeface="Kalpurush" panose="02000600000000000000" pitchFamily="2" charset="0"/>
                <a:cs typeface="Kalpurush" panose="02000600000000000000" pitchFamily="2" charset="0"/>
              </a:rPr>
              <a:t> </a:t>
            </a:r>
            <a:r>
              <a:rPr lang="en-US" sz="3600" dirty="0" err="1">
                <a:solidFill>
                  <a:srgbClr val="7030A0"/>
                </a:solidFill>
                <a:latin typeface="Kalpurush" panose="02000600000000000000" pitchFamily="2" charset="0"/>
                <a:cs typeface="Kalpurush" panose="02000600000000000000" pitchFamily="2" charset="0"/>
              </a:rPr>
              <a:t>সবাইকে</a:t>
            </a:r>
            <a:r>
              <a:rPr lang="en-US" sz="3600" dirty="0">
                <a:solidFill>
                  <a:srgbClr val="7030A0"/>
                </a:solidFill>
                <a:latin typeface="Kalpurush" panose="02000600000000000000" pitchFamily="2" charset="0"/>
                <a:cs typeface="Kalpurush" panose="02000600000000000000" pitchFamily="2" charset="0"/>
              </a:rPr>
              <a:t> </a:t>
            </a:r>
            <a:r>
              <a:rPr lang="as-IN" sz="3600" dirty="0">
                <a:solidFill>
                  <a:srgbClr val="7030A0"/>
                </a:solidFill>
                <a:latin typeface="Kalpurush" panose="02000600000000000000" pitchFamily="2" charset="0"/>
                <a:cs typeface="Kalpurush" panose="02000600000000000000" pitchFamily="2" charset="0"/>
              </a:rPr>
              <a:t>ধ</a:t>
            </a:r>
            <a:r>
              <a:rPr lang="en-US" sz="3600" dirty="0">
                <a:solidFill>
                  <a:srgbClr val="7030A0"/>
                </a:solidFill>
                <a:latin typeface="Kalpurush" panose="02000600000000000000" pitchFamily="2" charset="0"/>
                <a:cs typeface="Kalpurush" panose="02000600000000000000" pitchFamily="2" charset="0"/>
              </a:rPr>
              <a:t>ন</a:t>
            </a:r>
            <a:r>
              <a:rPr lang="as-IN" sz="3600" dirty="0">
                <a:solidFill>
                  <a:srgbClr val="7030A0"/>
                </a:solidFill>
                <a:latin typeface="Kalpurush" panose="02000600000000000000" pitchFamily="2" charset="0"/>
                <a:cs typeface="Kalpurush" panose="02000600000000000000" pitchFamily="2" charset="0"/>
              </a:rPr>
              <a:t>্</a:t>
            </a:r>
            <a:r>
              <a:rPr lang="en-US" sz="3600" dirty="0">
                <a:solidFill>
                  <a:srgbClr val="7030A0"/>
                </a:solidFill>
                <a:latin typeface="Kalpurush" panose="02000600000000000000" pitchFamily="2" charset="0"/>
                <a:cs typeface="Kalpurush" panose="02000600000000000000" pitchFamily="2" charset="0"/>
              </a:rPr>
              <a:t>য</a:t>
            </a:r>
            <a:r>
              <a:rPr lang="as-IN" sz="3600" dirty="0">
                <a:solidFill>
                  <a:srgbClr val="7030A0"/>
                </a:solidFill>
                <a:latin typeface="Kalpurush" panose="02000600000000000000" pitchFamily="2" charset="0"/>
                <a:cs typeface="Kalpurush" panose="02000600000000000000" pitchFamily="2" charset="0"/>
              </a:rPr>
              <a:t>ব</a:t>
            </a:r>
            <a:r>
              <a:rPr lang="en-US" sz="3600" dirty="0">
                <a:solidFill>
                  <a:srgbClr val="7030A0"/>
                </a:solidFill>
                <a:latin typeface="Kalpurush" panose="02000600000000000000" pitchFamily="2" charset="0"/>
                <a:cs typeface="Kalpurush" panose="02000600000000000000" pitchFamily="2" charset="0"/>
              </a:rPr>
              <a:t>া</a:t>
            </a:r>
            <a:r>
              <a:rPr lang="as-IN" sz="3600" dirty="0">
                <a:solidFill>
                  <a:srgbClr val="7030A0"/>
                </a:solidFill>
                <a:latin typeface="Kalpurush" panose="02000600000000000000" pitchFamily="2" charset="0"/>
                <a:cs typeface="Kalpurush" panose="02000600000000000000" pitchFamily="2" charset="0"/>
              </a:rPr>
              <a:t>দ</a:t>
            </a:r>
            <a:r>
              <a:rPr lang="en-US" sz="3600" dirty="0">
                <a:solidFill>
                  <a:srgbClr val="7030A0"/>
                </a:solidFill>
                <a:latin typeface="Kalpurush" panose="02000600000000000000" pitchFamily="2" charset="0"/>
                <a:cs typeface="Kalpurush" panose="02000600000000000000" pitchFamily="2" charset="0"/>
              </a:rPr>
              <a:t>।</a:t>
            </a:r>
          </a:p>
        </p:txBody>
      </p:sp>
      <p:pic>
        <p:nvPicPr>
          <p:cNvPr id="3" name="Content Placeholder 4" descr="G:\msl.gif">
            <a:extLst>
              <a:ext uri="{FF2B5EF4-FFF2-40B4-BE49-F238E27FC236}">
                <a16:creationId xmlns:a16="http://schemas.microsoft.com/office/drawing/2014/main" id="{0DFF3260-A8E2-417B-9CD3-5D721AAA655F}"/>
              </a:ext>
            </a:extLst>
          </p:cNvPr>
          <p:cNvPicPr>
            <a:picLocks noChangeAspect="1" noChangeArrowheads="1" noCrop="1"/>
          </p:cNvPicPr>
          <p:nvPr/>
        </p:nvPicPr>
        <p:blipFill>
          <a:blip r:embed="rId2" cstate="print"/>
          <a:srcRect/>
          <a:stretch>
            <a:fillRect/>
          </a:stretch>
        </p:blipFill>
        <p:spPr bwMode="auto">
          <a:xfrm>
            <a:off x="3439236" y="1910686"/>
            <a:ext cx="4203510" cy="3759389"/>
          </a:xfrm>
          <a:prstGeom prst="rect">
            <a:avLst/>
          </a:prstGeom>
          <a:noFill/>
          <a:ln w="9525">
            <a:noFill/>
            <a:miter lim="800000"/>
            <a:headEnd/>
            <a:tailEnd/>
          </a:ln>
        </p:spPr>
      </p:pic>
    </p:spTree>
    <p:extLst>
      <p:ext uri="{BB962C8B-B14F-4D97-AF65-F5344CB8AC3E}">
        <p14:creationId xmlns:p14="http://schemas.microsoft.com/office/powerpoint/2010/main" val="290864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237" y="571500"/>
            <a:ext cx="8963526" cy="5886450"/>
          </a:xfrm>
          <a:prstGeom prst="rect">
            <a:avLst/>
          </a:prstGeom>
          <a:ln w="889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693361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576263" y="1908176"/>
          <a:ext cx="12125326" cy="3444875"/>
        </p:xfrm>
        <a:graphic>
          <a:graphicData uri="http://schemas.openxmlformats.org/presentationml/2006/ole">
            <mc:AlternateContent xmlns:mc="http://schemas.openxmlformats.org/markup-compatibility/2006">
              <mc:Choice xmlns:v="urn:schemas-microsoft-com:vml" Requires="v">
                <p:oleObj spid="_x0000_s2082" name="Packager Shell Object" showAsIcon="1" r:id="rId3" imgW="1547280" imgH="440280" progId="Package">
                  <p:embed/>
                </p:oleObj>
              </mc:Choice>
              <mc:Fallback>
                <p:oleObj name="Packager Shell Object" showAsIcon="1" r:id="rId3" imgW="1547280" imgH="440280" progId="Package">
                  <p:embed/>
                  <p:pic>
                    <p:nvPicPr>
                      <p:cNvPr id="2" name="Object 1">
                        <a:hlinkClick r:id="" action="ppaction://ole?verb=0"/>
                      </p:cNvPr>
                      <p:cNvPicPr/>
                      <p:nvPr/>
                    </p:nvPicPr>
                    <p:blipFill>
                      <a:blip r:embed="rId4"/>
                      <a:stretch>
                        <a:fillRect/>
                      </a:stretch>
                    </p:blipFill>
                    <p:spPr>
                      <a:xfrm>
                        <a:off x="-576263" y="1908176"/>
                        <a:ext cx="12125326" cy="3444875"/>
                      </a:xfrm>
                      <a:prstGeom prst="rect">
                        <a:avLst/>
                      </a:prstGeom>
                    </p:spPr>
                  </p:pic>
                </p:oleObj>
              </mc:Fallback>
            </mc:AlternateContent>
          </a:graphicData>
        </a:graphic>
      </p:graphicFrame>
    </p:spTree>
    <p:extLst>
      <p:ext uri="{BB962C8B-B14F-4D97-AF65-F5344CB8AC3E}">
        <p14:creationId xmlns:p14="http://schemas.microsoft.com/office/powerpoint/2010/main" val="50815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ambrian College\Desktop\extra\project 1\nimgach\tree of nim নিমের গাছ.png"/>
          <p:cNvPicPr>
            <a:picLocks noChangeAspect="1" noChangeArrowheads="1"/>
          </p:cNvPicPr>
          <p:nvPr/>
        </p:nvPicPr>
        <p:blipFill rotWithShape="1">
          <a:blip r:embed="rId2">
            <a:extLst>
              <a:ext uri="{28A0092B-C50C-407E-A947-70E740481C1C}">
                <a14:useLocalDpi xmlns:a14="http://schemas.microsoft.com/office/drawing/2010/main" val="0"/>
              </a:ext>
            </a:extLst>
          </a:blip>
          <a:srcRect b="2239"/>
          <a:stretch/>
        </p:blipFill>
        <p:spPr bwMode="auto">
          <a:xfrm>
            <a:off x="1490330" y="571500"/>
            <a:ext cx="9177670"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400" y="3124200"/>
            <a:ext cx="4495800" cy="1862048"/>
          </a:xfrm>
          <a:prstGeom prst="rect">
            <a:avLst/>
          </a:prstGeom>
          <a:noFill/>
        </p:spPr>
        <p:txBody>
          <a:bodyPr wrap="square" rtlCol="0">
            <a:spAutoFit/>
            <a:scene3d>
              <a:camera prst="perspectiveRelaxedModerately"/>
              <a:lightRig rig="threePt" dir="t"/>
            </a:scene3d>
          </a:bodyPr>
          <a:lstStyle/>
          <a:p>
            <a:r>
              <a:rPr lang="bn-BD"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নিমগাছ</a:t>
            </a:r>
            <a:r>
              <a:rPr lang="bn-BD" dirty="0"/>
              <a:t>  </a:t>
            </a:r>
            <a:endParaRPr lang="en-US" dirty="0"/>
          </a:p>
        </p:txBody>
      </p:sp>
      <p:sp>
        <p:nvSpPr>
          <p:cNvPr id="6" name="TextBox 5"/>
          <p:cNvSpPr txBox="1"/>
          <p:nvPr/>
        </p:nvSpPr>
        <p:spPr>
          <a:xfrm>
            <a:off x="1749757" y="1143000"/>
            <a:ext cx="5592170" cy="1862048"/>
          </a:xfrm>
          <a:prstGeom prst="rect">
            <a:avLst/>
          </a:prstGeom>
          <a:noFill/>
        </p:spPr>
        <p:txBody>
          <a:bodyPr wrap="square" rtlCol="0">
            <a:spAutoFit/>
            <a:scene3d>
              <a:camera prst="perspectiveRelaxedModerately"/>
              <a:lightRig rig="threePt" dir="t"/>
            </a:scene3d>
          </a:bodyPr>
          <a:lstStyle/>
          <a:p>
            <a:r>
              <a:rPr lang="bn-BD"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ছোট গল্প :</a:t>
            </a:r>
            <a:r>
              <a:rPr lang="bn-BD" dirty="0"/>
              <a:t>  </a:t>
            </a:r>
            <a:endParaRPr lang="en-US" dirty="0"/>
          </a:p>
        </p:txBody>
      </p:sp>
    </p:spTree>
    <p:extLst>
      <p:ext uri="{BB962C8B-B14F-4D97-AF65-F5344CB8AC3E}">
        <p14:creationId xmlns:p14="http://schemas.microsoft.com/office/powerpoint/2010/main" val="1628577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95526" y="1845471"/>
            <a:ext cx="2819400" cy="68580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u="sng" dirty="0">
                <a:solidFill>
                  <a:srgbClr val="00B0F0"/>
                </a:solidFill>
                <a:latin typeface="NikoshBAN" pitchFamily="2" charset="0"/>
                <a:cs typeface="NikoshBAN" pitchFamily="2" charset="0"/>
              </a:rPr>
              <a:t>শিখনফল: </a:t>
            </a:r>
            <a:r>
              <a:rPr lang="bn-BD" sz="2800" u="sng" dirty="0">
                <a:solidFill>
                  <a:srgbClr val="00B0F0"/>
                </a:solidFill>
                <a:latin typeface="NikoshBAN" pitchFamily="2" charset="0"/>
                <a:cs typeface="NikoshBAN" pitchFamily="2" charset="0"/>
              </a:rPr>
              <a:t> </a:t>
            </a:r>
            <a:endParaRPr lang="en-US" sz="2800" u="sng" dirty="0">
              <a:solidFill>
                <a:srgbClr val="00B0F0"/>
              </a:solidFill>
              <a:latin typeface="NikoshBAN" pitchFamily="2" charset="0"/>
              <a:cs typeface="NikoshBAN" pitchFamily="2" charset="0"/>
            </a:endParaRPr>
          </a:p>
        </p:txBody>
      </p:sp>
      <p:sp>
        <p:nvSpPr>
          <p:cNvPr id="2" name="Rectangle 1"/>
          <p:cNvSpPr/>
          <p:nvPr/>
        </p:nvSpPr>
        <p:spPr>
          <a:xfrm>
            <a:off x="2981467" y="2667001"/>
            <a:ext cx="3445174" cy="584775"/>
          </a:xfrm>
          <a:prstGeom prst="rect">
            <a:avLst/>
          </a:prstGeom>
        </p:spPr>
        <p:txBody>
          <a:bodyPr wrap="none">
            <a:spAutoFit/>
          </a:bodyPr>
          <a:lstStyle/>
          <a:p>
            <a:r>
              <a:rPr lang="bn-BD" sz="3200" dirty="0">
                <a:latin typeface="NikoshBAN" pitchFamily="2" charset="0"/>
                <a:cs typeface="NikoshBAN" pitchFamily="2" charset="0"/>
              </a:rPr>
              <a:t>এ পাঠ শেষে শিক্ষার্থীরা... </a:t>
            </a:r>
            <a:endParaRPr lang="en-US" sz="3200" dirty="0">
              <a:latin typeface="NikoshBAN" pitchFamily="2" charset="0"/>
              <a:cs typeface="NikoshBAN" pitchFamily="2" charset="0"/>
            </a:endParaRPr>
          </a:p>
        </p:txBody>
      </p:sp>
      <p:sp>
        <p:nvSpPr>
          <p:cNvPr id="9" name="Rectangle 8"/>
          <p:cNvSpPr/>
          <p:nvPr/>
        </p:nvSpPr>
        <p:spPr>
          <a:xfrm>
            <a:off x="2932544" y="3244335"/>
            <a:ext cx="5907386" cy="584775"/>
          </a:xfrm>
          <a:prstGeom prst="rect">
            <a:avLst/>
          </a:prstGeom>
        </p:spPr>
        <p:txBody>
          <a:bodyPr wrap="none">
            <a:spAutoFit/>
          </a:bodyPr>
          <a:lstStyle/>
          <a:p>
            <a:r>
              <a:rPr lang="bn-BD" sz="3200" dirty="0">
                <a:latin typeface="NikoshBAN" pitchFamily="2" charset="0"/>
                <a:cs typeface="NikoshBAN" pitchFamily="2" charset="0"/>
              </a:rPr>
              <a:t>* লেখক</a:t>
            </a:r>
            <a:r>
              <a:rPr lang="en-US" sz="3200" dirty="0">
                <a:latin typeface="NikoshBAN" pitchFamily="2" charset="0"/>
                <a:cs typeface="NikoshBAN" pitchFamily="2" charset="0"/>
              </a:rPr>
              <a:t> </a:t>
            </a:r>
            <a:r>
              <a:rPr lang="bn-BD" sz="3200" dirty="0">
                <a:latin typeface="NikoshBAN" pitchFamily="2" charset="0"/>
                <a:cs typeface="NikoshBAN" pitchFamily="2" charset="0"/>
              </a:rPr>
              <a:t>সম্পর্কিত প্রশ্নের উত্তর দিতে পারবে </a:t>
            </a:r>
            <a:endParaRPr lang="en-US" sz="3200" dirty="0">
              <a:latin typeface="NikoshBAN" pitchFamily="2" charset="0"/>
              <a:cs typeface="NikoshBAN" pitchFamily="2" charset="0"/>
            </a:endParaRPr>
          </a:p>
        </p:txBody>
      </p:sp>
      <p:sp>
        <p:nvSpPr>
          <p:cNvPr id="10" name="Rectangle 9"/>
          <p:cNvSpPr/>
          <p:nvPr/>
        </p:nvSpPr>
        <p:spPr>
          <a:xfrm>
            <a:off x="2901286" y="3962401"/>
            <a:ext cx="5846472" cy="584775"/>
          </a:xfrm>
          <a:prstGeom prst="rect">
            <a:avLst/>
          </a:prstGeom>
        </p:spPr>
        <p:txBody>
          <a:bodyPr wrap="none">
            <a:spAutoFit/>
          </a:bodyPr>
          <a:lstStyle/>
          <a:p>
            <a:r>
              <a:rPr lang="bn-BD" sz="3200" dirty="0">
                <a:latin typeface="NikoshBAN" pitchFamily="2" charset="0"/>
                <a:cs typeface="NikoshBAN" pitchFamily="2" charset="0"/>
              </a:rPr>
              <a:t>* গল্পটির প্রতিটি চরণ ব্যাখ্যা করতে পারবে    </a:t>
            </a:r>
            <a:endParaRPr lang="en-US" sz="3200" dirty="0">
              <a:latin typeface="NikoshBAN" pitchFamily="2" charset="0"/>
              <a:cs typeface="NikoshBAN" pitchFamily="2" charset="0"/>
            </a:endParaRPr>
          </a:p>
        </p:txBody>
      </p:sp>
      <p:sp>
        <p:nvSpPr>
          <p:cNvPr id="11" name="Rectangle 10"/>
          <p:cNvSpPr/>
          <p:nvPr/>
        </p:nvSpPr>
        <p:spPr>
          <a:xfrm>
            <a:off x="2901286" y="4686154"/>
            <a:ext cx="4689104" cy="584775"/>
          </a:xfrm>
          <a:prstGeom prst="rect">
            <a:avLst/>
          </a:prstGeom>
        </p:spPr>
        <p:txBody>
          <a:bodyPr wrap="none">
            <a:spAutoFit/>
          </a:bodyPr>
          <a:lstStyle/>
          <a:p>
            <a:r>
              <a:rPr lang="bn-BD" sz="3200" dirty="0">
                <a:latin typeface="NikoshBAN" pitchFamily="2" charset="0"/>
                <a:cs typeface="NikoshBAN" pitchFamily="2" charset="0"/>
              </a:rPr>
              <a:t>* গল্পটির মূলভাব লিখতে পারবে।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246428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ambrian College\Desktop\extra\KOBI\BO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522701"/>
            <a:ext cx="3241061" cy="350689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905000" y="668538"/>
            <a:ext cx="2674620" cy="688756"/>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latin typeface="NikoshBAN" pitchFamily="2" charset="0"/>
                <a:cs typeface="NikoshBAN" pitchFamily="2" charset="0"/>
              </a:rPr>
              <a:t>লেখক পরিচিতি:</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11" name="Rounded Rectangle 10"/>
          <p:cNvSpPr/>
          <p:nvPr/>
        </p:nvSpPr>
        <p:spPr>
          <a:xfrm>
            <a:off x="6263640" y="1824354"/>
            <a:ext cx="2651760" cy="690246"/>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latin typeface="NikoshBAN" pitchFamily="2" charset="0"/>
                <a:cs typeface="NikoshBAN" pitchFamily="2" charset="0"/>
              </a:rPr>
              <a:t>উল্লেখযোগ্য গ্রন্থ:  </a:t>
            </a:r>
            <a:r>
              <a:rPr lang="bn-BD" sz="4000" b="1" dirty="0">
                <a:latin typeface="NikoshBAN" pitchFamily="2" charset="0"/>
                <a:cs typeface="NikoshBAN" pitchFamily="2" charset="0"/>
              </a:rPr>
              <a:t>  </a:t>
            </a:r>
            <a:r>
              <a:rPr lang="bn-BD" sz="2000" dirty="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3" name="Rectangle 2"/>
          <p:cNvSpPr/>
          <p:nvPr/>
        </p:nvSpPr>
        <p:spPr>
          <a:xfrm>
            <a:off x="6130637" y="300149"/>
            <a:ext cx="4001415" cy="646331"/>
          </a:xfrm>
          <a:prstGeom prst="rect">
            <a:avLst/>
          </a:prstGeom>
        </p:spPr>
        <p:txBody>
          <a:bodyPr wrap="none">
            <a:spAutoFit/>
          </a:bodyPr>
          <a:lstStyle/>
          <a:p>
            <a:pPr lvl="0" algn="ctr"/>
            <a:r>
              <a:rPr lang="bn-BD" sz="3200" b="1" dirty="0">
                <a:latin typeface="NikoshBAN" pitchFamily="2" charset="0"/>
                <a:cs typeface="NikoshBAN" pitchFamily="2" charset="0"/>
              </a:rPr>
              <a:t>জন্ম: ১৮৯৯ খ্রি. ১৯শে জুলাই </a:t>
            </a:r>
            <a:r>
              <a:rPr lang="bn-BD" sz="3600" b="1" dirty="0">
                <a:latin typeface="NikoshBAN" pitchFamily="2" charset="0"/>
                <a:cs typeface="NikoshBAN" pitchFamily="2" charset="0"/>
              </a:rPr>
              <a:t> </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Rectangle 3"/>
          <p:cNvSpPr/>
          <p:nvPr/>
        </p:nvSpPr>
        <p:spPr>
          <a:xfrm>
            <a:off x="6183180" y="747136"/>
            <a:ext cx="3799021" cy="1077218"/>
          </a:xfrm>
          <a:prstGeom prst="rect">
            <a:avLst/>
          </a:prstGeom>
        </p:spPr>
        <p:txBody>
          <a:bodyPr wrap="square">
            <a:spAutoFit/>
          </a:bodyPr>
          <a:lstStyle/>
          <a:p>
            <a:r>
              <a:rPr lang="bn-BD" sz="3200" b="1" dirty="0">
                <a:latin typeface="NikoshBAN" pitchFamily="2" charset="0"/>
                <a:cs typeface="NikoshBAN" pitchFamily="2" charset="0"/>
              </a:rPr>
              <a:t>জন্মস্থান: বিহারের পূর্ণিয়ার </a:t>
            </a:r>
            <a:endParaRPr lang="en-US" sz="3200" b="1" dirty="0">
              <a:latin typeface="NikoshBAN" pitchFamily="2" charset="0"/>
              <a:cs typeface="NikoshBAN" pitchFamily="2" charset="0"/>
            </a:endParaRPr>
          </a:p>
          <a:p>
            <a:r>
              <a:rPr lang="bn-BD" sz="3200" b="1" dirty="0">
                <a:latin typeface="NikoshBAN" pitchFamily="2" charset="0"/>
                <a:cs typeface="NikoshBAN" pitchFamily="2" charset="0"/>
              </a:rPr>
              <a:t>অন্তর্গত মণিহার গ্রামে</a:t>
            </a:r>
            <a:endParaRPr lang="en-US" dirty="0"/>
          </a:p>
        </p:txBody>
      </p:sp>
      <p:sp>
        <p:nvSpPr>
          <p:cNvPr id="8" name="Rectangle 7"/>
          <p:cNvSpPr/>
          <p:nvPr/>
        </p:nvSpPr>
        <p:spPr>
          <a:xfrm>
            <a:off x="6251977" y="2590800"/>
            <a:ext cx="3880075" cy="1569660"/>
          </a:xfrm>
          <a:prstGeom prst="rect">
            <a:avLst/>
          </a:prstGeom>
        </p:spPr>
        <p:txBody>
          <a:bodyPr wrap="square">
            <a:spAutoFit/>
          </a:bodyPr>
          <a:lstStyle/>
          <a:p>
            <a:pPr lvl="0"/>
            <a:r>
              <a:rPr lang="bn-BD" sz="3200" b="1" dirty="0">
                <a:solidFill>
                  <a:prstClr val="black"/>
                </a:solidFill>
                <a:latin typeface="NikoshBAN" pitchFamily="2" charset="0"/>
                <a:cs typeface="NikoshBAN" pitchFamily="2" charset="0"/>
              </a:rPr>
              <a:t>গল্পগ্রন্থ:</a:t>
            </a:r>
            <a:r>
              <a:rPr lang="bn-BD" sz="3200" dirty="0">
                <a:solidFill>
                  <a:prstClr val="black"/>
                </a:solidFill>
                <a:latin typeface="NikoshBAN" pitchFamily="2" charset="0"/>
                <a:cs typeface="NikoshBAN" pitchFamily="2" charset="0"/>
              </a:rPr>
              <a:t> বনফুলের গল্প, বাহুল্য,</a:t>
            </a:r>
            <a:endParaRPr lang="en-US" sz="3200" dirty="0">
              <a:solidFill>
                <a:prstClr val="black"/>
              </a:solidFill>
              <a:latin typeface="NikoshBAN" pitchFamily="2" charset="0"/>
              <a:cs typeface="NikoshBAN" pitchFamily="2" charset="0"/>
            </a:endParaRPr>
          </a:p>
          <a:p>
            <a:pPr lvl="0"/>
            <a:r>
              <a:rPr lang="bn-BD" sz="3200" dirty="0">
                <a:solidFill>
                  <a:prstClr val="black"/>
                </a:solidFill>
                <a:latin typeface="NikoshBAN" pitchFamily="2" charset="0"/>
                <a:cs typeface="NikoshBAN" pitchFamily="2" charset="0"/>
              </a:rPr>
              <a:t>বিন্দু বিসর্গ, অনুগামিনী,  তন্বী, </a:t>
            </a:r>
            <a:endParaRPr lang="en-US" sz="3200" dirty="0">
              <a:solidFill>
                <a:prstClr val="black"/>
              </a:solidFill>
              <a:latin typeface="NikoshBAN" pitchFamily="2" charset="0"/>
              <a:cs typeface="NikoshBAN" pitchFamily="2" charset="0"/>
            </a:endParaRPr>
          </a:p>
          <a:p>
            <a:pPr lvl="0"/>
            <a:r>
              <a:rPr lang="bn-BD" sz="3200" dirty="0">
                <a:solidFill>
                  <a:prstClr val="black"/>
                </a:solidFill>
                <a:latin typeface="NikoshBAN" pitchFamily="2" charset="0"/>
                <a:cs typeface="NikoshBAN" pitchFamily="2" charset="0"/>
              </a:rPr>
              <a:t>ঊর্মিমালা, দূরবীন ইত্যাদি।</a:t>
            </a:r>
            <a:r>
              <a:rPr lang="bn-BD" sz="1600" dirty="0">
                <a:solidFill>
                  <a:prstClr val="black"/>
                </a:solidFill>
                <a:latin typeface="NikoshBAN" pitchFamily="2" charset="0"/>
                <a:cs typeface="NikoshBAN" pitchFamily="2" charset="0"/>
              </a:rPr>
              <a:t>  </a:t>
            </a:r>
            <a:endParaRPr lang="en-US" sz="1600" dirty="0">
              <a:solidFill>
                <a:prstClr val="black"/>
              </a:solidFill>
              <a:latin typeface="NikoshBAN" pitchFamily="2" charset="0"/>
              <a:cs typeface="NikoshBAN" pitchFamily="2" charset="0"/>
            </a:endParaRPr>
          </a:p>
        </p:txBody>
      </p:sp>
      <p:sp>
        <p:nvSpPr>
          <p:cNvPr id="9" name="Rectangle 8"/>
          <p:cNvSpPr/>
          <p:nvPr/>
        </p:nvSpPr>
        <p:spPr>
          <a:xfrm>
            <a:off x="6256352" y="5035284"/>
            <a:ext cx="4487848" cy="1077218"/>
          </a:xfrm>
          <a:prstGeom prst="rect">
            <a:avLst/>
          </a:prstGeom>
        </p:spPr>
        <p:txBody>
          <a:bodyPr wrap="square">
            <a:spAutoFit/>
          </a:bodyPr>
          <a:lstStyle/>
          <a:p>
            <a:pPr lvl="0"/>
            <a:r>
              <a:rPr lang="bn-BD" sz="3200" b="1" dirty="0">
                <a:solidFill>
                  <a:prstClr val="black"/>
                </a:solidFill>
                <a:latin typeface="NikoshBAN" pitchFamily="2" charset="0"/>
                <a:cs typeface="NikoshBAN" pitchFamily="2" charset="0"/>
              </a:rPr>
              <a:t>কাব্যগ্রন্থ:</a:t>
            </a:r>
            <a:r>
              <a:rPr lang="bn-BD" sz="3200" dirty="0">
                <a:solidFill>
                  <a:prstClr val="black"/>
                </a:solidFill>
                <a:latin typeface="NikoshBAN" pitchFamily="2" charset="0"/>
                <a:cs typeface="NikoshBAN" pitchFamily="2" charset="0"/>
              </a:rPr>
              <a:t> বনফুলের কবিতা, ব্যঙ্গ </a:t>
            </a:r>
            <a:endParaRPr lang="en-US" sz="3200" dirty="0">
              <a:solidFill>
                <a:prstClr val="black"/>
              </a:solidFill>
              <a:latin typeface="NikoshBAN" pitchFamily="2" charset="0"/>
              <a:cs typeface="NikoshBAN" pitchFamily="2" charset="0"/>
            </a:endParaRPr>
          </a:p>
          <a:p>
            <a:pPr lvl="0"/>
            <a:r>
              <a:rPr lang="bn-BD" sz="3200" dirty="0">
                <a:solidFill>
                  <a:prstClr val="black"/>
                </a:solidFill>
                <a:latin typeface="NikoshBAN" pitchFamily="2" charset="0"/>
                <a:cs typeface="NikoshBAN" pitchFamily="2" charset="0"/>
              </a:rPr>
              <a:t>কবিতা,চতুর্দশপদী কবিতা ইত্যাদি।</a:t>
            </a:r>
            <a:r>
              <a:rPr lang="bn-BD" sz="1600" dirty="0">
                <a:solidFill>
                  <a:prstClr val="black"/>
                </a:solidFill>
                <a:latin typeface="NikoshBAN" pitchFamily="2" charset="0"/>
                <a:cs typeface="NikoshBAN" pitchFamily="2" charset="0"/>
              </a:rPr>
              <a:t>  </a:t>
            </a:r>
            <a:endParaRPr lang="en-US" sz="1600" dirty="0">
              <a:solidFill>
                <a:prstClr val="black"/>
              </a:solidFill>
              <a:latin typeface="NikoshBAN" pitchFamily="2" charset="0"/>
              <a:cs typeface="NikoshBAN" pitchFamily="2" charset="0"/>
            </a:endParaRPr>
          </a:p>
        </p:txBody>
      </p:sp>
      <p:sp>
        <p:nvSpPr>
          <p:cNvPr id="10" name="Rectangle 9"/>
          <p:cNvSpPr/>
          <p:nvPr/>
        </p:nvSpPr>
        <p:spPr>
          <a:xfrm>
            <a:off x="6253955" y="4114800"/>
            <a:ext cx="2902621" cy="1077218"/>
          </a:xfrm>
          <a:prstGeom prst="rect">
            <a:avLst/>
          </a:prstGeom>
        </p:spPr>
        <p:txBody>
          <a:bodyPr wrap="square">
            <a:spAutoFit/>
          </a:bodyPr>
          <a:lstStyle/>
          <a:p>
            <a:pPr lvl="0"/>
            <a:r>
              <a:rPr lang="bn-BD" sz="3200" b="1" dirty="0">
                <a:solidFill>
                  <a:prstClr val="black"/>
                </a:solidFill>
                <a:latin typeface="NikoshBAN" pitchFamily="2" charset="0"/>
                <a:cs typeface="NikoshBAN" pitchFamily="2" charset="0"/>
              </a:rPr>
              <a:t>নাটক:</a:t>
            </a:r>
            <a:r>
              <a:rPr lang="bn-BD" sz="3200" dirty="0">
                <a:solidFill>
                  <a:prstClr val="black"/>
                </a:solidFill>
                <a:latin typeface="NikoshBAN" pitchFamily="2" charset="0"/>
                <a:cs typeface="NikoshBAN" pitchFamily="2" charset="0"/>
              </a:rPr>
              <a:t> শ্রীমধুসূদন, </a:t>
            </a:r>
            <a:endParaRPr lang="en-US" sz="3200" dirty="0">
              <a:solidFill>
                <a:prstClr val="black"/>
              </a:solidFill>
              <a:latin typeface="NikoshBAN" pitchFamily="2" charset="0"/>
              <a:cs typeface="NikoshBAN" pitchFamily="2" charset="0"/>
            </a:endParaRPr>
          </a:p>
          <a:p>
            <a:pPr lvl="0"/>
            <a:r>
              <a:rPr lang="bn-BD" sz="3200" dirty="0">
                <a:solidFill>
                  <a:prstClr val="black"/>
                </a:solidFill>
                <a:latin typeface="NikoshBAN" pitchFamily="2" charset="0"/>
                <a:cs typeface="NikoshBAN" pitchFamily="2" charset="0"/>
              </a:rPr>
              <a:t>বিদ্যাসাগর ইত্যাদি।</a:t>
            </a:r>
            <a:r>
              <a:rPr lang="bn-BD" sz="1600" dirty="0">
                <a:solidFill>
                  <a:prstClr val="black"/>
                </a:solidFill>
                <a:latin typeface="NikoshBAN" pitchFamily="2" charset="0"/>
                <a:cs typeface="NikoshBAN" pitchFamily="2" charset="0"/>
              </a:rPr>
              <a:t> </a:t>
            </a:r>
            <a:endParaRPr lang="en-US" sz="1600" dirty="0">
              <a:solidFill>
                <a:prstClr val="black"/>
              </a:solidFill>
              <a:latin typeface="NikoshBAN" pitchFamily="2" charset="0"/>
              <a:cs typeface="NikoshBAN" pitchFamily="2" charset="0"/>
            </a:endParaRPr>
          </a:p>
        </p:txBody>
      </p:sp>
      <p:sp>
        <p:nvSpPr>
          <p:cNvPr id="18" name="Rectangle 17"/>
          <p:cNvSpPr/>
          <p:nvPr/>
        </p:nvSpPr>
        <p:spPr>
          <a:xfrm>
            <a:off x="6292626" y="6019801"/>
            <a:ext cx="3765774" cy="584775"/>
          </a:xfrm>
          <a:prstGeom prst="rect">
            <a:avLst/>
          </a:prstGeom>
        </p:spPr>
        <p:txBody>
          <a:bodyPr wrap="none">
            <a:spAutoFit/>
          </a:bodyPr>
          <a:lstStyle/>
          <a:p>
            <a:pPr lvl="0" algn="ctr"/>
            <a:r>
              <a:rPr lang="bn-BD" sz="3200" b="1" dirty="0">
                <a:solidFill>
                  <a:prstClr val="black"/>
                </a:solidFill>
                <a:latin typeface="NikoshBAN" pitchFamily="2" charset="0"/>
                <a:cs typeface="NikoshBAN" pitchFamily="2" charset="0"/>
              </a:rPr>
              <a:t>মৃত্যু: ১৯৭৯খ্রি. ০৯ফেব্রুয়ারি </a:t>
            </a:r>
            <a:r>
              <a:rPr lang="bn-BD" dirty="0">
                <a:solidFill>
                  <a:prstClr val="black"/>
                </a:solidFill>
                <a:latin typeface="NikoshBAN" pitchFamily="2" charset="0"/>
                <a:cs typeface="NikoshBAN" pitchFamily="2" charset="0"/>
              </a:rPr>
              <a:t> </a:t>
            </a:r>
            <a:endParaRPr lang="en-US" dirty="0">
              <a:solidFill>
                <a:prstClr val="black"/>
              </a:solidFill>
              <a:latin typeface="NikoshBAN" pitchFamily="2" charset="0"/>
              <a:cs typeface="NikoshBAN" pitchFamily="2" charset="0"/>
            </a:endParaRPr>
          </a:p>
        </p:txBody>
      </p:sp>
      <p:sp>
        <p:nvSpPr>
          <p:cNvPr id="6" name="Rectangle 5"/>
          <p:cNvSpPr/>
          <p:nvPr/>
        </p:nvSpPr>
        <p:spPr>
          <a:xfrm>
            <a:off x="1524000" y="5512338"/>
            <a:ext cx="4572000" cy="1200329"/>
          </a:xfrm>
          <a:prstGeom prst="rect">
            <a:avLst/>
          </a:prstGeom>
        </p:spPr>
        <p:txBody>
          <a:bodyPr>
            <a:spAutoFit/>
          </a:bodyPr>
          <a:lstStyle/>
          <a:p>
            <a:pPr lvl="0" algn="ctr"/>
            <a:r>
              <a:rPr lang="bn-BD" sz="3600" b="1" dirty="0">
                <a:latin typeface="NikoshBAN" pitchFamily="2" charset="0"/>
                <a:cs typeface="NikoshBAN" pitchFamily="2" charset="0"/>
              </a:rPr>
              <a:t>বলাইচাঁদ মুখোপাধ্যায় </a:t>
            </a:r>
          </a:p>
          <a:p>
            <a:pPr lvl="0" algn="ctr"/>
            <a:r>
              <a:rPr lang="bn-BD" sz="3600" b="1" dirty="0">
                <a:latin typeface="NikoshBAN" pitchFamily="2" charset="0"/>
                <a:cs typeface="NikoshBAN" pitchFamily="2" charset="0"/>
              </a:rPr>
              <a:t>ছদ্মনাম: বনফুল</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12101667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122"/>
                                        </p:tgtEl>
                                        <p:attrNameLst>
                                          <p:attrName>style.visibility</p:attrName>
                                        </p:attrNameLst>
                                      </p:cBhvr>
                                      <p:to>
                                        <p:strVal val="visible"/>
                                      </p:to>
                                    </p:set>
                                    <p:animEffect transition="in" filter="fade">
                                      <p:cBhvr>
                                        <p:cTn id="56" dur="1000"/>
                                        <p:tgtEl>
                                          <p:spTgt spid="5122"/>
                                        </p:tgtEl>
                                      </p:cBhvr>
                                    </p:animEffect>
                                    <p:anim calcmode="lin" valueType="num">
                                      <p:cBhvr>
                                        <p:cTn id="57" dur="1000" fill="hold"/>
                                        <p:tgtEl>
                                          <p:spTgt spid="5122"/>
                                        </p:tgtEl>
                                        <p:attrNameLst>
                                          <p:attrName>ppt_x</p:attrName>
                                        </p:attrNameLst>
                                      </p:cBhvr>
                                      <p:tavLst>
                                        <p:tav tm="0">
                                          <p:val>
                                            <p:strVal val="#ppt_x"/>
                                          </p:val>
                                        </p:tav>
                                        <p:tav tm="100000">
                                          <p:val>
                                            <p:strVal val="#ppt_x"/>
                                          </p:val>
                                        </p:tav>
                                      </p:tavLst>
                                    </p:anim>
                                    <p:anim calcmode="lin" valueType="num">
                                      <p:cBhvr>
                                        <p:cTn id="5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8" grpId="0"/>
      <p:bldP spid="9" grpId="0"/>
      <p:bldP spid="10" grpId="0"/>
      <p:bldP spid="1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1" y="990600"/>
            <a:ext cx="2895600" cy="838200"/>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atin typeface="NikoshBAN" pitchFamily="2" charset="0"/>
                <a:cs typeface="NikoshBAN" pitchFamily="2" charset="0"/>
              </a:rPr>
              <a:t>আদর্শ পাঠ</a:t>
            </a:r>
            <a:endParaRPr lang="en-US" sz="6000" dirty="0">
              <a:latin typeface="NikoshBAN" pitchFamily="2" charset="0"/>
              <a:cs typeface="NikoshBAN" pitchFamily="2" charset="0"/>
            </a:endParaRPr>
          </a:p>
        </p:txBody>
      </p:sp>
      <p:pic>
        <p:nvPicPr>
          <p:cNvPr id="3" name="Picture 2" descr="C:\Users\Cambrian College\Documents\Youcam\Snapshot_20131209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440" y="990600"/>
            <a:ext cx="3312160" cy="24841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1" y="4038601"/>
            <a:ext cx="7327635" cy="2062103"/>
          </a:xfrm>
          <a:prstGeom prst="rect">
            <a:avLst/>
          </a:prstGeom>
          <a:noFill/>
        </p:spPr>
        <p:txBody>
          <a:bodyPr wrap="square" rtlCol="0">
            <a:spAutoFit/>
          </a:bodyPr>
          <a:lstStyle/>
          <a:p>
            <a:pPr algn="ctr"/>
            <a:r>
              <a:rPr lang="bn-BD" sz="3200" dirty="0">
                <a:latin typeface="NikoshBAN" pitchFamily="2" charset="0"/>
                <a:cs typeface="NikoshBAN" pitchFamily="2" charset="0"/>
              </a:rPr>
              <a:t>কেউ ছালটা ছাড়িয়ে নিয়ে সিদ্ধ করছে। </a:t>
            </a:r>
          </a:p>
          <a:p>
            <a:pPr algn="ctr"/>
            <a:r>
              <a:rPr lang="bn-BD" sz="3200" dirty="0">
                <a:latin typeface="NikoshBAN" pitchFamily="2" charset="0"/>
                <a:cs typeface="NikoshBAN" pitchFamily="2" charset="0"/>
              </a:rPr>
              <a:t>পাতাগুলো ছিঁড়ে...</a:t>
            </a:r>
          </a:p>
          <a:p>
            <a:pPr algn="ctr"/>
            <a:endParaRPr lang="bn-BD" sz="3200" dirty="0">
              <a:latin typeface="NikoshBAN" pitchFamily="2" charset="0"/>
              <a:cs typeface="NikoshBAN" pitchFamily="2" charset="0"/>
            </a:endParaRPr>
          </a:p>
          <a:p>
            <a:pPr algn="ctr"/>
            <a:r>
              <a:rPr lang="bn-BD" sz="3200" dirty="0">
                <a:latin typeface="NikoshBAN" pitchFamily="2" charset="0"/>
                <a:cs typeface="NikoshBAN" pitchFamily="2" charset="0"/>
              </a:rPr>
              <a:t>ওদের বাড়ির গৃহকর্ম-নিপুণা লক্ষ্মীবউটার ঠিক একই দশা। </a:t>
            </a:r>
          </a:p>
        </p:txBody>
      </p:sp>
    </p:spTree>
    <p:extLst>
      <p:ext uri="{BB962C8B-B14F-4D97-AF65-F5344CB8AC3E}">
        <p14:creationId xmlns:p14="http://schemas.microsoft.com/office/powerpoint/2010/main" val="21066363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29200" y="807720"/>
            <a:ext cx="2133600" cy="533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atin typeface="NikoshBAN" pitchFamily="2" charset="0"/>
                <a:cs typeface="NikoshBAN" pitchFamily="2" charset="0"/>
              </a:rPr>
              <a:t>শব্দার্থ:  </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6" name="Rounded Rectangle 5"/>
          <p:cNvSpPr/>
          <p:nvPr/>
        </p:nvSpPr>
        <p:spPr>
          <a:xfrm>
            <a:off x="7162801" y="5231130"/>
            <a:ext cx="2960083"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atin typeface="NikoshBAN" pitchFamily="2" charset="0"/>
                <a:cs typeface="NikoshBAN" pitchFamily="2" charset="0"/>
              </a:rPr>
              <a:t>যা বিফল হবে না       </a:t>
            </a:r>
            <a:endParaRPr lang="en-US" sz="4000" dirty="0">
              <a:latin typeface="NikoshBAN" pitchFamily="2" charset="0"/>
              <a:cs typeface="NikoshBAN" pitchFamily="2" charset="0"/>
            </a:endParaRPr>
          </a:p>
        </p:txBody>
      </p:sp>
      <p:sp>
        <p:nvSpPr>
          <p:cNvPr id="7" name="Rounded Rectangle 6"/>
          <p:cNvSpPr/>
          <p:nvPr/>
        </p:nvSpPr>
        <p:spPr>
          <a:xfrm>
            <a:off x="2179320" y="5257800"/>
            <a:ext cx="3004734" cy="11163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atin typeface="NikoshBAN" pitchFamily="2" charset="0"/>
                <a:cs typeface="NikoshBAN" pitchFamily="2" charset="0"/>
              </a:rPr>
              <a:t>বাকল   </a:t>
            </a:r>
            <a:endParaRPr lang="en-US" sz="4000" dirty="0">
              <a:latin typeface="NikoshBAN" pitchFamily="2" charset="0"/>
              <a:cs typeface="NikoshBAN" pitchFamily="2" charset="0"/>
            </a:endParaRPr>
          </a:p>
        </p:txBody>
      </p:sp>
      <p:sp>
        <p:nvSpPr>
          <p:cNvPr id="11" name="Rounded Rectangle 10"/>
          <p:cNvSpPr/>
          <p:nvPr/>
        </p:nvSpPr>
        <p:spPr>
          <a:xfrm>
            <a:off x="7576041" y="1341120"/>
            <a:ext cx="2133600" cy="914400"/>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atin typeface="NikoshBAN" pitchFamily="2" charset="0"/>
                <a:cs typeface="NikoshBAN" pitchFamily="2" charset="0"/>
              </a:rPr>
              <a:t>অব্যর্থ    </a:t>
            </a:r>
            <a:endParaRPr lang="en-US" sz="4000" dirty="0">
              <a:latin typeface="NikoshBAN" pitchFamily="2" charset="0"/>
              <a:cs typeface="NikoshBAN" pitchFamily="2" charset="0"/>
            </a:endParaRPr>
          </a:p>
        </p:txBody>
      </p:sp>
      <p:sp>
        <p:nvSpPr>
          <p:cNvPr id="12" name="Rounded Rectangle 11"/>
          <p:cNvSpPr/>
          <p:nvPr/>
        </p:nvSpPr>
        <p:spPr>
          <a:xfrm>
            <a:off x="2590800" y="1402080"/>
            <a:ext cx="2242734" cy="883920"/>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atin typeface="NikoshBAN" pitchFamily="2" charset="0"/>
                <a:cs typeface="NikoshBAN" pitchFamily="2" charset="0"/>
              </a:rPr>
              <a:t>ছাল</a:t>
            </a:r>
            <a:r>
              <a:rPr lang="bn-BD" sz="4400" dirty="0">
                <a:latin typeface="NikoshBAN" pitchFamily="2" charset="0"/>
                <a:cs typeface="NikoshBAN" pitchFamily="2" charset="0"/>
              </a:rPr>
              <a:t>    </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pic>
        <p:nvPicPr>
          <p:cNvPr id="15" name="Picture 3" descr="C:\Users\Cambrian College\Desktop\extra\project 1\nimgach\df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261" y="2438400"/>
            <a:ext cx="3458852"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1" name="Picture 3" descr="C:\Users\Cambrian College\Desktop\extra\project 1\nimgach\Neem-Paste-Phot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843" y="2468880"/>
            <a:ext cx="3241040" cy="24307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19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 calcmode="lin" valueType="num">
                                      <p:cBhvr additive="base">
                                        <p:cTn id="24" dur="500" fill="hold"/>
                                        <p:tgtEl>
                                          <p:spTgt spid="2051"/>
                                        </p:tgtEl>
                                        <p:attrNameLst>
                                          <p:attrName>ppt_x</p:attrName>
                                        </p:attrNameLst>
                                      </p:cBhvr>
                                      <p:tavLst>
                                        <p:tav tm="0">
                                          <p:val>
                                            <p:strVal val="#ppt_x"/>
                                          </p:val>
                                        </p:tav>
                                        <p:tav tm="100000">
                                          <p:val>
                                            <p:strVal val="#ppt_x"/>
                                          </p:val>
                                        </p:tav>
                                      </p:tavLst>
                                    </p:anim>
                                    <p:anim calcmode="lin" valueType="num">
                                      <p:cBhvr additive="base">
                                        <p:cTn id="2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406</Words>
  <Application>Microsoft Office PowerPoint</Application>
  <PresentationFormat>Widescreen</PresentationFormat>
  <Paragraphs>78</Paragraphs>
  <Slides>23</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Kalpurush</vt:lpstr>
      <vt:lpstr>NikoshBAN</vt:lpstr>
      <vt:lpstr>NikoshLightBAN</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NIRJHAR</dc:creator>
  <cp:lastModifiedBy>NIRJHAR</cp:lastModifiedBy>
  <cp:revision>56</cp:revision>
  <dcterms:created xsi:type="dcterms:W3CDTF">2019-09-13T02:16:23Z</dcterms:created>
  <dcterms:modified xsi:type="dcterms:W3CDTF">2019-11-05T00:25:42Z</dcterms:modified>
</cp:coreProperties>
</file>