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89" r:id="rId4"/>
    <p:sldId id="290" r:id="rId5"/>
    <p:sldId id="291" r:id="rId6"/>
    <p:sldId id="304" r:id="rId7"/>
    <p:sldId id="282" r:id="rId8"/>
    <p:sldId id="283" r:id="rId9"/>
    <p:sldId id="284" r:id="rId10"/>
    <p:sldId id="296" r:id="rId11"/>
    <p:sldId id="300" r:id="rId12"/>
    <p:sldId id="285" r:id="rId13"/>
    <p:sldId id="297" r:id="rId14"/>
    <p:sldId id="298" r:id="rId15"/>
    <p:sldId id="301" r:id="rId16"/>
    <p:sldId id="299" r:id="rId17"/>
    <p:sldId id="286" r:id="rId18"/>
    <p:sldId id="302" r:id="rId19"/>
    <p:sldId id="269" r:id="rId20"/>
    <p:sldId id="294" r:id="rId21"/>
    <p:sldId id="29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13DDF-FF3A-4BA3-BA30-04307211F562}" type="doc">
      <dgm:prSet loTypeId="urn:microsoft.com/office/officeart/2005/8/layout/radial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0763309-D0CB-47A7-958E-20BEAFF152DF}">
      <dgm:prSet phldrT="[Text]" phldr="1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  <dgm:t>
        <a:bodyPr/>
        <a:lstStyle/>
        <a:p>
          <a:endParaRPr lang="en-US" dirty="0"/>
        </a:p>
      </dgm:t>
    </dgm:pt>
    <dgm:pt modelId="{5D9B70FC-4653-4F93-9E63-95336B9A9D3F}" type="parTrans" cxnId="{8F8121E5-9312-4AEC-A2CC-8AB2488EA0F9}">
      <dgm:prSet/>
      <dgm:spPr/>
      <dgm:t>
        <a:bodyPr/>
        <a:lstStyle/>
        <a:p>
          <a:endParaRPr lang="en-US"/>
        </a:p>
      </dgm:t>
    </dgm:pt>
    <dgm:pt modelId="{273F1E66-2C7A-4205-BC73-E1E75F17356B}" type="sibTrans" cxnId="{8F8121E5-9312-4AEC-A2CC-8AB2488EA0F9}">
      <dgm:prSet/>
      <dgm:spPr/>
      <dgm:t>
        <a:bodyPr/>
        <a:lstStyle/>
        <a:p>
          <a:endParaRPr lang="en-US"/>
        </a:p>
      </dgm:t>
    </dgm:pt>
    <dgm:pt modelId="{2E350563-CC83-4EA7-8D49-9F908D4CF3F1}">
      <dgm:prSet phldrT="[Text]" custT="1"/>
      <dgm:spPr/>
      <dgm:t>
        <a:bodyPr/>
        <a:lstStyle/>
        <a:p>
          <a:r>
            <a:rPr lang="bn-IN" sz="1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জন্ম-৯ই ডিসেম্বর ১৮৮০ খ্রিস্টাব্দ। </a:t>
          </a:r>
          <a:endParaRPr lang="en-US" sz="1800" dirty="0">
            <a:solidFill>
              <a:schemeClr val="bg1"/>
            </a:solidFill>
          </a:endParaRPr>
        </a:p>
      </dgm:t>
    </dgm:pt>
    <dgm:pt modelId="{797DBFAD-F8A1-4725-B429-3DC06296CE3F}" type="parTrans" cxnId="{AC316E74-F987-43D4-B3FB-AEC0E13B514D}">
      <dgm:prSet/>
      <dgm:spPr/>
      <dgm:t>
        <a:bodyPr/>
        <a:lstStyle/>
        <a:p>
          <a:endParaRPr lang="en-US"/>
        </a:p>
      </dgm:t>
    </dgm:pt>
    <dgm:pt modelId="{FF49D30C-78E0-40A0-A308-A917918F68FC}" type="sibTrans" cxnId="{AC316E74-F987-43D4-B3FB-AEC0E13B514D}">
      <dgm:prSet/>
      <dgm:spPr/>
      <dgm:t>
        <a:bodyPr/>
        <a:lstStyle/>
        <a:p>
          <a:endParaRPr lang="en-US"/>
        </a:p>
      </dgm:t>
    </dgm:pt>
    <dgm:pt modelId="{C3C3DC67-DD22-452E-87A7-092128D7045D}">
      <dgm:prSet phldrT="[Text]"/>
      <dgm:spPr/>
      <dgm:t>
        <a:bodyPr/>
        <a:lstStyle/>
        <a:p>
          <a:r>
            <a:rPr lang="bn-IN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মৃত্যু-৯ই ডিসেম্বর ১৯৩২ সালে মৃত্যুবরণ করেন</a:t>
          </a:r>
          <a:r>
            <a:rPr lang="bn-IN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/>
        </a:p>
      </dgm:t>
    </dgm:pt>
    <dgm:pt modelId="{C3FADE1D-348E-49ED-A73E-B59E37A05FD2}" type="parTrans" cxnId="{58242B8C-5C9E-4E0F-856F-76C388406AC0}">
      <dgm:prSet/>
      <dgm:spPr/>
      <dgm:t>
        <a:bodyPr/>
        <a:lstStyle/>
        <a:p>
          <a:endParaRPr lang="en-US"/>
        </a:p>
      </dgm:t>
    </dgm:pt>
    <dgm:pt modelId="{A2280863-8F11-4CE2-AFF4-350902C3580C}" type="sibTrans" cxnId="{58242B8C-5C9E-4E0F-856F-76C388406AC0}">
      <dgm:prSet/>
      <dgm:spPr/>
      <dgm:t>
        <a:bodyPr/>
        <a:lstStyle/>
        <a:p>
          <a:endParaRPr lang="en-US"/>
        </a:p>
      </dgm:t>
    </dgm:pt>
    <dgm:pt modelId="{1163B1E2-5B4B-45AD-80CE-DE0F12673F50}">
      <dgm:prSet phldrT="[Text]" phldr="1" custScaleY="111369"/>
      <dgm:spPr/>
      <dgm:t>
        <a:bodyPr/>
        <a:lstStyle/>
        <a:p>
          <a:endParaRPr lang="en-US" dirty="0"/>
        </a:p>
      </dgm:t>
    </dgm:pt>
    <dgm:pt modelId="{0675A813-E34C-4CA2-95D6-0671FDE4DEC7}" type="parTrans" cxnId="{FF69F820-64A6-4D79-B0A9-2E6D74D30EF2}">
      <dgm:prSet/>
      <dgm:spPr/>
      <dgm:t>
        <a:bodyPr/>
        <a:lstStyle/>
        <a:p>
          <a:endParaRPr lang="en-US"/>
        </a:p>
      </dgm:t>
    </dgm:pt>
    <dgm:pt modelId="{FD96F7FD-0FA0-4C74-A6C2-CB7E5753C5BB}" type="sibTrans" cxnId="{FF69F820-64A6-4D79-B0A9-2E6D74D30EF2}">
      <dgm:prSet/>
      <dgm:spPr/>
      <dgm:t>
        <a:bodyPr/>
        <a:lstStyle/>
        <a:p>
          <a:endParaRPr lang="en-US"/>
        </a:p>
      </dgm:t>
    </dgm:pt>
    <dgm:pt modelId="{0C325A6A-2499-41E6-B596-BBF913237BB4}">
      <dgm:prSet/>
      <dgm:spPr/>
      <dgm:t>
        <a:bodyPr/>
        <a:lstStyle/>
        <a:p>
          <a:r>
            <a:rPr lang="bn-IN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গ্রন্থ-পদ্মরাগ, অবরোধবাসিনী,মতিচুর, সুলতানার সপ্ন।</a:t>
          </a:r>
        </a:p>
      </dgm:t>
    </dgm:pt>
    <dgm:pt modelId="{0BC87F13-14E9-4F1F-834C-2C5D1B76F970}" type="parTrans" cxnId="{0C0C5C14-35BE-408C-9784-CB07ED2CF645}">
      <dgm:prSet/>
      <dgm:spPr/>
      <dgm:t>
        <a:bodyPr/>
        <a:lstStyle/>
        <a:p>
          <a:endParaRPr lang="en-US"/>
        </a:p>
      </dgm:t>
    </dgm:pt>
    <dgm:pt modelId="{AD8643A4-BA73-4569-B98F-33D511F7BEB0}" type="sibTrans" cxnId="{0C0C5C14-35BE-408C-9784-CB07ED2CF645}">
      <dgm:prSet/>
      <dgm:spPr/>
      <dgm:t>
        <a:bodyPr/>
        <a:lstStyle/>
        <a:p>
          <a:endParaRPr lang="en-US"/>
        </a:p>
      </dgm:t>
    </dgm:pt>
    <dgm:pt modelId="{9D722620-93E7-4A24-8EF4-AC0C5D0D342F}">
      <dgm:prSet/>
      <dgm:spPr/>
      <dgm:t>
        <a:bodyPr/>
        <a:lstStyle/>
        <a:p>
          <a:r>
            <a:rPr lang="bn-IN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নারী জাগরণের অগ্র</a:t>
          </a:r>
          <a:r>
            <a:rPr lang="en-US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bn-IN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ূত </a:t>
          </a:r>
          <a:endParaRPr lang="en-US" dirty="0">
            <a:solidFill>
              <a:schemeClr val="bg1"/>
            </a:solidFill>
          </a:endParaRPr>
        </a:p>
      </dgm:t>
    </dgm:pt>
    <dgm:pt modelId="{868AEC87-063D-4E14-966E-749B33F04E60}" type="parTrans" cxnId="{844B2959-0763-4970-AAE6-5F5A0E542EDE}">
      <dgm:prSet/>
      <dgm:spPr/>
      <dgm:t>
        <a:bodyPr/>
        <a:lstStyle/>
        <a:p>
          <a:endParaRPr lang="en-US"/>
        </a:p>
      </dgm:t>
    </dgm:pt>
    <dgm:pt modelId="{CC17D12E-C866-4422-9CD2-50121A09603E}" type="sibTrans" cxnId="{844B2959-0763-4970-AAE6-5F5A0E542EDE}">
      <dgm:prSet/>
      <dgm:spPr/>
      <dgm:t>
        <a:bodyPr/>
        <a:lstStyle/>
        <a:p>
          <a:endParaRPr lang="en-US"/>
        </a:p>
      </dgm:t>
    </dgm:pt>
    <dgm:pt modelId="{B8D71E23-86BA-4171-91E2-9DF2732A28AF}" type="pres">
      <dgm:prSet presAssocID="{63A13DDF-FF3A-4BA3-BA30-04307211F5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EB73E2-C9A4-48BC-8B40-640EC5D9BFB9}" type="pres">
      <dgm:prSet presAssocID="{30763309-D0CB-47A7-958E-20BEAFF152DF}" presName="centerShape" presStyleLbl="node0" presStyleIdx="0" presStyleCnt="1"/>
      <dgm:spPr/>
    </dgm:pt>
    <dgm:pt modelId="{7B148688-5FEE-458F-83F3-C2F15B74D2F0}" type="pres">
      <dgm:prSet presAssocID="{2E350563-CC83-4EA7-8D49-9F908D4CF3F1}" presName="node" presStyleLbl="node1" presStyleIdx="0" presStyleCnt="4" custScaleX="151014">
        <dgm:presLayoutVars>
          <dgm:bulletEnabled val="1"/>
        </dgm:presLayoutVars>
      </dgm:prSet>
      <dgm:spPr/>
    </dgm:pt>
    <dgm:pt modelId="{8C03F8F1-BA35-4790-BE77-0F9B1D12BCA0}" type="pres">
      <dgm:prSet presAssocID="{2E350563-CC83-4EA7-8D49-9F908D4CF3F1}" presName="dummy" presStyleCnt="0"/>
      <dgm:spPr/>
    </dgm:pt>
    <dgm:pt modelId="{635BDC1D-3E15-4B93-BDC4-45C66CCBE62A}" type="pres">
      <dgm:prSet presAssocID="{FF49D30C-78E0-40A0-A308-A917918F68FC}" presName="sibTrans" presStyleLbl="sibTrans2D1" presStyleIdx="0" presStyleCnt="4"/>
      <dgm:spPr/>
    </dgm:pt>
    <dgm:pt modelId="{848441EA-1F67-4AE4-9933-99AEB48F4C5E}" type="pres">
      <dgm:prSet presAssocID="{9D722620-93E7-4A24-8EF4-AC0C5D0D342F}" presName="node" presStyleLbl="node1" presStyleIdx="1" presStyleCnt="4" custScaleX="134345">
        <dgm:presLayoutVars>
          <dgm:bulletEnabled val="1"/>
        </dgm:presLayoutVars>
      </dgm:prSet>
      <dgm:spPr/>
    </dgm:pt>
    <dgm:pt modelId="{179D79FD-FE85-43F6-9359-FD1DA6E811B9}" type="pres">
      <dgm:prSet presAssocID="{9D722620-93E7-4A24-8EF4-AC0C5D0D342F}" presName="dummy" presStyleCnt="0"/>
      <dgm:spPr/>
    </dgm:pt>
    <dgm:pt modelId="{37F67CBC-13C7-4BC3-8CFB-470F55AE2CA5}" type="pres">
      <dgm:prSet presAssocID="{CC17D12E-C866-4422-9CD2-50121A09603E}" presName="sibTrans" presStyleLbl="sibTrans2D1" presStyleIdx="1" presStyleCnt="4"/>
      <dgm:spPr/>
    </dgm:pt>
    <dgm:pt modelId="{16DBC247-53A7-4EE3-A8B5-058277B2D6E3}" type="pres">
      <dgm:prSet presAssocID="{0C325A6A-2499-41E6-B596-BBF913237BB4}" presName="node" presStyleLbl="node1" presStyleIdx="2" presStyleCnt="4" custScaleX="150274">
        <dgm:presLayoutVars>
          <dgm:bulletEnabled val="1"/>
        </dgm:presLayoutVars>
      </dgm:prSet>
      <dgm:spPr/>
    </dgm:pt>
    <dgm:pt modelId="{E881CA76-F399-49A6-9DDF-B496B55E2A95}" type="pres">
      <dgm:prSet presAssocID="{0C325A6A-2499-41E6-B596-BBF913237BB4}" presName="dummy" presStyleCnt="0"/>
      <dgm:spPr/>
    </dgm:pt>
    <dgm:pt modelId="{9681BAAA-42AE-4401-B1EA-2E21642B861D}" type="pres">
      <dgm:prSet presAssocID="{AD8643A4-BA73-4569-B98F-33D511F7BEB0}" presName="sibTrans" presStyleLbl="sibTrans2D1" presStyleIdx="2" presStyleCnt="4"/>
      <dgm:spPr/>
    </dgm:pt>
    <dgm:pt modelId="{0B21D0DB-CA4E-4E29-B59F-03A47060F366}" type="pres">
      <dgm:prSet presAssocID="{C3C3DC67-DD22-452E-87A7-092128D7045D}" presName="node" presStyleLbl="node1" presStyleIdx="3" presStyleCnt="4" custScaleX="128231">
        <dgm:presLayoutVars>
          <dgm:bulletEnabled val="1"/>
        </dgm:presLayoutVars>
      </dgm:prSet>
      <dgm:spPr/>
    </dgm:pt>
    <dgm:pt modelId="{DEC9CDCC-2980-4139-B7DA-E608ACFD9C3D}" type="pres">
      <dgm:prSet presAssocID="{C3C3DC67-DD22-452E-87A7-092128D7045D}" presName="dummy" presStyleCnt="0"/>
      <dgm:spPr/>
    </dgm:pt>
    <dgm:pt modelId="{F158C0F7-B54F-4885-B4FB-2D4F537E095F}" type="pres">
      <dgm:prSet presAssocID="{A2280863-8F11-4CE2-AFF4-350902C3580C}" presName="sibTrans" presStyleLbl="sibTrans2D1" presStyleIdx="3" presStyleCnt="4"/>
      <dgm:spPr/>
    </dgm:pt>
  </dgm:ptLst>
  <dgm:cxnLst>
    <dgm:cxn modelId="{7B175407-2343-4C64-8CF9-145979212AAF}" type="presOf" srcId="{63A13DDF-FF3A-4BA3-BA30-04307211F562}" destId="{B8D71E23-86BA-4171-91E2-9DF2732A28AF}" srcOrd="0" destOrd="0" presId="urn:microsoft.com/office/officeart/2005/8/layout/radial6"/>
    <dgm:cxn modelId="{0C0C5C14-35BE-408C-9784-CB07ED2CF645}" srcId="{30763309-D0CB-47A7-958E-20BEAFF152DF}" destId="{0C325A6A-2499-41E6-B596-BBF913237BB4}" srcOrd="2" destOrd="0" parTransId="{0BC87F13-14E9-4F1F-834C-2C5D1B76F970}" sibTransId="{AD8643A4-BA73-4569-B98F-33D511F7BEB0}"/>
    <dgm:cxn modelId="{FF69F820-64A6-4D79-B0A9-2E6D74D30EF2}" srcId="{63A13DDF-FF3A-4BA3-BA30-04307211F562}" destId="{1163B1E2-5B4B-45AD-80CE-DE0F12673F50}" srcOrd="1" destOrd="0" parTransId="{0675A813-E34C-4CA2-95D6-0671FDE4DEC7}" sibTransId="{FD96F7FD-0FA0-4C74-A6C2-CB7E5753C5BB}"/>
    <dgm:cxn modelId="{FF922A33-7426-4F06-AA25-9159E6A93B88}" type="presOf" srcId="{AD8643A4-BA73-4569-B98F-33D511F7BEB0}" destId="{9681BAAA-42AE-4401-B1EA-2E21642B861D}" srcOrd="0" destOrd="0" presId="urn:microsoft.com/office/officeart/2005/8/layout/radial6"/>
    <dgm:cxn modelId="{C126C55E-9244-4A7E-99BA-4E75EC57A4D7}" type="presOf" srcId="{0C325A6A-2499-41E6-B596-BBF913237BB4}" destId="{16DBC247-53A7-4EE3-A8B5-058277B2D6E3}" srcOrd="0" destOrd="0" presId="urn:microsoft.com/office/officeart/2005/8/layout/radial6"/>
    <dgm:cxn modelId="{E192FF42-910C-4F63-BD79-6A7FAC27153D}" type="presOf" srcId="{9D722620-93E7-4A24-8EF4-AC0C5D0D342F}" destId="{848441EA-1F67-4AE4-9933-99AEB48F4C5E}" srcOrd="0" destOrd="0" presId="urn:microsoft.com/office/officeart/2005/8/layout/radial6"/>
    <dgm:cxn modelId="{AC316E74-F987-43D4-B3FB-AEC0E13B514D}" srcId="{30763309-D0CB-47A7-958E-20BEAFF152DF}" destId="{2E350563-CC83-4EA7-8D49-9F908D4CF3F1}" srcOrd="0" destOrd="0" parTransId="{797DBFAD-F8A1-4725-B429-3DC06296CE3F}" sibTransId="{FF49D30C-78E0-40A0-A308-A917918F68FC}"/>
    <dgm:cxn modelId="{844B2959-0763-4970-AAE6-5F5A0E542EDE}" srcId="{30763309-D0CB-47A7-958E-20BEAFF152DF}" destId="{9D722620-93E7-4A24-8EF4-AC0C5D0D342F}" srcOrd="1" destOrd="0" parTransId="{868AEC87-063D-4E14-966E-749B33F04E60}" sibTransId="{CC17D12E-C866-4422-9CD2-50121A09603E}"/>
    <dgm:cxn modelId="{58242B8C-5C9E-4E0F-856F-76C388406AC0}" srcId="{30763309-D0CB-47A7-958E-20BEAFF152DF}" destId="{C3C3DC67-DD22-452E-87A7-092128D7045D}" srcOrd="3" destOrd="0" parTransId="{C3FADE1D-348E-49ED-A73E-B59E37A05FD2}" sibTransId="{A2280863-8F11-4CE2-AFF4-350902C3580C}"/>
    <dgm:cxn modelId="{63B1EC9B-C223-4ECF-ACC8-C675453AFE81}" type="presOf" srcId="{C3C3DC67-DD22-452E-87A7-092128D7045D}" destId="{0B21D0DB-CA4E-4E29-B59F-03A47060F366}" srcOrd="0" destOrd="0" presId="urn:microsoft.com/office/officeart/2005/8/layout/radial6"/>
    <dgm:cxn modelId="{D240499D-FEFA-4094-93DF-2F81363D3C2A}" type="presOf" srcId="{A2280863-8F11-4CE2-AFF4-350902C3580C}" destId="{F158C0F7-B54F-4885-B4FB-2D4F537E095F}" srcOrd="0" destOrd="0" presId="urn:microsoft.com/office/officeart/2005/8/layout/radial6"/>
    <dgm:cxn modelId="{89A44DAC-C5F1-4B57-8728-B58E213E716F}" type="presOf" srcId="{30763309-D0CB-47A7-958E-20BEAFF152DF}" destId="{20EB73E2-C9A4-48BC-8B40-640EC5D9BFB9}" srcOrd="0" destOrd="0" presId="urn:microsoft.com/office/officeart/2005/8/layout/radial6"/>
    <dgm:cxn modelId="{5BEF88AD-F37C-4471-9FCB-41A123F2756F}" type="presOf" srcId="{FF49D30C-78E0-40A0-A308-A917918F68FC}" destId="{635BDC1D-3E15-4B93-BDC4-45C66CCBE62A}" srcOrd="0" destOrd="0" presId="urn:microsoft.com/office/officeart/2005/8/layout/radial6"/>
    <dgm:cxn modelId="{895026B5-D1E2-4769-8DBA-B5E94F6CB84B}" type="presOf" srcId="{2E350563-CC83-4EA7-8D49-9F908D4CF3F1}" destId="{7B148688-5FEE-458F-83F3-C2F15B74D2F0}" srcOrd="0" destOrd="0" presId="urn:microsoft.com/office/officeart/2005/8/layout/radial6"/>
    <dgm:cxn modelId="{5BF03AC6-6F45-4292-A3FC-19A804A57337}" type="presOf" srcId="{CC17D12E-C866-4422-9CD2-50121A09603E}" destId="{37F67CBC-13C7-4BC3-8CFB-470F55AE2CA5}" srcOrd="0" destOrd="0" presId="urn:microsoft.com/office/officeart/2005/8/layout/radial6"/>
    <dgm:cxn modelId="{8F8121E5-9312-4AEC-A2CC-8AB2488EA0F9}" srcId="{63A13DDF-FF3A-4BA3-BA30-04307211F562}" destId="{30763309-D0CB-47A7-958E-20BEAFF152DF}" srcOrd="0" destOrd="0" parTransId="{5D9B70FC-4653-4F93-9E63-95336B9A9D3F}" sibTransId="{273F1E66-2C7A-4205-BC73-E1E75F17356B}"/>
    <dgm:cxn modelId="{4C1494AD-B2D2-4847-BF99-736FEE144E7E}" type="presParOf" srcId="{B8D71E23-86BA-4171-91E2-9DF2732A28AF}" destId="{20EB73E2-C9A4-48BC-8B40-640EC5D9BFB9}" srcOrd="0" destOrd="0" presId="urn:microsoft.com/office/officeart/2005/8/layout/radial6"/>
    <dgm:cxn modelId="{6FD4B19A-04FA-41C8-B30A-E8518EFFFFF9}" type="presParOf" srcId="{B8D71E23-86BA-4171-91E2-9DF2732A28AF}" destId="{7B148688-5FEE-458F-83F3-C2F15B74D2F0}" srcOrd="1" destOrd="0" presId="urn:microsoft.com/office/officeart/2005/8/layout/radial6"/>
    <dgm:cxn modelId="{0C9979AF-EB47-4142-A343-A65653AB2A35}" type="presParOf" srcId="{B8D71E23-86BA-4171-91E2-9DF2732A28AF}" destId="{8C03F8F1-BA35-4790-BE77-0F9B1D12BCA0}" srcOrd="2" destOrd="0" presId="urn:microsoft.com/office/officeart/2005/8/layout/radial6"/>
    <dgm:cxn modelId="{2926208A-6FA3-43B2-8113-C489527DEE17}" type="presParOf" srcId="{B8D71E23-86BA-4171-91E2-9DF2732A28AF}" destId="{635BDC1D-3E15-4B93-BDC4-45C66CCBE62A}" srcOrd="3" destOrd="0" presId="urn:microsoft.com/office/officeart/2005/8/layout/radial6"/>
    <dgm:cxn modelId="{32C76AF6-578B-494A-9D16-39E40C235F64}" type="presParOf" srcId="{B8D71E23-86BA-4171-91E2-9DF2732A28AF}" destId="{848441EA-1F67-4AE4-9933-99AEB48F4C5E}" srcOrd="4" destOrd="0" presId="urn:microsoft.com/office/officeart/2005/8/layout/radial6"/>
    <dgm:cxn modelId="{E2466549-BC8F-467D-86C6-170457663FEE}" type="presParOf" srcId="{B8D71E23-86BA-4171-91E2-9DF2732A28AF}" destId="{179D79FD-FE85-43F6-9359-FD1DA6E811B9}" srcOrd="5" destOrd="0" presId="urn:microsoft.com/office/officeart/2005/8/layout/radial6"/>
    <dgm:cxn modelId="{1C19FD7D-63AA-49E8-8B46-C51F6DD21C1E}" type="presParOf" srcId="{B8D71E23-86BA-4171-91E2-9DF2732A28AF}" destId="{37F67CBC-13C7-4BC3-8CFB-470F55AE2CA5}" srcOrd="6" destOrd="0" presId="urn:microsoft.com/office/officeart/2005/8/layout/radial6"/>
    <dgm:cxn modelId="{E6C2085C-A0A7-4B5F-917A-5AE2F1926467}" type="presParOf" srcId="{B8D71E23-86BA-4171-91E2-9DF2732A28AF}" destId="{16DBC247-53A7-4EE3-A8B5-058277B2D6E3}" srcOrd="7" destOrd="0" presId="urn:microsoft.com/office/officeart/2005/8/layout/radial6"/>
    <dgm:cxn modelId="{07BFA754-E5DC-4604-A558-C79FE5CF4739}" type="presParOf" srcId="{B8D71E23-86BA-4171-91E2-9DF2732A28AF}" destId="{E881CA76-F399-49A6-9DDF-B496B55E2A95}" srcOrd="8" destOrd="0" presId="urn:microsoft.com/office/officeart/2005/8/layout/radial6"/>
    <dgm:cxn modelId="{9E79154C-8C85-43D3-A31F-3AFD7EF6A2E3}" type="presParOf" srcId="{B8D71E23-86BA-4171-91E2-9DF2732A28AF}" destId="{9681BAAA-42AE-4401-B1EA-2E21642B861D}" srcOrd="9" destOrd="0" presId="urn:microsoft.com/office/officeart/2005/8/layout/radial6"/>
    <dgm:cxn modelId="{C0914FB3-96FF-460C-A155-0C754DFEFD98}" type="presParOf" srcId="{B8D71E23-86BA-4171-91E2-9DF2732A28AF}" destId="{0B21D0DB-CA4E-4E29-B59F-03A47060F366}" srcOrd="10" destOrd="0" presId="urn:microsoft.com/office/officeart/2005/8/layout/radial6"/>
    <dgm:cxn modelId="{3C9A05FF-5F08-44FF-908F-306DC2E029E2}" type="presParOf" srcId="{B8D71E23-86BA-4171-91E2-9DF2732A28AF}" destId="{DEC9CDCC-2980-4139-B7DA-E608ACFD9C3D}" srcOrd="11" destOrd="0" presId="urn:microsoft.com/office/officeart/2005/8/layout/radial6"/>
    <dgm:cxn modelId="{929D51B9-3EEE-46CA-9315-F7477D3E2A67}" type="presParOf" srcId="{B8D71E23-86BA-4171-91E2-9DF2732A28AF}" destId="{F158C0F7-B54F-4885-B4FB-2D4F537E095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8C0F7-B54F-4885-B4FB-2D4F537E095F}">
      <dsp:nvSpPr>
        <dsp:cNvPr id="0" name=""/>
        <dsp:cNvSpPr/>
      </dsp:nvSpPr>
      <dsp:spPr>
        <a:xfrm>
          <a:off x="3701539" y="697614"/>
          <a:ext cx="4647569" cy="464756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3">
            <a:shade val="90000"/>
            <a:hueOff val="-199598"/>
            <a:satOff val="7605"/>
            <a:lumOff val="15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1BAAA-42AE-4401-B1EA-2E21642B861D}">
      <dsp:nvSpPr>
        <dsp:cNvPr id="0" name=""/>
        <dsp:cNvSpPr/>
      </dsp:nvSpPr>
      <dsp:spPr>
        <a:xfrm>
          <a:off x="3701539" y="697614"/>
          <a:ext cx="4647569" cy="464756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3">
            <a:shade val="90000"/>
            <a:hueOff val="-133065"/>
            <a:satOff val="5070"/>
            <a:lumOff val="104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67CBC-13C7-4BC3-8CFB-470F55AE2CA5}">
      <dsp:nvSpPr>
        <dsp:cNvPr id="0" name=""/>
        <dsp:cNvSpPr/>
      </dsp:nvSpPr>
      <dsp:spPr>
        <a:xfrm>
          <a:off x="3701539" y="697614"/>
          <a:ext cx="4647569" cy="464756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shade val="90000"/>
            <a:hueOff val="-66533"/>
            <a:satOff val="2535"/>
            <a:lumOff val="52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BDC1D-3E15-4B93-BDC4-45C66CCBE62A}">
      <dsp:nvSpPr>
        <dsp:cNvPr id="0" name=""/>
        <dsp:cNvSpPr/>
      </dsp:nvSpPr>
      <dsp:spPr>
        <a:xfrm>
          <a:off x="3701539" y="697614"/>
          <a:ext cx="4647569" cy="464756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B73E2-C9A4-48BC-8B40-640EC5D9BFB9}">
      <dsp:nvSpPr>
        <dsp:cNvPr id="0" name=""/>
        <dsp:cNvSpPr/>
      </dsp:nvSpPr>
      <dsp:spPr>
        <a:xfrm>
          <a:off x="4954775" y="1950850"/>
          <a:ext cx="2141098" cy="214109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5268332" y="2264407"/>
        <a:ext cx="1513984" cy="1513984"/>
      </dsp:txXfrm>
    </dsp:sp>
    <dsp:sp modelId="{7B148688-5FEE-458F-83F3-C2F15B74D2F0}">
      <dsp:nvSpPr>
        <dsp:cNvPr id="0" name=""/>
        <dsp:cNvSpPr/>
      </dsp:nvSpPr>
      <dsp:spPr>
        <a:xfrm>
          <a:off x="4893649" y="2186"/>
          <a:ext cx="2263350" cy="1498768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জন্ম-৯ই ডিসেম্বর ১৮৮০ খ্রিস্টাব্দ।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225109" y="221675"/>
        <a:ext cx="1600430" cy="1059790"/>
      </dsp:txXfrm>
    </dsp:sp>
    <dsp:sp modelId="{848441EA-1F67-4AE4-9933-99AEB48F4C5E}">
      <dsp:nvSpPr>
        <dsp:cNvPr id="0" name=""/>
        <dsp:cNvSpPr/>
      </dsp:nvSpPr>
      <dsp:spPr>
        <a:xfrm>
          <a:off x="7288393" y="2272015"/>
          <a:ext cx="2013520" cy="1498768"/>
        </a:xfrm>
        <a:prstGeom prst="ellipse">
          <a:avLst/>
        </a:prstGeom>
        <a:solidFill>
          <a:schemeClr val="accent3">
            <a:shade val="80000"/>
            <a:hueOff val="-66514"/>
            <a:satOff val="5698"/>
            <a:lumOff val="63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 নারী জাগরণের অগ্র</a:t>
          </a:r>
          <a:r>
            <a:rPr lang="en-US" sz="17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bn-IN" sz="17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ূত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583266" y="2491504"/>
        <a:ext cx="1423774" cy="1059790"/>
      </dsp:txXfrm>
    </dsp:sp>
    <dsp:sp modelId="{16DBC247-53A7-4EE3-A8B5-058277B2D6E3}">
      <dsp:nvSpPr>
        <dsp:cNvPr id="0" name=""/>
        <dsp:cNvSpPr/>
      </dsp:nvSpPr>
      <dsp:spPr>
        <a:xfrm>
          <a:off x="4899194" y="4541844"/>
          <a:ext cx="2252259" cy="1498768"/>
        </a:xfrm>
        <a:prstGeom prst="ellipse">
          <a:avLst/>
        </a:prstGeom>
        <a:solidFill>
          <a:schemeClr val="accent3">
            <a:shade val="80000"/>
            <a:hueOff val="-133029"/>
            <a:satOff val="11396"/>
            <a:lumOff val="127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গ্রন্থ-পদ্মরাগ, অবরোধবাসিনী,মতিচুর, সুলতানার সপ্ন।</a:t>
          </a:r>
        </a:p>
      </dsp:txBody>
      <dsp:txXfrm>
        <a:off x="5229030" y="4761333"/>
        <a:ext cx="1592587" cy="1059790"/>
      </dsp:txXfrm>
    </dsp:sp>
    <dsp:sp modelId="{0B21D0DB-CA4E-4E29-B59F-03A47060F366}">
      <dsp:nvSpPr>
        <dsp:cNvPr id="0" name=""/>
        <dsp:cNvSpPr/>
      </dsp:nvSpPr>
      <dsp:spPr>
        <a:xfrm>
          <a:off x="2794552" y="2272015"/>
          <a:ext cx="1921886" cy="1498768"/>
        </a:xfrm>
        <a:prstGeom prst="ellipse">
          <a:avLst/>
        </a:prstGeom>
        <a:solidFill>
          <a:schemeClr val="accent3">
            <a:shade val="80000"/>
            <a:hueOff val="-199543"/>
            <a:satOff val="17094"/>
            <a:lumOff val="191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700" u="sng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মৃত্যু-৯ই ডিসেম্বর ১৯৩২ সালে মৃত্যুবরণ করেন</a:t>
          </a:r>
          <a:r>
            <a:rPr lang="bn-IN" sz="1700" u="sng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700" kern="1200" dirty="0"/>
        </a:p>
      </dsp:txBody>
      <dsp:txXfrm>
        <a:off x="3076006" y="2491504"/>
        <a:ext cx="1358978" cy="105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8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0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6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1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7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6C7B-2D05-4A14-AD65-CA17DD4833B4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7975E3-892A-4024-A838-4999532C95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99BB0-EE54-4C39-B2ED-C8896FAA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3FF81A-34E9-459F-9295-D5DEC30931EE}"/>
              </a:ext>
            </a:extLst>
          </p:cNvPr>
          <p:cNvGrpSpPr/>
          <p:nvPr/>
        </p:nvGrpSpPr>
        <p:grpSpPr>
          <a:xfrm rot="743799">
            <a:off x="6926349" y="853563"/>
            <a:ext cx="4675757" cy="4152040"/>
            <a:chOff x="4211080" y="534358"/>
            <a:chExt cx="4492605" cy="4557002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BF0A03C4-5E64-49DE-A261-2425578B5B85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260601-74B1-4D1E-B5AD-0F7B9128203C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0" name="Can 9">
                <a:extLst>
                  <a:ext uri="{FF2B5EF4-FFF2-40B4-BE49-F238E27FC236}">
                    <a16:creationId xmlns:a16="http://schemas.microsoft.com/office/drawing/2014/main" id="{A144C2EC-DAF5-4D3B-8533-4DA829F3E08C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Can 10">
                <a:extLst>
                  <a:ext uri="{FF2B5EF4-FFF2-40B4-BE49-F238E27FC236}">
                    <a16:creationId xmlns:a16="http://schemas.microsoft.com/office/drawing/2014/main" id="{5F7AFD80-3CD4-4DDE-8749-BECBE4B4DB1F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Can 11">
                <a:extLst>
                  <a:ext uri="{FF2B5EF4-FFF2-40B4-BE49-F238E27FC236}">
                    <a16:creationId xmlns:a16="http://schemas.microsoft.com/office/drawing/2014/main" id="{C1A9C732-F9FA-4659-B3DF-5E1F59937C08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ED7FD61-9171-4594-A50E-C590528FC5FF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19AD9673-FEA7-4B20-9E53-D8C5E7A7B260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Can 8">
              <a:extLst>
                <a:ext uri="{FF2B5EF4-FFF2-40B4-BE49-F238E27FC236}">
                  <a16:creationId xmlns:a16="http://schemas.microsoft.com/office/drawing/2014/main" id="{89674F25-B97A-4BD0-B348-AD9A421436E8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5276718-5CED-4DC9-B680-13F9B143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2290">
            <a:off x="7265388" y="1552855"/>
            <a:ext cx="3662855" cy="2210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6C958-3C60-495D-B9F1-C070C0EE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2" y="4872061"/>
            <a:ext cx="2119251" cy="157675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8717AB2-BF23-4B4D-956A-321881EEC635}"/>
              </a:ext>
            </a:extLst>
          </p:cNvPr>
          <p:cNvSpPr/>
          <p:nvPr/>
        </p:nvSpPr>
        <p:spPr>
          <a:xfrm rot="14457219">
            <a:off x="3167284" y="756049"/>
            <a:ext cx="3924617" cy="6549795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0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470" y="5247382"/>
            <a:ext cx="977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যদি ভারতবর্ষকে একটি সরোবর মনে করেন, তবে বাঙালি তাহার পদ্মিনী।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Chapter\Goddo\Nirih bangali\Feature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205853"/>
            <a:ext cx="773083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48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4953001"/>
            <a:ext cx="583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ভারতবর্ষের পুরুষ সমাজে বাঙালি পুরুষিকা!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Chapter\Kobita\Sahosi jononi bangla\00 bangla fil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 bwMode="auto">
          <a:xfrm>
            <a:off x="2233336" y="838200"/>
            <a:ext cx="7063064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6151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2168" y="5800347"/>
            <a:ext cx="858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খাদ্যসামগ্রী ত্রিগুণাত্মক-সরস, সুস্বাদু এবং মধুর।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E:\Chapter\Goddo\Nirih bangali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76" y="3043356"/>
            <a:ext cx="4018248" cy="271667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Chapter\Goddo\Nirih bangali\Jack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70" y="185305"/>
            <a:ext cx="4334313" cy="26955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Chapter\Goddo\Nirih bangali\52dfa2ac46fd6-13-10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52" y="185305"/>
            <a:ext cx="4018248" cy="26955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Chapter\Goddo\Nirih bangali\cms.somewhereinblog.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35" y="3064453"/>
            <a:ext cx="4286250" cy="26955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8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3079" y="4729903"/>
            <a:ext cx="8581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খাদ্যের গুণ অনুসারে শরীরের পুষ্টি হয়। তাই সজিনা যেমন বীজ বহুল, তেমনি আমাদের ভুঁড়িটা স্থুল।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User\Desktop\Nirih Bangali\SHAZINA.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30" y="1050878"/>
            <a:ext cx="4171971" cy="3429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Nirih Bangali\836-600x3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/>
          <a:stretch/>
        </p:blipFill>
        <p:spPr bwMode="auto">
          <a:xfrm>
            <a:off x="6110216" y="873457"/>
            <a:ext cx="4453893" cy="373948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990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64992" y="5613742"/>
            <a:ext cx="486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ধন বৃদ্ধির দুটি উপায়- কৃষি ও বাণিজ্য।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User\Desktop\Nirih Bangali\eeeeeeeeeeee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3" y="2940700"/>
            <a:ext cx="3984879" cy="267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Nirih Bangali\image_1412_174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93" y="35575"/>
            <a:ext cx="8164030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Nirih Bangali\1336990457fruit-shop_7b7cc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2184"/>
          <a:stretch/>
        </p:blipFill>
        <p:spPr bwMode="auto">
          <a:xfrm>
            <a:off x="6045958" y="2940700"/>
            <a:ext cx="4017665" cy="267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3036" y="543789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ধন বৃদ্ধির আরেকটি উপায় হল পাস বিক্রয়।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3669" y="111116"/>
            <a:ext cx="4016867" cy="5107517"/>
            <a:chOff x="3952358" y="0"/>
            <a:chExt cx="5841752" cy="7127690"/>
          </a:xfrm>
        </p:grpSpPr>
        <p:pic>
          <p:nvPicPr>
            <p:cNvPr id="5" name="Picture 2" descr="C:\Users\Cambrian College\Desktop\project 1\dena paona\d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46"/>
            <a:stretch/>
          </p:blipFill>
          <p:spPr bwMode="auto">
            <a:xfrm>
              <a:off x="3952358" y="0"/>
              <a:ext cx="5790478" cy="712769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7176587" y="64479"/>
              <a:ext cx="2617523" cy="3887832"/>
            </a:xfrm>
            <a:prstGeom prst="roundRect">
              <a:avLst/>
            </a:prstGeom>
            <a:solidFill>
              <a:srgbClr val="DDE12B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…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বেয়াই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সাহেব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সামান্য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উপঢৌকন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ভরি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সোনা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  <p:pic>
        <p:nvPicPr>
          <p:cNvPr id="7" name="Picture 3" descr="C:\Users\Cambrian College\Desktop\project 1\dena paona\aw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33" y="168359"/>
            <a:ext cx="2974168" cy="2942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7"/>
          <a:stretch/>
        </p:blipFill>
        <p:spPr bwMode="auto">
          <a:xfrm>
            <a:off x="6301899" y="3060723"/>
            <a:ext cx="3810000" cy="2157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23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566" y="498143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দোকানগুলোতে প্রয়োজনীয় জিনিষ নাই- শুধু বিলাসদ্রব্য, নানাবিধ কেশতৈল, নানাপ্রকার রোগবর্ধক ঔষধ, নানা পিতলের অলংকার ইত্যাদি বিক্রয়ার্থে মজুত আছে।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User\Desktop\Nirih Bangali\cosmat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7"/>
          <a:stretch/>
        </p:blipFill>
        <p:spPr bwMode="auto">
          <a:xfrm>
            <a:off x="6286266" y="2586684"/>
            <a:ext cx="3543535" cy="239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Nirih Bangali\Ctg-Mobile-Court.g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47" y="2586684"/>
            <a:ext cx="3670088" cy="231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http://www.fata-fati.com/wp-content/uploads/2014/09/%E0%A6%95%E0%A6%BE%E0%A6%A0%E0%A7%87%E0%A6%B0-%E0%A6%86%E0%A6%B8%E0%A6%AC%E0%A6%BE%E0%A6%AC%E0%A6%AA%E0%A6%A4%E0%A7%8D%E0%A6%B0-%E0%A6%A6%E0%A7%80%E0%A6%B0%E0%A7%8D%E0%A6%98%E0%A6%B8%E0%A7%8D%E0%A6%A5%E0%A6%BE%E0%A7%9F%E0%A7%80-%E0%A6%B0%E0%A6%BE%E0%A6%96%E0%A7%81%E0%A6%A8-%E0%A6%B8%E0%A6%A0%E0%A6%BF%E0%A6%95-%E0%A6%AF%E0%A6%A4%E0%A7%8D%E0%A6%A8%E0%A7%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47" y="187941"/>
            <a:ext cx="3670088" cy="231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7" descr="http://www.dailybnbnews.com/content/archives/2014/01/hathazari-image-oil-bn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9"/>
          <a:stretch/>
        </p:blipFill>
        <p:spPr bwMode="auto">
          <a:xfrm>
            <a:off x="6286266" y="187940"/>
            <a:ext cx="3543535" cy="222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0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4495800"/>
            <a:ext cx="858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যে লক্ষ্মীছাড়া             দিগকে রন্ধন করিতে বলে, তাহার ত্রিবিধ দণ্ড হওয়া উচিত। প্রথমে তাহাকে তুষানলে দগ্ধ কর, তারপরে জবেহ কর, তারপরে ফাঁসি দাও!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E:\Chapter\Goddo\Momotadi\02Matri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3929276" cy="27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Chapter\Goddo\Nirih bangali\e3abd711ee08a787969de72414014b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1"/>
          <a:stretch/>
        </p:blipFill>
        <p:spPr bwMode="auto">
          <a:xfrm>
            <a:off x="6043116" y="1066800"/>
            <a:ext cx="4024099" cy="2744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E:\flowers\flower_trio__humanised__by_greyradian-d6ydj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4" y="1084428"/>
            <a:ext cx="4038482" cy="2744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338" y="382933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স্বর্গের পরী/ হুরপরী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4958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দিব্যাঙ্গনা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74853" y="1567844"/>
            <a:ext cx="1782097" cy="7325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দল-ক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4349" y="4739148"/>
            <a:ext cx="1752600" cy="7325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দল-খ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/>
          <p:cNvSpPr/>
          <p:nvPr/>
        </p:nvSpPr>
        <p:spPr>
          <a:xfrm rot="16200000">
            <a:off x="8037900" y="1900139"/>
            <a:ext cx="457200" cy="3068992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2347" y="95860"/>
            <a:ext cx="2190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দলীয় কাজ: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2606" y="1333930"/>
            <a:ext cx="38605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বাঙ্গালিদের খাদ্য সামগ্রীর একটি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2606" y="4228235"/>
            <a:ext cx="386059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প্রবন্ধে উল্লিখিত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বাঙ্গালিদের সমস্যাগুলোর একটি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iiooo.jpg">
            <a:extLst>
              <a:ext uri="{FF2B5EF4-FFF2-40B4-BE49-F238E27FC236}">
                <a16:creationId xmlns:a16="http://schemas.microsoft.com/office/drawing/2014/main" id="{D2F8A100-6383-414C-AEF9-10924ABE49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2" y="1066396"/>
            <a:ext cx="3632369" cy="3369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57F0F-B271-4844-900B-8425D853018D}"/>
              </a:ext>
            </a:extLst>
          </p:cNvPr>
          <p:cNvSpPr/>
          <p:nvPr/>
        </p:nvSpPr>
        <p:spPr>
          <a:xfrm>
            <a:off x="4110041" y="844308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সময়-৮ </a:t>
            </a:r>
            <a:r>
              <a:rPr lang="en-US" b="1" dirty="0" err="1"/>
              <a:t>মিনিট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93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1" y="152401"/>
            <a:ext cx="1659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4400" dirty="0"/>
          </a:p>
        </p:txBody>
      </p:sp>
      <p:sp>
        <p:nvSpPr>
          <p:cNvPr id="7" name="TextBox 2"/>
          <p:cNvSpPr txBox="1"/>
          <p:nvPr/>
        </p:nvSpPr>
        <p:spPr>
          <a:xfrm>
            <a:off x="1676400" y="921841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ঐ মহিলার গয়নাগুলো যেমন ভারী, তেমনিতর দামী,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আমার ভাগ্যে জুটেছে একটা ভ্যাঁদলামার্কা স্বামী।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ঐ মহিলা পরছে দেখ শাড়ী বেনারসি,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আর, মহিলার কেমন মুক্তোঝরা হাসি।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ঐ ছেলেটা ফস্যা কেমন কেবল নাকটা একটু বোঁচা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আমার ছেলে, হায়রে কপাল সবার মধ্যে ওঁচা।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600200" y="38100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 কার সমুদয় সৌন্দর্য ও স্নিগ্ধতা নিয়ে বাঙালি গঠিত হয়েছে?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600200" y="42672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পাশ বিক্রয় বলতে লেখক কী বুঝিয়েছেন -ব্যাখ্যা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600200" y="47244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উদ্দীপকে ‘নিরীহ বাঙালি’ প্রবন্ধের কোন দিকটি ফুটে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উঠেছে ব্যাখ্যা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666164" y="56388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ঘ. ‘উদ্দীপকে ‘নিরীহ বাঙালি’ প্রবন্ধের সকল দিক ফুটে উঠেনি।’-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উক্তিটির স্বপক্ষে যুক্তি তুলে ধরো।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7948E33F-A1A8-4F83-9CDE-09F3A19C5377}"/>
              </a:ext>
            </a:extLst>
          </p:cNvPr>
          <p:cNvSpPr/>
          <p:nvPr/>
        </p:nvSpPr>
        <p:spPr>
          <a:xfrm>
            <a:off x="0" y="1992573"/>
            <a:ext cx="6096000" cy="4012442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4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রামপাল , বাগেরহাট । 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E-mail: tulusarker81@gmail.com</a:t>
            </a:r>
          </a:p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Mobile:01723-570381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F53AF00F-E725-41BF-A41E-1CB582D656A3}"/>
              </a:ext>
            </a:extLst>
          </p:cNvPr>
          <p:cNvSpPr/>
          <p:nvPr/>
        </p:nvSpPr>
        <p:spPr>
          <a:xfrm>
            <a:off x="6277971" y="2019869"/>
            <a:ext cx="5914030" cy="3998794"/>
          </a:xfrm>
          <a:prstGeom prst="flowChartPrepa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নবম শ্রেণী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 প্রথম পত্র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সময়-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৫০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bn-IN" sz="28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 ২৩/</a:t>
            </a:r>
            <a:r>
              <a:rPr lang="en-US" sz="28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bn-IN" sz="28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/১৯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0BEC79-2055-489E-8235-8E4B61417671}"/>
              </a:ext>
            </a:extLst>
          </p:cNvPr>
          <p:cNvSpPr/>
          <p:nvPr/>
        </p:nvSpPr>
        <p:spPr>
          <a:xfrm>
            <a:off x="4287671" y="0"/>
            <a:ext cx="3616657" cy="1166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92ED6D-C872-4B2F-9EE2-EBCB79BF2619}"/>
              </a:ext>
            </a:extLst>
          </p:cNvPr>
          <p:cNvSpPr/>
          <p:nvPr/>
        </p:nvSpPr>
        <p:spPr>
          <a:xfrm>
            <a:off x="1910686" y="852985"/>
            <a:ext cx="2619232" cy="113958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শিক্ষক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F043ED-78B0-4DCE-A7B2-16C228A12E45}"/>
              </a:ext>
            </a:extLst>
          </p:cNvPr>
          <p:cNvSpPr/>
          <p:nvPr/>
        </p:nvSpPr>
        <p:spPr>
          <a:xfrm>
            <a:off x="8066964" y="852985"/>
            <a:ext cx="2558956" cy="1166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CE0A44-F23C-4BAC-9472-EC2E904F2F04}"/>
              </a:ext>
            </a:extLst>
          </p:cNvPr>
          <p:cNvGrpSpPr/>
          <p:nvPr/>
        </p:nvGrpSpPr>
        <p:grpSpPr>
          <a:xfrm>
            <a:off x="6096000" y="1289714"/>
            <a:ext cx="181971" cy="4728949"/>
            <a:chOff x="6096000" y="1289714"/>
            <a:chExt cx="181971" cy="472894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F03F3C-E426-44FB-8DE4-040115C6EDF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289714"/>
              <a:ext cx="0" cy="472894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2F893B-11A3-435F-A64B-88317CE3F5F7}"/>
                </a:ext>
              </a:extLst>
            </p:cNvPr>
            <p:cNvCxnSpPr/>
            <p:nvPr/>
          </p:nvCxnSpPr>
          <p:spPr>
            <a:xfrm>
              <a:off x="6277971" y="1289714"/>
              <a:ext cx="0" cy="4728949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386C728-1CD0-4544-A17B-DE6C3B62AB38}"/>
              </a:ext>
            </a:extLst>
          </p:cNvPr>
          <p:cNvPicPr/>
          <p:nvPr/>
        </p:nvPicPr>
        <p:blipFill>
          <a:blip r:embed="rId2"/>
          <a:srcRect t="16113" b="7161"/>
          <a:stretch>
            <a:fillRect/>
          </a:stretch>
        </p:blipFill>
        <p:spPr bwMode="auto">
          <a:xfrm>
            <a:off x="8596126" y="2019869"/>
            <a:ext cx="1500632" cy="19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HP\Desktop\20180316_1745.jpg">
            <a:extLst>
              <a:ext uri="{FF2B5EF4-FFF2-40B4-BE49-F238E27FC236}">
                <a16:creationId xmlns:a16="http://schemas.microsoft.com/office/drawing/2014/main" id="{17E7A3B7-477A-467A-8E25-9DB6A3A5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671" y="2019869"/>
            <a:ext cx="1606146" cy="1674693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04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637106">
            <a:off x="7732534" y="210340"/>
            <a:ext cx="2453388" cy="3912090"/>
            <a:chOff x="944880" y="228600"/>
            <a:chExt cx="3657600" cy="6858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4" name="Trapezoid 83"/>
            <p:cNvSpPr/>
            <p:nvPr/>
          </p:nvSpPr>
          <p:spPr>
            <a:xfrm>
              <a:off x="2560320" y="2324100"/>
              <a:ext cx="457200" cy="411480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1607820" y="6096000"/>
              <a:ext cx="2362200" cy="990600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Explosion 2 85"/>
            <p:cNvSpPr/>
            <p:nvPr/>
          </p:nvSpPr>
          <p:spPr>
            <a:xfrm>
              <a:off x="944880" y="228600"/>
              <a:ext cx="3657600" cy="2667000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73533" y="239571"/>
            <a:ext cx="2814973" cy="3181897"/>
            <a:chOff x="944880" y="228600"/>
            <a:chExt cx="3657600" cy="68580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0" name="Trapezoid 79"/>
            <p:cNvSpPr/>
            <p:nvPr/>
          </p:nvSpPr>
          <p:spPr>
            <a:xfrm>
              <a:off x="2560320" y="2324100"/>
              <a:ext cx="457200" cy="411480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1607820" y="6096000"/>
              <a:ext cx="2362200" cy="990600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Explosion 2 81"/>
            <p:cNvSpPr/>
            <p:nvPr/>
          </p:nvSpPr>
          <p:spPr>
            <a:xfrm>
              <a:off x="944880" y="228600"/>
              <a:ext cx="3657600" cy="2667000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99" y="713143"/>
            <a:ext cx="2741140" cy="2495543"/>
            <a:chOff x="3405783" y="344725"/>
            <a:chExt cx="5738217" cy="4528490"/>
          </a:xfrm>
        </p:grpSpPr>
        <p:sp>
          <p:nvSpPr>
            <p:cNvPr id="63" name="Rectangle 62"/>
            <p:cNvSpPr/>
            <p:nvPr/>
          </p:nvSpPr>
          <p:spPr>
            <a:xfrm>
              <a:off x="3946601" y="2045094"/>
              <a:ext cx="4656585" cy="19906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25790" y="4015203"/>
              <a:ext cx="5442833" cy="51467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405783" y="344725"/>
              <a:ext cx="5738217" cy="193875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56102" y="2832051"/>
              <a:ext cx="991791" cy="11831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5400000">
              <a:off x="5574724" y="3229360"/>
              <a:ext cx="1187808" cy="425053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67"/>
            <p:cNvSpPr/>
            <p:nvPr/>
          </p:nvSpPr>
          <p:spPr>
            <a:xfrm rot="5400000" flipV="1">
              <a:off x="6097990" y="3201989"/>
              <a:ext cx="1187808" cy="479795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648742" y="3021270"/>
              <a:ext cx="425053" cy="5386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52917" y="3021270"/>
              <a:ext cx="425053" cy="5578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956102" y="4529874"/>
              <a:ext cx="1062633" cy="2383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163798" y="4754022"/>
              <a:ext cx="708422" cy="11919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4-Point Star 72"/>
            <p:cNvSpPr/>
            <p:nvPr/>
          </p:nvSpPr>
          <p:spPr>
            <a:xfrm>
              <a:off x="4436215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4-Point Star 73"/>
            <p:cNvSpPr/>
            <p:nvPr/>
          </p:nvSpPr>
          <p:spPr>
            <a:xfrm>
              <a:off x="5286321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4-Point Star 74"/>
            <p:cNvSpPr/>
            <p:nvPr/>
          </p:nvSpPr>
          <p:spPr>
            <a:xfrm>
              <a:off x="6947892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4-Point Star 75"/>
            <p:cNvSpPr/>
            <p:nvPr/>
          </p:nvSpPr>
          <p:spPr>
            <a:xfrm>
              <a:off x="7759358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09061" y="1394897"/>
            <a:ext cx="3612952" cy="3078902"/>
            <a:chOff x="3405783" y="344725"/>
            <a:chExt cx="5738217" cy="4528490"/>
          </a:xfrm>
        </p:grpSpPr>
        <p:sp>
          <p:nvSpPr>
            <p:cNvPr id="5" name="Rectangle 4"/>
            <p:cNvSpPr/>
            <p:nvPr/>
          </p:nvSpPr>
          <p:spPr>
            <a:xfrm>
              <a:off x="3946601" y="2045094"/>
              <a:ext cx="4656585" cy="199069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25790" y="4015203"/>
              <a:ext cx="5442833" cy="514671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405783" y="344725"/>
              <a:ext cx="5738217" cy="193875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56102" y="2832051"/>
              <a:ext cx="991791" cy="11831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 rot="5400000">
              <a:off x="5574724" y="3229360"/>
              <a:ext cx="1187808" cy="425053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apezoid 48"/>
            <p:cNvSpPr/>
            <p:nvPr/>
          </p:nvSpPr>
          <p:spPr>
            <a:xfrm rot="5400000" flipV="1">
              <a:off x="6097990" y="3201989"/>
              <a:ext cx="1187808" cy="479795"/>
            </a:xfrm>
            <a:prstGeom prst="trapezoid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742" y="3021270"/>
              <a:ext cx="425053" cy="53865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52917" y="3021270"/>
              <a:ext cx="425053" cy="55782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56102" y="4529874"/>
              <a:ext cx="1062633" cy="23838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163798" y="4754022"/>
              <a:ext cx="708422" cy="11919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4-Point Star 55"/>
            <p:cNvSpPr/>
            <p:nvPr/>
          </p:nvSpPr>
          <p:spPr>
            <a:xfrm>
              <a:off x="4436215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4-Point Star 56"/>
            <p:cNvSpPr/>
            <p:nvPr/>
          </p:nvSpPr>
          <p:spPr>
            <a:xfrm>
              <a:off x="5286321" y="2368589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4-Point Star 57"/>
            <p:cNvSpPr/>
            <p:nvPr/>
          </p:nvSpPr>
          <p:spPr>
            <a:xfrm>
              <a:off x="6947892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4-Point Star 58"/>
            <p:cNvSpPr/>
            <p:nvPr/>
          </p:nvSpPr>
          <p:spPr>
            <a:xfrm>
              <a:off x="7759358" y="2400528"/>
              <a:ext cx="425053" cy="39295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1954019" y="2912633"/>
            <a:ext cx="2436919" cy="10273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0526" y="1092842"/>
            <a:ext cx="1778956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3014604" y="372792"/>
            <a:ext cx="1143000" cy="4854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4443400" y="164461"/>
            <a:ext cx="863849" cy="3093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4017" y="4648200"/>
            <a:ext cx="9414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প্রাবন্ধিক যে অপবাদগুলো আমাদের দিলো তা থেকে পরিত্রাণ পেতে আমাদের কী করণীয় তা লিখবে।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lowers\new f\Spring_Background_with_White_and_Purple_Flow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5528606"/>
            <a:ext cx="644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পরিশ্রম সৌভাগ্যের প্রসূতি।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 descr="C:\Users\Cambrian College\Desktop\extra\project 1\upekkhit\970190_535276573202692_10679403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895600"/>
            <a:ext cx="3593865" cy="209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05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79F36A-8CF1-4770-981F-B54BEA4B20CB}"/>
              </a:ext>
            </a:extLst>
          </p:cNvPr>
          <p:cNvSpPr/>
          <p:nvPr/>
        </p:nvSpPr>
        <p:spPr>
          <a:xfrm>
            <a:off x="2433850" y="4404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36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আন্তরিক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সহযোগিতার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Content Placeholder 4" descr="G:\msl.gif">
            <a:extLst>
              <a:ext uri="{FF2B5EF4-FFF2-40B4-BE49-F238E27FC236}">
                <a16:creationId xmlns:a16="http://schemas.microsoft.com/office/drawing/2014/main" id="{0DFF3260-A8E2-417B-9CD3-5D721AAA65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236" y="1910686"/>
            <a:ext cx="4203510" cy="375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6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Chapter\Kobita\Tomake pawer jonno he shwadhinota\Mkl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/>
          <a:stretch/>
        </p:blipFill>
        <p:spPr bwMode="auto">
          <a:xfrm>
            <a:off x="6477000" y="3429000"/>
            <a:ext cx="3885442" cy="274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encrypted-tbn3.gstatic.com/images?q=tbn:ANd9GcTQzBpS2ZDImcEJUL1A7TmZo1IsOVbvEAMZHLujsR8cUWlppfpP"/>
          <p:cNvSpPr>
            <a:spLocks noChangeAspect="1" noChangeArrowheads="1"/>
          </p:cNvSpPr>
          <p:nvPr/>
        </p:nvSpPr>
        <p:spPr bwMode="auto">
          <a:xfrm>
            <a:off x="1679575" y="-16462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encrypted-tbn3.gstatic.com/images?q=tbn:ANd9GcTQzBpS2ZDImcEJUL1A7TmZo1IsOVbvEAMZHLujsR8cUWlppfpP"/>
          <p:cNvSpPr>
            <a:spLocks noChangeAspect="1" noChangeArrowheads="1"/>
          </p:cNvSpPr>
          <p:nvPr/>
        </p:nvSpPr>
        <p:spPr bwMode="auto">
          <a:xfrm>
            <a:off x="1831975" y="-14938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156.photobucket.com/albums/t8/himal0y/muktijhuddo/also01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54" y="223683"/>
            <a:ext cx="4266442" cy="2949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.ytimg.com/vi/HLzRsK4-30Q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85" y="223682"/>
            <a:ext cx="3932072" cy="2949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khouseafrica.com/On%20This%20Day/On%20This%20Day%20Mar/Mar%2026%20Pics/Sculpture_at_Mujibnagar_Birangana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58" y="3429000"/>
            <a:ext cx="4324827" cy="274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hapter\Kobita\Ami kono agontuk noi\ji 4_38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326"/>
            <a:ext cx="9144000" cy="59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1676400" y="152399"/>
            <a:ext cx="2971800" cy="10668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 ঘোষণা: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36220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নিরীহ বাঙালি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brian College\Desktop\project 2\image2\a teacher teaches his students in a class.gif - Google অনুসন্ধান_files\images_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71" y="238277"/>
            <a:ext cx="3090333" cy="30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0486" y="1930590"/>
            <a:ext cx="592608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লেখকের সংক্ষিপ্ত জীবনী বলতে পারবে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486" y="3036222"/>
            <a:ext cx="835202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বাংলাদেশি 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চারিত্রিক বৈশিষ্ট্য ব্যাখ্যা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486" y="3649411"/>
            <a:ext cx="76786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প্রবন্ধটি পাঠের উদ্দেশ্য বিশ্লেষণ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556685"/>
            <a:ext cx="347221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209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FF69B2-E825-40D3-84F9-6F3FF08B2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664596"/>
              </p:ext>
            </p:extLst>
          </p:nvPr>
        </p:nvGraphicFramePr>
        <p:xfrm>
          <a:off x="95534" y="95534"/>
          <a:ext cx="12096466" cy="604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63D3AF-F516-45E1-8E61-AB924BBBBCEC}"/>
              </a:ext>
            </a:extLst>
          </p:cNvPr>
          <p:cNvSpPr txBox="1"/>
          <p:nvPr/>
        </p:nvSpPr>
        <p:spPr>
          <a:xfrm rot="19037315">
            <a:off x="0" y="779384"/>
            <a:ext cx="3138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32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A7FB9-3BF9-4FA2-911E-C526C60C82CA}"/>
              </a:ext>
            </a:extLst>
          </p:cNvPr>
          <p:cNvSpPr txBox="1"/>
          <p:nvPr/>
        </p:nvSpPr>
        <p:spPr>
          <a:xfrm rot="18972444">
            <a:off x="327546" y="1182526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 সাখাওয়াত হোসেন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9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EB73E2-C9A4-48BC-8B40-640EC5D9B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0EB73E2-C9A4-48BC-8B40-640EC5D9B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48688-5FEE-458F-83F3-C2F15B74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B148688-5FEE-458F-83F3-C2F15B74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5BDC1D-3E15-4B93-BDC4-45C66CCBE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635BDC1D-3E15-4B93-BDC4-45C66CCBE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8441EA-1F67-4AE4-9933-99AEB48F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848441EA-1F67-4AE4-9933-99AEB48F4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F67CBC-13C7-4BC3-8CFB-470F55AE2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37F67CBC-13C7-4BC3-8CFB-470F55AE2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DBC247-53A7-4EE3-A8B5-058277B2D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16DBC247-53A7-4EE3-A8B5-058277B2D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81BAAA-42AE-4401-B1EA-2E21642B8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9681BAAA-42AE-4401-B1EA-2E21642B8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21D0DB-CA4E-4E29-B59F-03A47060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0B21D0DB-CA4E-4E29-B59F-03A47060F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58C0F7-B54F-4885-B4FB-2D4F537E0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158C0F7-B54F-4885-B4FB-2D4F537E0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6920" y="54115"/>
            <a:ext cx="2656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 বিশ্লেষণ: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785849" y="3048000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810000" y="561031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দুর্বল নিরীহ বাঙালি।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Chapter\Kobita\Amar porichoy\63720_302003553233567_11204183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5" y="630311"/>
            <a:ext cx="3937530" cy="241768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hapter\Kobita\Amar porichoy\bangladesh_18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8" y="3197938"/>
            <a:ext cx="4145524" cy="245070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hapter\Kobita\Amar porichoy\bangladesh20130909050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58" y="630311"/>
            <a:ext cx="4145524" cy="243507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Chapter\Kobita\Amar porichoy\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5" y="3197938"/>
            <a:ext cx="3937530" cy="245070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600" y="5257801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কুসুমের সৌকুমার্য, চন্দ্রের চন্দ্রিকা, মধুর মাধুরী, যুথিকার সৌরভ,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নীরবতা,          অচলতা, নবনীর কমলতা, সলিলের তরলতা-এক কথায় বিশ্বজগতের সমুদয় সৌন্দর্য এবং স্নিগ্ধতা লইয়া বাঙ্গালী গঠিত হইয়াছে।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Chapter\Goddo\Nirih bangali\f-72014011206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76200"/>
            <a:ext cx="4024471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hapter\Goddo\Nirih bangali\honey_37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02039"/>
            <a:ext cx="4005602" cy="240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E:\Chapter\Goddo\Nirih bangali\moonlit-nigh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82" y="76200"/>
            <a:ext cx="408346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Nirih Bangali\giph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82" y="2646419"/>
            <a:ext cx="4083460" cy="2458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431392" y="5274860"/>
            <a:ext cx="85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সুপ্তির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6912" y="5688687"/>
            <a:ext cx="101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ভূধরের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Chapter\Kobita\Ami kono agontuk noi\ch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82" y="84215"/>
            <a:ext cx="40834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918085" y="2675016"/>
            <a:ext cx="2941933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সুপ্তি-রাত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5001" y="2658011"/>
            <a:ext cx="2941933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ভূধর-পাহাড়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Nirih Bangali\5232765cc1348_al_J&amp;K 53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4776" r="3068" b="61242"/>
          <a:stretch/>
        </p:blipFill>
        <p:spPr bwMode="auto">
          <a:xfrm>
            <a:off x="1740166" y="67723"/>
            <a:ext cx="4127234" cy="248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02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 animBg="1"/>
      <p:bldP spid="12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3054" y="4713982"/>
            <a:ext cx="8581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মূর্তিমান কবিতা-যদি ভারতবর্ষকে ইংরাজি ধরণের একটি অট্টালিকা মনে করেন, তবে বঙ্গদেশ তার বৈঠকখানা।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Nirih Bangali\অভ্যন্তর-গৃহসজ্জ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066800"/>
            <a:ext cx="4285199" cy="35052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brian College\Desktop\extra\project 1\upekkhit\76dd99cbe0d3bf7e8518b651b3c7c9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70" y="1066800"/>
            <a:ext cx="4161430" cy="3505201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494</TotalTime>
  <Words>472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Kalpurush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163</cp:revision>
  <dcterms:created xsi:type="dcterms:W3CDTF">2019-09-07T11:21:43Z</dcterms:created>
  <dcterms:modified xsi:type="dcterms:W3CDTF">2019-11-03T13:03:55Z</dcterms:modified>
</cp:coreProperties>
</file>