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1" r:id="rId2"/>
    <p:sldId id="256" r:id="rId3"/>
    <p:sldId id="27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A849F5-39EE-4B7B-9FED-31DF70432F72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B43A1-AFA9-4E49-A86F-78BE8DBA5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936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B43A1-AFA9-4E49-A86F-78BE8DBA591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20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D9FB0-FAF7-4FE5-BAC0-FADAE420D0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EC8B-00EE-4849-8126-77A6D302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D9FB0-FAF7-4FE5-BAC0-FADAE420D0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EC8B-00EE-4849-8126-77A6D302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080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D9FB0-FAF7-4FE5-BAC0-FADAE420D0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EC8B-00EE-4849-8126-77A6D302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51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D9FB0-FAF7-4FE5-BAC0-FADAE420D0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EC8B-00EE-4849-8126-77A6D302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82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D9FB0-FAF7-4FE5-BAC0-FADAE420D0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EC8B-00EE-4849-8126-77A6D302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3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D9FB0-FAF7-4FE5-BAC0-FADAE420D0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EC8B-00EE-4849-8126-77A6D302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53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D9FB0-FAF7-4FE5-BAC0-FADAE420D0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EC8B-00EE-4849-8126-77A6D302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29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D9FB0-FAF7-4FE5-BAC0-FADAE420D0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EC8B-00EE-4849-8126-77A6D302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48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D9FB0-FAF7-4FE5-BAC0-FADAE420D0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EC8B-00EE-4849-8126-77A6D302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75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D9FB0-FAF7-4FE5-BAC0-FADAE420D0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EC8B-00EE-4849-8126-77A6D302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0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D9FB0-FAF7-4FE5-BAC0-FADAE420D0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EEC8B-00EE-4849-8126-77A6D302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02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D9FB0-FAF7-4FE5-BAC0-FADAE420D0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EEC8B-00EE-4849-8126-77A6D302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557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g"/><Relationship Id="rId3" Type="http://schemas.openxmlformats.org/officeDocument/2006/relationships/image" Target="../media/image13.jpg"/><Relationship Id="rId7" Type="http://schemas.openxmlformats.org/officeDocument/2006/relationships/image" Target="../media/image17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10" Type="http://schemas.openxmlformats.org/officeDocument/2006/relationships/image" Target="../media/image20.jpg"/><Relationship Id="rId4" Type="http://schemas.openxmlformats.org/officeDocument/2006/relationships/image" Target="../media/image14.jpg"/><Relationship Id="rId9" Type="http://schemas.openxmlformats.org/officeDocument/2006/relationships/image" Target="../media/image19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172" y="395785"/>
            <a:ext cx="8202305" cy="53209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80431" y="573206"/>
            <a:ext cx="39987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latin typeface="Freestyle Script" panose="030804020302050B0404" pitchFamily="66" charset="0"/>
              </a:rPr>
              <a:t>Welcome to English class</a:t>
            </a:r>
            <a:endParaRPr lang="en-US" sz="6000" dirty="0">
              <a:solidFill>
                <a:srgbClr val="FFFF00"/>
              </a:solidFill>
              <a:latin typeface="Freestyle Script" panose="030804020302050B04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421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3677" y="232012"/>
            <a:ext cx="45447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  <a:r>
              <a:rPr lang="en-US" sz="4000" dirty="0" smtClean="0">
                <a:solidFill>
                  <a:srgbClr val="C00000"/>
                </a:solidFill>
              </a:rPr>
              <a:t> - before consonant sound letter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60358" y="0"/>
            <a:ext cx="43536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An</a:t>
            </a:r>
            <a:r>
              <a:rPr lang="en-US" sz="4000" dirty="0" smtClean="0">
                <a:solidFill>
                  <a:srgbClr val="FF0000"/>
                </a:solidFill>
              </a:rPr>
              <a:t> – before vowel sound letter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62418" y="1555451"/>
            <a:ext cx="38759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B =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</a:rPr>
              <a:t>b+e</a:t>
            </a:r>
            <a:endParaRPr lang="en-US" sz="4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C =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</a:rPr>
              <a:t>c+e</a:t>
            </a:r>
            <a:endParaRPr lang="en-US" sz="4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D =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</a:rPr>
              <a:t>d+e</a:t>
            </a:r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G =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</a:rPr>
              <a:t>g+e</a:t>
            </a:r>
            <a:endParaRPr lang="en-US" sz="4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J =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</a:rPr>
              <a:t>j+a</a:t>
            </a:r>
            <a:endParaRPr lang="en-US" sz="4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K =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</a:rPr>
              <a:t>k+a</a:t>
            </a:r>
            <a:endParaRPr lang="en-US" sz="4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P =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</a:rPr>
              <a:t>p+e</a:t>
            </a:r>
            <a:endParaRPr lang="en-US" sz="4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Q =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</a:rPr>
              <a:t>q+u</a:t>
            </a:r>
            <a:endParaRPr lang="en-US" sz="40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61360" y="1555451"/>
            <a:ext cx="232011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F =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</a:rPr>
              <a:t>a+f</a:t>
            </a:r>
            <a:endParaRPr lang="en-US" sz="4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H =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</a:rPr>
              <a:t>a+h</a:t>
            </a:r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L =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</a:rPr>
              <a:t>a+l</a:t>
            </a:r>
            <a:endParaRPr lang="en-US" sz="4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M =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</a:rPr>
              <a:t>a+m</a:t>
            </a:r>
            <a:endParaRPr lang="en-US" sz="4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N =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</a:rPr>
              <a:t>a+n</a:t>
            </a:r>
            <a:r>
              <a:rPr lang="en-US" sz="400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sz="4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R =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</a:rPr>
              <a:t>a+r</a:t>
            </a:r>
            <a:endParaRPr lang="en-US" sz="4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S =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</a:rPr>
              <a:t>a+s</a:t>
            </a:r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X =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</a:rPr>
              <a:t>a+x</a:t>
            </a:r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6731" y="1555451"/>
            <a:ext cx="2103302" cy="167654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59558" y="1555451"/>
            <a:ext cx="8052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38713" y="1692323"/>
            <a:ext cx="45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18891" y="1555451"/>
            <a:ext cx="942469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An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An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An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An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An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An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An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An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26254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41945" y="464024"/>
            <a:ext cx="46675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5400" dirty="0">
                <a:solidFill>
                  <a:srgbClr val="00B050"/>
                </a:solidFill>
              </a:rPr>
              <a:t>For example: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37982" y="1596788"/>
            <a:ext cx="185609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B. A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C. A 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T. O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T. P. O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G. M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D. 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5594" y="1596788"/>
            <a:ext cx="68238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4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4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4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4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400" dirty="0">
                <a:solidFill>
                  <a:srgbClr val="7030A0"/>
                </a:solidFill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96334" y="1596788"/>
            <a:ext cx="260672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M. A.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F. R. C. S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S. D. O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L. L. B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H. M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18161" y="1596788"/>
            <a:ext cx="107817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7030A0"/>
                </a:solidFill>
              </a:rPr>
              <a:t>An</a:t>
            </a:r>
          </a:p>
          <a:p>
            <a:r>
              <a:rPr lang="en-US" sz="4400" dirty="0" smtClean="0">
                <a:solidFill>
                  <a:srgbClr val="7030A0"/>
                </a:solidFill>
              </a:rPr>
              <a:t>An</a:t>
            </a:r>
          </a:p>
          <a:p>
            <a:r>
              <a:rPr lang="en-US" sz="4400" dirty="0" smtClean="0">
                <a:solidFill>
                  <a:srgbClr val="7030A0"/>
                </a:solidFill>
              </a:rPr>
              <a:t>An</a:t>
            </a:r>
          </a:p>
          <a:p>
            <a:r>
              <a:rPr lang="en-US" sz="4400" dirty="0" smtClean="0">
                <a:solidFill>
                  <a:srgbClr val="7030A0"/>
                </a:solidFill>
              </a:rPr>
              <a:t>An</a:t>
            </a:r>
          </a:p>
          <a:p>
            <a:r>
              <a:rPr lang="en-US" sz="4400" dirty="0" smtClean="0">
                <a:solidFill>
                  <a:srgbClr val="7030A0"/>
                </a:solidFill>
              </a:rPr>
              <a:t>An</a:t>
            </a:r>
            <a:endParaRPr lang="en-US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648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7982" y="614149"/>
            <a:ext cx="8243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7030A0"/>
                </a:solidFill>
              </a:rPr>
              <a:t>A </a:t>
            </a:r>
            <a:r>
              <a:rPr lang="en-US" sz="4400" dirty="0" smtClean="0">
                <a:solidFill>
                  <a:srgbClr val="0070C0"/>
                </a:solidFill>
              </a:rPr>
              <a:t>  BEFORE   </a:t>
            </a:r>
            <a:r>
              <a:rPr lang="en-US" sz="4400" dirty="0" smtClean="0">
                <a:solidFill>
                  <a:srgbClr val="FF0000"/>
                </a:solidFill>
              </a:rPr>
              <a:t>“ONE”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74710" y="1897039"/>
            <a:ext cx="4531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74710" y="1733266"/>
            <a:ext cx="7328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5400" dirty="0">
                <a:solidFill>
                  <a:srgbClr val="00B050"/>
                </a:solidFill>
              </a:rPr>
              <a:t>For example: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37982" y="3002507"/>
            <a:ext cx="75745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ONE TAKA NOTE</a:t>
            </a:r>
          </a:p>
          <a:p>
            <a:r>
              <a:rPr lang="en-US" sz="4000" dirty="0" smtClean="0">
                <a:solidFill>
                  <a:srgbClr val="002060"/>
                </a:solidFill>
              </a:rPr>
              <a:t>ONE EYED MAN</a:t>
            </a:r>
          </a:p>
          <a:p>
            <a:r>
              <a:rPr lang="en-US" sz="4000" dirty="0" smtClean="0">
                <a:solidFill>
                  <a:srgbClr val="002060"/>
                </a:solidFill>
              </a:rPr>
              <a:t>ONE LEGGED CHAIR</a:t>
            </a:r>
          </a:p>
          <a:p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2890" y="3002507"/>
            <a:ext cx="91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000" dirty="0">
                <a:solidFill>
                  <a:srgbClr val="7030A0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541286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01002" y="614149"/>
            <a:ext cx="105906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Use   of   definite   article   “</a:t>
            </a:r>
            <a:r>
              <a:rPr lang="en-US" sz="5400" dirty="0" smtClean="0">
                <a:solidFill>
                  <a:srgbClr val="7030A0"/>
                </a:solidFill>
              </a:rPr>
              <a:t>The”</a:t>
            </a:r>
            <a:endParaRPr lang="en-US" sz="5400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569" y="1637731"/>
            <a:ext cx="25521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      Rule-1</a:t>
            </a:r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955342" y="1763143"/>
            <a:ext cx="491319" cy="51861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98794" y="1688220"/>
            <a:ext cx="81932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>
                <a:solidFill>
                  <a:srgbClr val="FF0000"/>
                </a:solidFill>
              </a:rPr>
              <a:t> before particular person or object.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35372" y="2263729"/>
            <a:ext cx="4926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5400" dirty="0">
                <a:solidFill>
                  <a:srgbClr val="00B050"/>
                </a:solidFill>
              </a:rPr>
              <a:t>For example:</a:t>
            </a:r>
          </a:p>
        </p:txBody>
      </p:sp>
      <p:sp>
        <p:nvSpPr>
          <p:cNvPr id="9" name="Right Arrow 8"/>
          <p:cNvSpPr/>
          <p:nvPr/>
        </p:nvSpPr>
        <p:spPr>
          <a:xfrm>
            <a:off x="95534" y="3125950"/>
            <a:ext cx="518614" cy="5797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95534" y="4134572"/>
            <a:ext cx="518614" cy="5797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95534" y="5012233"/>
            <a:ext cx="518614" cy="5797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95534" y="5889894"/>
            <a:ext cx="518614" cy="5797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91569" y="3022104"/>
            <a:ext cx="112457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  </a:t>
            </a:r>
            <a:r>
              <a:rPr lang="en-US" sz="4000" dirty="0" smtClean="0">
                <a:solidFill>
                  <a:srgbClr val="FF0000"/>
                </a:solidFill>
              </a:rPr>
              <a:t>boy  is  playing.  </a:t>
            </a:r>
            <a:r>
              <a:rPr lang="en-US" sz="4000" dirty="0" smtClean="0">
                <a:solidFill>
                  <a:srgbClr val="0070C0"/>
                </a:solidFill>
              </a:rPr>
              <a:t>(a particular boy not any boy)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78004" y="4050328"/>
            <a:ext cx="112366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>
                <a:solidFill>
                  <a:srgbClr val="FFC000"/>
                </a:solidFill>
              </a:rPr>
              <a:t> chair looks nice.</a:t>
            </a:r>
            <a:r>
              <a:rPr lang="en-US" sz="4000" dirty="0" smtClean="0"/>
              <a:t>(a particular chair not any chair) </a:t>
            </a:r>
            <a:endParaRPr 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614148" y="4948152"/>
            <a:ext cx="115778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>
                <a:solidFill>
                  <a:srgbClr val="FFC000"/>
                </a:solidFill>
              </a:rPr>
              <a:t> man is my brother.</a:t>
            </a:r>
            <a:r>
              <a:rPr lang="en-US" sz="4000" dirty="0" smtClean="0">
                <a:solidFill>
                  <a:prstClr val="black"/>
                </a:solidFill>
              </a:rPr>
              <a:t>(</a:t>
            </a:r>
            <a:r>
              <a:rPr lang="en-US" sz="4000" dirty="0">
                <a:solidFill>
                  <a:prstClr val="black"/>
                </a:solidFill>
              </a:rPr>
              <a:t>a </a:t>
            </a:r>
            <a:r>
              <a:rPr lang="en-US" sz="4000" dirty="0" smtClean="0">
                <a:solidFill>
                  <a:prstClr val="black"/>
                </a:solidFill>
              </a:rPr>
              <a:t>particular man </a:t>
            </a:r>
            <a:r>
              <a:rPr lang="en-US" sz="4000" dirty="0">
                <a:solidFill>
                  <a:prstClr val="black"/>
                </a:solidFill>
              </a:rPr>
              <a:t>not any </a:t>
            </a:r>
            <a:r>
              <a:rPr lang="en-US" sz="4000" dirty="0" smtClean="0">
                <a:solidFill>
                  <a:prstClr val="black"/>
                </a:solidFill>
              </a:rPr>
              <a:t>man) </a:t>
            </a:r>
            <a:endParaRPr lang="en-US" sz="4000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91569" y="5889894"/>
            <a:ext cx="1124575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>
                <a:solidFill>
                  <a:schemeClr val="accent6"/>
                </a:solidFill>
              </a:rPr>
              <a:t> pen writes well. (</a:t>
            </a:r>
            <a:r>
              <a:rPr lang="en-US" sz="4000" dirty="0">
                <a:solidFill>
                  <a:schemeClr val="accent6"/>
                </a:solidFill>
              </a:rPr>
              <a:t>a particular </a:t>
            </a:r>
            <a:r>
              <a:rPr lang="en-US" sz="4000" dirty="0" smtClean="0">
                <a:solidFill>
                  <a:schemeClr val="accent6"/>
                </a:solidFill>
              </a:rPr>
              <a:t>pen </a:t>
            </a:r>
            <a:r>
              <a:rPr lang="en-US" sz="4000" dirty="0">
                <a:solidFill>
                  <a:schemeClr val="accent6"/>
                </a:solidFill>
              </a:rPr>
              <a:t>not </a:t>
            </a:r>
            <a:r>
              <a:rPr lang="en-US" sz="4000">
                <a:solidFill>
                  <a:schemeClr val="accent6"/>
                </a:solidFill>
              </a:rPr>
              <a:t>any </a:t>
            </a:r>
            <a:r>
              <a:rPr lang="en-US" sz="4000" smtClean="0">
                <a:solidFill>
                  <a:schemeClr val="accent6"/>
                </a:solidFill>
              </a:rPr>
              <a:t>pen) </a:t>
            </a:r>
            <a:endParaRPr lang="en-US" sz="4000" dirty="0">
              <a:solidFill>
                <a:schemeClr val="accent6"/>
              </a:solidFill>
            </a:endParaRPr>
          </a:p>
          <a:p>
            <a:r>
              <a:rPr lang="en-US" dirty="0" smtClean="0"/>
              <a:t>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23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9" grpId="0" animBg="1"/>
      <p:bldP spid="10" grpId="0" animBg="1"/>
      <p:bldP spid="11" grpId="0" animBg="1"/>
      <p:bldP spid="13" grpId="0" animBg="1"/>
      <p:bldP spid="14" grpId="0"/>
      <p:bldP spid="15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13730" y="202357"/>
            <a:ext cx="491319" cy="51861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91570" y="0"/>
            <a:ext cx="111684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400" dirty="0" smtClean="0">
                <a:solidFill>
                  <a:srgbClr val="FF0000"/>
                </a:solidFill>
              </a:rPr>
              <a:t>Rule-2</a:t>
            </a:r>
            <a:r>
              <a:rPr lang="en-US" sz="5400" dirty="0" smtClean="0">
                <a:solidFill>
                  <a:srgbClr val="7030A0"/>
                </a:solidFill>
              </a:rPr>
              <a:t>: The </a:t>
            </a:r>
            <a:r>
              <a:rPr lang="en-US" dirty="0" smtClean="0"/>
              <a:t> </a:t>
            </a:r>
            <a:r>
              <a:rPr lang="en-US" sz="4000" dirty="0" smtClean="0"/>
              <a:t>before  plural  number  not  </a:t>
            </a:r>
            <a:r>
              <a:rPr lang="en-US" sz="5400" dirty="0" smtClean="0">
                <a:solidFill>
                  <a:srgbClr val="7030A0"/>
                </a:solidFill>
              </a:rPr>
              <a:t>A </a:t>
            </a:r>
            <a:r>
              <a:rPr lang="en-US" dirty="0" smtClean="0"/>
              <a:t> </a:t>
            </a:r>
            <a:r>
              <a:rPr lang="en-US" sz="4000" dirty="0" smtClean="0"/>
              <a:t>or  </a:t>
            </a:r>
            <a:r>
              <a:rPr lang="en-US" sz="5400" dirty="0" smtClean="0">
                <a:solidFill>
                  <a:srgbClr val="7030A0"/>
                </a:solidFill>
              </a:rPr>
              <a:t>An   </a:t>
            </a:r>
            <a:endParaRPr lang="en-US" sz="5400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9389" y="633688"/>
            <a:ext cx="46766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5400" dirty="0">
                <a:solidFill>
                  <a:srgbClr val="00B050"/>
                </a:solidFill>
              </a:rPr>
              <a:t>For example:</a:t>
            </a:r>
          </a:p>
        </p:txBody>
      </p:sp>
      <p:sp>
        <p:nvSpPr>
          <p:cNvPr id="7" name="Right Arrow 6"/>
          <p:cNvSpPr/>
          <p:nvPr/>
        </p:nvSpPr>
        <p:spPr>
          <a:xfrm rot="10800000">
            <a:off x="2356512" y="1940824"/>
            <a:ext cx="2376829" cy="5797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466035" y="1845965"/>
            <a:ext cx="54404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sz="4400" dirty="0">
                <a:solidFill>
                  <a:srgbClr val="7030A0"/>
                </a:solidFill>
              </a:rPr>
              <a:t>T</a:t>
            </a:r>
            <a:r>
              <a:rPr lang="en-US" sz="4400" dirty="0" smtClean="0">
                <a:solidFill>
                  <a:srgbClr val="7030A0"/>
                </a:solidFill>
              </a:rPr>
              <a:t>he</a:t>
            </a:r>
            <a:r>
              <a:rPr lang="en-US" sz="4400" dirty="0" smtClean="0">
                <a:solidFill>
                  <a:srgbClr val="00B0F0"/>
                </a:solidFill>
              </a:rPr>
              <a:t>  boys  are  plying.</a:t>
            </a:r>
            <a:endParaRPr lang="en-US" sz="4400" dirty="0">
              <a:solidFill>
                <a:srgbClr val="00B0F0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 rot="10800000">
            <a:off x="2542825" y="4313228"/>
            <a:ext cx="1765925" cy="5797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0800000">
            <a:off x="2237374" y="3277393"/>
            <a:ext cx="2376829" cy="5797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30" y="1575220"/>
            <a:ext cx="2022140" cy="136448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2" y="3051480"/>
            <a:ext cx="2094898" cy="92147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795193" y="3265064"/>
            <a:ext cx="73968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4000" dirty="0" smtClean="0">
                <a:solidFill>
                  <a:srgbClr val="7030A0"/>
                </a:solidFill>
              </a:rPr>
              <a:t>The </a:t>
            </a:r>
            <a:r>
              <a:rPr lang="en-US" sz="4000" dirty="0" smtClean="0"/>
              <a:t> Andamans  island  is in  India.</a:t>
            </a:r>
            <a:endParaRPr lang="en-US" sz="40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30" y="4124277"/>
            <a:ext cx="2022140" cy="118103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420720" y="4290796"/>
            <a:ext cx="75777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</a:rPr>
              <a:t>Nepal is called </a:t>
            </a:r>
            <a:r>
              <a:rPr lang="en-US" sz="3600" smtClean="0">
                <a:solidFill>
                  <a:srgbClr val="7030A0"/>
                </a:solidFill>
              </a:rPr>
              <a:t>the</a:t>
            </a:r>
            <a:r>
              <a:rPr lang="en-US" sz="3600" smtClean="0">
                <a:solidFill>
                  <a:srgbClr val="00B050"/>
                </a:solidFill>
              </a:rPr>
              <a:t> Himalayas’ </a:t>
            </a:r>
            <a:r>
              <a:rPr lang="en-US" sz="3600" dirty="0" smtClean="0">
                <a:solidFill>
                  <a:srgbClr val="00B050"/>
                </a:solidFill>
              </a:rPr>
              <a:t>daughter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8" name="Right Arrow 17"/>
          <p:cNvSpPr/>
          <p:nvPr/>
        </p:nvSpPr>
        <p:spPr>
          <a:xfrm rot="10800000">
            <a:off x="2356512" y="5813501"/>
            <a:ext cx="1765925" cy="5797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9" y="5456641"/>
            <a:ext cx="2166282" cy="129344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14203" y="5813946"/>
            <a:ext cx="71501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 </a:t>
            </a:r>
            <a:r>
              <a:rPr lang="en-US" sz="4000" dirty="0" smtClean="0"/>
              <a:t>Muslims are praying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00330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7" grpId="0" animBg="1"/>
      <p:bldP spid="11" grpId="0" animBg="1"/>
      <p:bldP spid="12" grpId="0" animBg="1"/>
      <p:bldP spid="15" grpId="0"/>
      <p:bldP spid="17" grpId="0"/>
      <p:bldP spid="18" grpId="0" animBg="1"/>
      <p:bldP spid="18" grpId="1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95614" y="193285"/>
            <a:ext cx="491319" cy="51861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ight Arrow 2"/>
          <p:cNvSpPr/>
          <p:nvPr/>
        </p:nvSpPr>
        <p:spPr>
          <a:xfrm>
            <a:off x="-1508081" y="2515679"/>
            <a:ext cx="491319" cy="51861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6933" y="0"/>
            <a:ext cx="113913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  Rule-3 :   </a:t>
            </a:r>
            <a:r>
              <a:rPr lang="en-US" sz="4800" dirty="0" smtClean="0">
                <a:solidFill>
                  <a:srgbClr val="7030A0"/>
                </a:solidFill>
              </a:rPr>
              <a:t>The </a:t>
            </a:r>
            <a:r>
              <a:rPr lang="en-US" sz="4000" dirty="0" smtClean="0">
                <a:solidFill>
                  <a:srgbClr val="FF0000"/>
                </a:solidFill>
              </a:rPr>
              <a:t>  before only one thing in the world.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0706" y="711900"/>
            <a:ext cx="4963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5400">
                <a:solidFill>
                  <a:srgbClr val="00B050"/>
                </a:solidFill>
              </a:rPr>
              <a:t>For example:</a:t>
            </a:r>
            <a:endParaRPr lang="en-US" sz="54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71598" y="1949786"/>
            <a:ext cx="22700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/>
              <a:t> earth</a:t>
            </a:r>
            <a:endParaRPr lang="en-US" sz="40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14" y="1600028"/>
            <a:ext cx="1656928" cy="14942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90" y="3173577"/>
            <a:ext cx="1674552" cy="137937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030654" y="3509319"/>
            <a:ext cx="25248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/>
              <a:t> moon</a:t>
            </a:r>
            <a:endParaRPr lang="en-US" sz="40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92" y="4685430"/>
            <a:ext cx="1854034" cy="119675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069908" y="4929864"/>
            <a:ext cx="34892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/>
              <a:t> </a:t>
            </a:r>
            <a:r>
              <a:rPr lang="en-US" sz="4000" dirty="0" err="1" smtClean="0"/>
              <a:t>Tajmahal</a:t>
            </a:r>
            <a:endParaRPr lang="en-US" sz="40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" y="5952268"/>
            <a:ext cx="1352550" cy="85725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069908" y="5996466"/>
            <a:ext cx="2706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/>
              <a:t> Quran</a:t>
            </a:r>
            <a:endParaRPr lang="en-US" sz="40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189" y="939067"/>
            <a:ext cx="1469408" cy="105727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189" y="2031387"/>
            <a:ext cx="1524000" cy="117792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006" y="3313469"/>
            <a:ext cx="1798128" cy="111953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083189" y="1214533"/>
            <a:ext cx="19460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/>
              <a:t> Gita</a:t>
            </a:r>
            <a:endParaRPr lang="en-US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7248134" y="2224019"/>
            <a:ext cx="28921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/>
              <a:t> </a:t>
            </a:r>
            <a:r>
              <a:rPr lang="en-US" sz="4000" dirty="0" err="1" smtClean="0"/>
              <a:t>Agnibina</a:t>
            </a:r>
            <a:endParaRPr lang="en-US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7505772" y="3509319"/>
            <a:ext cx="30470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 </a:t>
            </a:r>
            <a:r>
              <a:rPr lang="en-US" sz="4000" dirty="0" err="1" smtClean="0"/>
              <a:t>Jamuna</a:t>
            </a:r>
            <a:endParaRPr lang="en-US" sz="4000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766" y="4526437"/>
            <a:ext cx="1693495" cy="95505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8894" y="5481487"/>
            <a:ext cx="1819240" cy="1344346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7505772" y="4929864"/>
            <a:ext cx="26345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/>
              <a:t> Everest</a:t>
            </a:r>
            <a:endParaRPr lang="en-US" sz="4000" dirty="0"/>
          </a:p>
        </p:txBody>
      </p:sp>
      <p:sp>
        <p:nvSpPr>
          <p:cNvPr id="28" name="TextBox 27"/>
          <p:cNvSpPr txBox="1"/>
          <p:nvPr/>
        </p:nvSpPr>
        <p:spPr>
          <a:xfrm>
            <a:off x="7629099" y="5952268"/>
            <a:ext cx="23883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/>
              <a:t> army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65654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7" grpId="0"/>
      <p:bldP spid="8" grpId="0"/>
      <p:bldP spid="11" grpId="0"/>
      <p:bldP spid="13" grpId="0"/>
      <p:bldP spid="15" grpId="0"/>
      <p:bldP spid="21" grpId="0"/>
      <p:bldP spid="22" grpId="0"/>
      <p:bldP spid="23" grpId="0"/>
      <p:bldP spid="27" grpId="0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9809" y="286603"/>
            <a:ext cx="21017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B050"/>
                </a:solidFill>
              </a:rPr>
              <a:t>Similarly: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4148" y="1132763"/>
            <a:ext cx="541816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 </a:t>
            </a:r>
            <a:r>
              <a:rPr lang="en-US" sz="4000" dirty="0" smtClean="0"/>
              <a:t> Bay of </a:t>
            </a:r>
            <a:r>
              <a:rPr lang="en-US" sz="4000" dirty="0" err="1" smtClean="0"/>
              <a:t>Bengle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7030A0"/>
                </a:solidFill>
              </a:rPr>
              <a:t>The </a:t>
            </a:r>
            <a:r>
              <a:rPr lang="en-US" sz="4000" dirty="0" smtClean="0"/>
              <a:t> north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The </a:t>
            </a:r>
            <a:r>
              <a:rPr lang="en-US" sz="4000" dirty="0" smtClean="0"/>
              <a:t> south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The </a:t>
            </a:r>
            <a:r>
              <a:rPr lang="en-US" sz="4000" dirty="0" smtClean="0"/>
              <a:t> west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The  </a:t>
            </a:r>
            <a:r>
              <a:rPr lang="en-US" sz="4000" dirty="0" smtClean="0"/>
              <a:t>east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The </a:t>
            </a:r>
            <a:r>
              <a:rPr lang="en-US" sz="4000" dirty="0" smtClean="0"/>
              <a:t> pacific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The </a:t>
            </a:r>
            <a:r>
              <a:rPr lang="en-US" sz="4000" dirty="0" smtClean="0"/>
              <a:t> </a:t>
            </a:r>
            <a:r>
              <a:rPr lang="en-US" sz="4000" dirty="0" err="1" smtClean="0"/>
              <a:t>noorjahan</a:t>
            </a:r>
            <a:r>
              <a:rPr lang="en-US" sz="4000" dirty="0" smtClean="0"/>
              <a:t> road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/>
              <a:t>  Shat </a:t>
            </a:r>
            <a:r>
              <a:rPr lang="en-US" sz="4000" dirty="0" err="1" smtClean="0"/>
              <a:t>Gombuj</a:t>
            </a:r>
            <a:r>
              <a:rPr lang="en-US" sz="4000" dirty="0" smtClean="0"/>
              <a:t> </a:t>
            </a:r>
            <a:r>
              <a:rPr lang="en-US" sz="4000" dirty="0" err="1" smtClean="0"/>
              <a:t>mosjid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/>
              <a:t> national park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97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354841" y="422064"/>
            <a:ext cx="491319" cy="51861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5659" y="327429"/>
            <a:ext cx="10672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</a:t>
            </a:r>
            <a:r>
              <a:rPr lang="en-US" sz="4000" dirty="0" smtClean="0"/>
              <a:t>Rule- 4:  </a:t>
            </a:r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/>
              <a:t> before </a:t>
            </a:r>
            <a:r>
              <a:rPr lang="en-US" sz="4000" dirty="0" smtClean="0">
                <a:solidFill>
                  <a:srgbClr val="FF0000"/>
                </a:solidFill>
              </a:rPr>
              <a:t>superlative degree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4841" y="1555845"/>
            <a:ext cx="691941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7030A0"/>
                </a:solidFill>
              </a:rPr>
              <a:t>The</a:t>
            </a:r>
            <a:r>
              <a:rPr lang="en-US" sz="4400" dirty="0" smtClean="0"/>
              <a:t>  best boy</a:t>
            </a:r>
          </a:p>
          <a:p>
            <a:r>
              <a:rPr lang="en-US" sz="4400" dirty="0" smtClean="0">
                <a:solidFill>
                  <a:srgbClr val="7030A0"/>
                </a:solidFill>
              </a:rPr>
              <a:t>The</a:t>
            </a:r>
            <a:r>
              <a:rPr lang="en-US" sz="4400" dirty="0" smtClean="0"/>
              <a:t>  cleverest girl</a:t>
            </a:r>
          </a:p>
          <a:p>
            <a:r>
              <a:rPr lang="en-US" sz="4400" dirty="0" smtClean="0">
                <a:solidFill>
                  <a:srgbClr val="7030A0"/>
                </a:solidFill>
              </a:rPr>
              <a:t>The</a:t>
            </a:r>
            <a:r>
              <a:rPr lang="en-US" sz="4400" dirty="0" smtClean="0"/>
              <a:t>  most beautiful sight</a:t>
            </a:r>
          </a:p>
          <a:p>
            <a:r>
              <a:rPr lang="en-US" sz="4400" dirty="0" smtClean="0">
                <a:solidFill>
                  <a:srgbClr val="7030A0"/>
                </a:solidFill>
              </a:rPr>
              <a:t>The</a:t>
            </a:r>
            <a:r>
              <a:rPr lang="en-US" sz="4400" dirty="0" smtClean="0"/>
              <a:t>  happiest man</a:t>
            </a:r>
          </a:p>
          <a:p>
            <a:r>
              <a:rPr lang="en-US" sz="4400" dirty="0" smtClean="0">
                <a:solidFill>
                  <a:srgbClr val="7030A0"/>
                </a:solidFill>
              </a:rPr>
              <a:t>The</a:t>
            </a:r>
            <a:r>
              <a:rPr lang="en-US" sz="4400" dirty="0" smtClean="0"/>
              <a:t>  largest station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41129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9042" y="108640"/>
            <a:ext cx="2865368" cy="96325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51041" y="1931118"/>
            <a:ext cx="80200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 Mr. </a:t>
            </a:r>
            <a:r>
              <a:rPr lang="en-US" sz="36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Gani</a:t>
            </a:r>
            <a:r>
              <a:rPr lang="en-U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is ---honest man.</a:t>
            </a:r>
          </a:p>
          <a:p>
            <a:pPr lvl="0"/>
            <a:r>
              <a:rPr lang="en-U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b) He is </a:t>
            </a:r>
            <a:r>
              <a:rPr lang="en-US" sz="3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---         Headmaster </a:t>
            </a:r>
            <a:r>
              <a:rPr lang="en-U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of the school.</a:t>
            </a:r>
          </a:p>
          <a:p>
            <a:pPr lvl="0"/>
            <a:r>
              <a:rPr lang="en-U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c) You are </a:t>
            </a:r>
            <a:r>
              <a:rPr lang="en-US" sz="3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--     -</a:t>
            </a:r>
            <a:r>
              <a:rPr lang="en-U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happy man.</a:t>
            </a:r>
          </a:p>
          <a:p>
            <a:pPr lvl="0"/>
            <a:r>
              <a:rPr lang="en-U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d) </a:t>
            </a:r>
            <a:r>
              <a:rPr lang="en-US" sz="3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----   the </a:t>
            </a:r>
            <a:r>
              <a:rPr lang="en-U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tigers of </a:t>
            </a:r>
            <a:r>
              <a:rPr lang="en-US" sz="36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Sundarban</a:t>
            </a:r>
            <a:r>
              <a:rPr lang="en-U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are healthy.</a:t>
            </a:r>
          </a:p>
          <a:p>
            <a:pPr lvl="0"/>
            <a:r>
              <a:rPr lang="en-U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e) I saw </a:t>
            </a:r>
            <a:r>
              <a:rPr lang="en-US" sz="3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---</a:t>
            </a:r>
            <a:r>
              <a:rPr lang="en-U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one eyed man in the street.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30054" y="1577175"/>
            <a:ext cx="846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B050"/>
                </a:solidFill>
              </a:rPr>
              <a:t>an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97791" y="2526135"/>
            <a:ext cx="1378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</a:t>
            </a:r>
            <a:r>
              <a:rPr lang="en-US" sz="4000" dirty="0" smtClean="0">
                <a:solidFill>
                  <a:srgbClr val="00B050"/>
                </a:solidFill>
              </a:rPr>
              <a:t>the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39236" y="3467332"/>
            <a:ext cx="7369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B050"/>
                </a:solidFill>
              </a:rPr>
              <a:t>a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64775" y="3937607"/>
            <a:ext cx="11054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B050"/>
                </a:solidFill>
              </a:rPr>
              <a:t>T</a:t>
            </a:r>
            <a:r>
              <a:rPr lang="en-US" sz="4000" dirty="0" smtClean="0">
                <a:solidFill>
                  <a:srgbClr val="00B050"/>
                </a:solidFill>
              </a:rPr>
              <a:t>he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1314" y="5130217"/>
            <a:ext cx="7779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</a:rPr>
              <a:t>a </a:t>
            </a:r>
            <a:endParaRPr lang="en-US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92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35254" y="0"/>
            <a:ext cx="6431076" cy="2830468"/>
            <a:chOff x="2221605" y="90153"/>
            <a:chExt cx="6529589" cy="3876540"/>
          </a:xfrm>
        </p:grpSpPr>
        <p:sp>
          <p:nvSpPr>
            <p:cNvPr id="5" name="Isosceles Triangle 4"/>
            <p:cNvSpPr/>
            <p:nvPr/>
          </p:nvSpPr>
          <p:spPr>
            <a:xfrm>
              <a:off x="2221605" y="90153"/>
              <a:ext cx="6529589" cy="1700011"/>
            </a:xfrm>
            <a:prstGeom prst="triangle">
              <a:avLst/>
            </a:prstGeom>
            <a:solidFill>
              <a:schemeClr val="accent6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807593" y="1790164"/>
              <a:ext cx="5357612" cy="217652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dirty="0" smtClean="0"/>
                <a:t> </a:t>
              </a:r>
              <a:r>
                <a:rPr lang="en-US" sz="5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HOME WORK</a:t>
              </a:r>
              <a:endParaRPr lang="en-US" sz="5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2986744"/>
            <a:ext cx="12192000" cy="40350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# Fill in each gap with suitable article.</a:t>
            </a:r>
            <a:endParaRPr lang="en-GB" sz="3200" dirty="0">
              <a:solidFill>
                <a:schemeClr val="tx1"/>
              </a:solidFill>
            </a:endParaRPr>
          </a:p>
          <a:p>
            <a:pPr algn="just"/>
            <a:r>
              <a:rPr lang="en-GB" sz="3200" dirty="0" err="1" smtClean="0">
                <a:solidFill>
                  <a:schemeClr val="tx1"/>
                </a:solidFill>
              </a:rPr>
              <a:t>Rajshahi</a:t>
            </a:r>
            <a:r>
              <a:rPr lang="en-GB" sz="3200" dirty="0" smtClean="0">
                <a:solidFill>
                  <a:schemeClr val="tx1"/>
                </a:solidFill>
              </a:rPr>
              <a:t> </a:t>
            </a:r>
            <a:r>
              <a:rPr lang="en-GB" sz="3200" dirty="0">
                <a:solidFill>
                  <a:schemeClr val="tx1"/>
                </a:solidFill>
              </a:rPr>
              <a:t>is  (a)____ old city. It stands on (b)_____ Padma. In (c)_____ village called </a:t>
            </a:r>
            <a:r>
              <a:rPr lang="en-GB" sz="3200" dirty="0" err="1">
                <a:solidFill>
                  <a:schemeClr val="tx1"/>
                </a:solidFill>
              </a:rPr>
              <a:t>Bausa</a:t>
            </a:r>
            <a:r>
              <a:rPr lang="en-GB" sz="3200" dirty="0">
                <a:solidFill>
                  <a:schemeClr val="tx1"/>
                </a:solidFill>
              </a:rPr>
              <a:t> in </a:t>
            </a:r>
            <a:r>
              <a:rPr lang="en-GB" sz="3200" dirty="0" err="1">
                <a:solidFill>
                  <a:schemeClr val="tx1"/>
                </a:solidFill>
              </a:rPr>
              <a:t>Rajshahi</a:t>
            </a:r>
            <a:r>
              <a:rPr lang="en-GB" sz="3200" dirty="0">
                <a:solidFill>
                  <a:schemeClr val="tx1"/>
                </a:solidFill>
              </a:rPr>
              <a:t> there is (d)_____ man who is recognized as (e)_____ book lover. He is </a:t>
            </a:r>
            <a:r>
              <a:rPr lang="en-GB" sz="3200" dirty="0" err="1">
                <a:solidFill>
                  <a:schemeClr val="tx1"/>
                </a:solidFill>
              </a:rPr>
              <a:t>Polan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Sarker</a:t>
            </a:r>
            <a:r>
              <a:rPr lang="en-GB" sz="3200" dirty="0">
                <a:solidFill>
                  <a:schemeClr val="tx1"/>
                </a:solidFill>
              </a:rPr>
              <a:t>. </a:t>
            </a:r>
            <a:r>
              <a:rPr lang="en-GB" sz="3200" dirty="0" err="1">
                <a:solidFill>
                  <a:schemeClr val="tx1"/>
                </a:solidFill>
              </a:rPr>
              <a:t>Polan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Sarker</a:t>
            </a:r>
            <a:r>
              <a:rPr lang="en-GB" sz="3200" dirty="0">
                <a:solidFill>
                  <a:schemeClr val="tx1"/>
                </a:solidFill>
              </a:rPr>
              <a:t> is (f)_______ old man. He buys books with (g)______his own money. He lends villagers books. (h)______ villagers become delighted with books they borrow from </a:t>
            </a:r>
            <a:r>
              <a:rPr lang="en-GB" sz="3200" dirty="0" err="1">
                <a:solidFill>
                  <a:schemeClr val="tx1"/>
                </a:solidFill>
              </a:rPr>
              <a:t>Sarker</a:t>
            </a:r>
            <a:r>
              <a:rPr lang="en-GB" sz="3200" dirty="0">
                <a:solidFill>
                  <a:schemeClr val="tx1"/>
                </a:solidFill>
              </a:rPr>
              <a:t>. They have found that reading is a good habit.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35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8800" dirty="0">
                <a:solidFill>
                  <a:srgbClr val="00B050"/>
                </a:solidFill>
                <a:latin typeface="Calibri"/>
              </a:rPr>
              <a:t>TEACHER’S   IDENTITY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458" y="2506662"/>
            <a:ext cx="11149084" cy="4351338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dirty="0" smtClean="0">
                <a:solidFill>
                  <a:srgbClr val="00B0F0"/>
                </a:solidFill>
              </a:rPr>
              <a:t>MD</a:t>
            </a:r>
            <a:r>
              <a:rPr lang="en-US" sz="4400" dirty="0">
                <a:solidFill>
                  <a:srgbClr val="00B0F0"/>
                </a:solidFill>
              </a:rPr>
              <a:t>. ABDUR RAZZAK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dirty="0" smtClean="0">
                <a:solidFill>
                  <a:srgbClr val="7030A0"/>
                </a:solidFill>
              </a:rPr>
              <a:t> </a:t>
            </a:r>
            <a:r>
              <a:rPr lang="en-US" sz="4400" dirty="0" smtClean="0">
                <a:solidFill>
                  <a:srgbClr val="00B050"/>
                </a:solidFill>
              </a:rPr>
              <a:t>ASSISTANT </a:t>
            </a:r>
            <a:r>
              <a:rPr lang="en-US" sz="4400" dirty="0">
                <a:solidFill>
                  <a:srgbClr val="00B050"/>
                </a:solidFill>
              </a:rPr>
              <a:t>TEACHER (ENGLISH</a:t>
            </a:r>
            <a:r>
              <a:rPr lang="en-US" sz="4400" dirty="0" smtClean="0">
                <a:solidFill>
                  <a:srgbClr val="00B050"/>
                </a:solidFill>
              </a:rPr>
              <a:t>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dirty="0" smtClean="0">
                <a:solidFill>
                  <a:srgbClr val="00B0F0"/>
                </a:solidFill>
              </a:rPr>
              <a:t>SATRUJITPUR </a:t>
            </a:r>
            <a:r>
              <a:rPr lang="en-US" sz="4400" dirty="0">
                <a:solidFill>
                  <a:srgbClr val="00B0F0"/>
                </a:solidFill>
              </a:rPr>
              <a:t>NURUL ISLAM DAKHIL MADRASAH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dirty="0" smtClean="0">
                <a:solidFill>
                  <a:srgbClr val="7030A0"/>
                </a:solidFill>
              </a:rPr>
              <a:t>     </a:t>
            </a:r>
            <a:r>
              <a:rPr lang="en-US" sz="4400" dirty="0" smtClean="0">
                <a:solidFill>
                  <a:srgbClr val="C00000"/>
                </a:solidFill>
              </a:rPr>
              <a:t>CONTACT </a:t>
            </a:r>
            <a:r>
              <a:rPr lang="en-US" sz="4400" dirty="0">
                <a:solidFill>
                  <a:srgbClr val="C00000"/>
                </a:solidFill>
              </a:rPr>
              <a:t>NUMBER : 01721588402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dirty="0">
                <a:solidFill>
                  <a:srgbClr val="7030A0"/>
                </a:solidFill>
              </a:rPr>
              <a:t> </a:t>
            </a:r>
            <a:r>
              <a:rPr lang="en-US" sz="4400" dirty="0" smtClean="0">
                <a:solidFill>
                  <a:srgbClr val="7030A0"/>
                </a:solidFill>
              </a:rPr>
              <a:t>     e-mail </a:t>
            </a:r>
            <a:r>
              <a:rPr lang="en-US" sz="4400" dirty="0">
                <a:solidFill>
                  <a:srgbClr val="7030A0"/>
                </a:solidFill>
              </a:rPr>
              <a:t>:</a:t>
            </a:r>
            <a:r>
              <a:rPr lang="en-US" sz="4400" dirty="0" smtClean="0">
                <a:solidFill>
                  <a:srgbClr val="7030A0"/>
                </a:solidFill>
              </a:rPr>
              <a:t>abdurrazzakmtrt@gmail.com</a:t>
            </a:r>
            <a:endParaRPr lang="en-US" sz="4400" dirty="0">
              <a:solidFill>
                <a:srgbClr val="7030A0"/>
              </a:solidFill>
            </a:endParaRPr>
          </a:p>
          <a:p>
            <a:endParaRPr lang="en-US" sz="5400" dirty="0">
              <a:solidFill>
                <a:srgbClr val="00B05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60" t="22488" r="31485" b="52239"/>
          <a:stretch/>
        </p:blipFill>
        <p:spPr>
          <a:xfrm>
            <a:off x="8529850" y="1823032"/>
            <a:ext cx="1460311" cy="1733266"/>
          </a:xfrm>
          <a:prstGeom prst="rect">
            <a:avLst/>
          </a:prstGeom>
          <a:solidFill>
            <a:schemeClr val="accent5"/>
          </a:solidFill>
        </p:spPr>
      </p:pic>
    </p:spTree>
    <p:extLst>
      <p:ext uri="{BB962C8B-B14F-4D97-AF65-F5344CB8AC3E}">
        <p14:creationId xmlns:p14="http://schemas.microsoft.com/office/powerpoint/2010/main" val="377617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653" y="450378"/>
            <a:ext cx="6564573" cy="551369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19884083">
            <a:off x="4889162" y="1610449"/>
            <a:ext cx="23246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rgbClr val="FFFF00"/>
                </a:solidFill>
                <a:latin typeface="Edwardian Script ITC" panose="030303020407070D0804" pitchFamily="66" charset="0"/>
              </a:rPr>
              <a:t>Thanks</a:t>
            </a:r>
            <a:endParaRPr lang="en-US" sz="6600" dirty="0">
              <a:solidFill>
                <a:srgbClr val="FFFF00"/>
              </a:solidFill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77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2402007" y="0"/>
            <a:ext cx="6523629" cy="2320119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00B050"/>
                </a:solidFill>
              </a:rPr>
              <a:t> Article for class 8</a:t>
            </a:r>
          </a:p>
          <a:p>
            <a:pPr algn="ctr"/>
            <a:r>
              <a:rPr lang="en-US" sz="4400" dirty="0" smtClean="0">
                <a:solidFill>
                  <a:srgbClr val="00B050"/>
                </a:solidFill>
              </a:rPr>
              <a:t>Time: 45 minutes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2756847" y="2006221"/>
            <a:ext cx="5390866" cy="84616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2060"/>
                </a:solidFill>
              </a:rPr>
              <a:t>Learning outcomes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411" y="3452883"/>
            <a:ext cx="99082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By the end of the lesion the </a:t>
            </a:r>
            <a:r>
              <a:rPr lang="en-US" sz="4000" dirty="0" err="1" smtClean="0"/>
              <a:t>Ss</a:t>
            </a:r>
            <a:r>
              <a:rPr lang="en-US" sz="4000" dirty="0" smtClean="0"/>
              <a:t> will able to</a:t>
            </a:r>
          </a:p>
          <a:p>
            <a:r>
              <a:rPr lang="en-US" sz="4000" dirty="0" smtClean="0"/>
              <a:t># say  what article is.</a:t>
            </a:r>
          </a:p>
          <a:p>
            <a:r>
              <a:rPr lang="en-US" sz="4000" dirty="0" smtClean="0"/>
              <a:t># define How many kinds of articles are there. </a:t>
            </a:r>
          </a:p>
          <a:p>
            <a:r>
              <a:rPr lang="en-US" sz="4000" dirty="0" smtClean="0"/>
              <a:t> # use  articles differently.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676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ook-cover-for-blog-1wn17k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7457" y="0"/>
            <a:ext cx="2047411" cy="176112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42" y="0"/>
            <a:ext cx="2095500" cy="189703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070620" y="363323"/>
            <a:ext cx="78747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B050"/>
                </a:solidFill>
              </a:rPr>
              <a:t>The man reads ………..book. </a:t>
            </a:r>
            <a:r>
              <a:rPr lang="en-US" sz="4000" dirty="0" smtClean="0">
                <a:solidFill>
                  <a:srgbClr val="FF0000"/>
                </a:solidFill>
              </a:rPr>
              <a:t>what&gt;</a:t>
            </a:r>
            <a:r>
              <a:rPr lang="en-US" sz="4000" dirty="0" smtClean="0">
                <a:solidFill>
                  <a:srgbClr val="00B050"/>
                </a:solidFill>
              </a:rPr>
              <a:t>?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84919" y="240212"/>
            <a:ext cx="8461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a</a:t>
            </a:r>
            <a:endParaRPr lang="en-US" sz="4800" dirty="0">
              <a:solidFill>
                <a:srgbClr val="7030A0"/>
              </a:solidFill>
            </a:endParaRPr>
          </a:p>
        </p:txBody>
      </p:sp>
      <p:pic>
        <p:nvPicPr>
          <p:cNvPr id="6" name="Picture 5" descr="D:\A Salam Arif\Picture Arif\Solenopsis_invicta1.JPG"/>
          <p:cNvPicPr>
            <a:picLocks noChangeAspect="1" noChangeArrowheads="1"/>
          </p:cNvPicPr>
          <p:nvPr/>
        </p:nvPicPr>
        <p:blipFill>
          <a:blip r:embed="rId4"/>
          <a:srcRect b="5556"/>
          <a:stretch>
            <a:fillRect/>
          </a:stretch>
        </p:blipFill>
        <p:spPr bwMode="auto">
          <a:xfrm>
            <a:off x="131928" y="2020150"/>
            <a:ext cx="2180514" cy="165109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415654" y="2098192"/>
            <a:ext cx="73970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………</a:t>
            </a:r>
            <a:r>
              <a:rPr lang="en-US" sz="4000" dirty="0" smtClean="0">
                <a:solidFill>
                  <a:srgbClr val="00B0F0"/>
                </a:solidFill>
              </a:rPr>
              <a:t>ant is ……..insec</a:t>
            </a:r>
            <a:r>
              <a:rPr lang="en-US" sz="4000" dirty="0" smtClean="0"/>
              <a:t>t. </a:t>
            </a:r>
            <a:r>
              <a:rPr lang="en-US" sz="4000" dirty="0" smtClean="0">
                <a:solidFill>
                  <a:srgbClr val="FF0000"/>
                </a:solidFill>
              </a:rPr>
              <a:t>What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2552131" y="2020150"/>
            <a:ext cx="10645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An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98692" y="2098192"/>
            <a:ext cx="10235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an</a:t>
            </a:r>
            <a:endParaRPr lang="en-US" sz="4000" dirty="0">
              <a:solidFill>
                <a:srgbClr val="7030A0"/>
              </a:solidFill>
            </a:endParaRPr>
          </a:p>
        </p:txBody>
      </p:sp>
      <p:pic>
        <p:nvPicPr>
          <p:cNvPr id="13" name="Picture 12" descr="D:\A Salam Arif\Picture Arif\The\412158_f520.jpg"/>
          <p:cNvPicPr>
            <a:picLocks noChangeAspect="1" noChangeArrowheads="1"/>
          </p:cNvPicPr>
          <p:nvPr/>
        </p:nvPicPr>
        <p:blipFill>
          <a:blip r:embed="rId5"/>
          <a:srcRect l="12834" r="14439"/>
          <a:stretch>
            <a:fillRect/>
          </a:stretch>
        </p:blipFill>
        <p:spPr bwMode="auto">
          <a:xfrm>
            <a:off x="222486" y="3342167"/>
            <a:ext cx="1729143" cy="1598323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2312442" y="3671248"/>
            <a:ext cx="8319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………</a:t>
            </a:r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Titanic is ……..largest ship. </a:t>
            </a:r>
            <a:r>
              <a:rPr lang="en-US" sz="4000" dirty="0" smtClean="0">
                <a:solidFill>
                  <a:srgbClr val="FF0000"/>
                </a:solidFill>
              </a:rPr>
              <a:t>What?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12442" y="3548137"/>
            <a:ext cx="10235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46949" y="3548137"/>
            <a:ext cx="10265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96036" y="5293588"/>
            <a:ext cx="10208525" cy="777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SO what do we mean by </a:t>
            </a:r>
            <a:r>
              <a:rPr lang="en-US" sz="4400" dirty="0" smtClean="0">
                <a:solidFill>
                  <a:srgbClr val="7030A0"/>
                </a:solidFill>
              </a:rPr>
              <a:t>a, an </a:t>
            </a:r>
            <a:r>
              <a:rPr lang="en-US" sz="4400" dirty="0" smtClean="0"/>
              <a:t>and </a:t>
            </a:r>
            <a:r>
              <a:rPr lang="en-US" sz="4400" dirty="0" smtClean="0">
                <a:solidFill>
                  <a:srgbClr val="7030A0"/>
                </a:solidFill>
              </a:rPr>
              <a:t>the</a:t>
            </a:r>
            <a:r>
              <a:rPr lang="en-US" sz="4400" dirty="0" smtClean="0"/>
              <a:t> ? </a:t>
            </a:r>
            <a:endParaRPr lang="en-US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865779" y="6131041"/>
            <a:ext cx="39169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7030A0"/>
                </a:solidFill>
              </a:rPr>
              <a:t>They are Article</a:t>
            </a:r>
            <a:endParaRPr lang="en-US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67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11" grpId="0"/>
      <p:bldP spid="12" grpId="0"/>
      <p:bldP spid="14" grpId="0"/>
      <p:bldP spid="15" grpId="0"/>
      <p:bldP spid="18" grpId="0"/>
      <p:bldP spid="19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60813" y="382137"/>
            <a:ext cx="71377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7030A0"/>
                </a:solidFill>
              </a:rPr>
              <a:t>OUR TODAY’S    LESSON </a:t>
            </a:r>
            <a:r>
              <a:rPr lang="en-US" sz="9600" dirty="0" smtClean="0"/>
              <a:t>IS</a:t>
            </a:r>
            <a:endParaRPr lang="en-US" sz="9600" dirty="0"/>
          </a:p>
        </p:txBody>
      </p:sp>
      <p:sp>
        <p:nvSpPr>
          <p:cNvPr id="3" name="TextBox 2"/>
          <p:cNvSpPr txBox="1"/>
          <p:nvPr/>
        </p:nvSpPr>
        <p:spPr>
          <a:xfrm>
            <a:off x="2060813" y="4026090"/>
            <a:ext cx="622337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smtClean="0">
                <a:solidFill>
                  <a:srgbClr val="FFC000"/>
                </a:solidFill>
              </a:rPr>
              <a:t>ARTICLE</a:t>
            </a:r>
            <a:endParaRPr lang="en-US" sz="13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17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2388" y="354842"/>
            <a:ext cx="10590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A,  an   </a:t>
            </a:r>
            <a:r>
              <a:rPr lang="en-US" sz="4000" dirty="0" smtClean="0"/>
              <a:t>and   </a:t>
            </a:r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/>
              <a:t> is called…………………    . </a:t>
            </a:r>
            <a:r>
              <a:rPr lang="en-US" sz="4000" dirty="0" smtClean="0">
                <a:solidFill>
                  <a:srgbClr val="FF0000"/>
                </a:solidFill>
              </a:rPr>
              <a:t>what?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14698" y="150126"/>
            <a:ext cx="2088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article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2552131" y="1335233"/>
            <a:ext cx="7083189" cy="2565779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7200" dirty="0" smtClean="0">
                <a:solidFill>
                  <a:srgbClr val="7030A0"/>
                </a:solidFill>
              </a:rPr>
              <a:t>  Kinds </a:t>
            </a:r>
            <a:r>
              <a:rPr lang="en-US" sz="7200" dirty="0">
                <a:solidFill>
                  <a:srgbClr val="7030A0"/>
                </a:solidFill>
              </a:rPr>
              <a:t>of article</a:t>
            </a:r>
          </a:p>
        </p:txBody>
      </p:sp>
      <p:sp>
        <p:nvSpPr>
          <p:cNvPr id="9" name="Left-Right-Up Arrow 8"/>
          <p:cNvSpPr/>
          <p:nvPr/>
        </p:nvSpPr>
        <p:spPr>
          <a:xfrm>
            <a:off x="4093193" y="3311083"/>
            <a:ext cx="3405115" cy="1378424"/>
          </a:xfrm>
          <a:prstGeom prst="leftRight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-27294" y="4000295"/>
            <a:ext cx="38350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Indefinite article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58919" y="4000295"/>
            <a:ext cx="3314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000" dirty="0" smtClean="0">
                <a:solidFill>
                  <a:srgbClr val="7030A0"/>
                </a:solidFill>
              </a:rPr>
              <a:t>definite  article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341194" y="5104263"/>
            <a:ext cx="859809" cy="70968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341193" y="5855186"/>
            <a:ext cx="859809" cy="70968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651379" y="5061745"/>
            <a:ext cx="94306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  <a:r>
              <a:rPr lang="en-US" sz="4000" dirty="0" smtClean="0"/>
              <a:t>, and </a:t>
            </a:r>
            <a:r>
              <a:rPr lang="en-US" sz="4000" dirty="0" smtClean="0">
                <a:solidFill>
                  <a:srgbClr val="7030A0"/>
                </a:solidFill>
              </a:rPr>
              <a:t>an </a:t>
            </a:r>
            <a:r>
              <a:rPr lang="en-US" sz="4000" dirty="0"/>
              <a:t>is </a:t>
            </a:r>
            <a:r>
              <a:rPr lang="en-US" sz="4000" dirty="0" smtClean="0"/>
              <a:t>called ………………..</a:t>
            </a:r>
            <a:r>
              <a:rPr lang="en-US" sz="4000" dirty="0" smtClean="0">
                <a:solidFill>
                  <a:srgbClr val="7030A0"/>
                </a:solidFill>
              </a:rPr>
              <a:t>            .</a:t>
            </a:r>
            <a:r>
              <a:rPr lang="en-US" sz="4000" dirty="0" smtClean="0">
                <a:solidFill>
                  <a:srgbClr val="FF0000"/>
                </a:solidFill>
              </a:rPr>
              <a:t>What?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62599" y="4962462"/>
            <a:ext cx="3616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7030A0"/>
                </a:solidFill>
              </a:rPr>
              <a:t>Indefinite </a:t>
            </a:r>
            <a:r>
              <a:rPr lang="en-US" sz="4000" dirty="0" smtClean="0">
                <a:solidFill>
                  <a:srgbClr val="7030A0"/>
                </a:solidFill>
              </a:rPr>
              <a:t>article 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51378" y="6100549"/>
            <a:ext cx="94306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The</a:t>
            </a:r>
            <a:r>
              <a:rPr lang="en-US" sz="4000" dirty="0" smtClean="0"/>
              <a:t>   is called …………………….        . </a:t>
            </a:r>
            <a:r>
              <a:rPr lang="en-US" sz="4000" dirty="0" smtClean="0">
                <a:solidFill>
                  <a:srgbClr val="FF0000"/>
                </a:solidFill>
              </a:rPr>
              <a:t>what?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04263" y="6100549"/>
            <a:ext cx="2524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399594" y="1919462"/>
            <a:ext cx="1792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619766" y="5917370"/>
            <a:ext cx="34938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000" dirty="0">
                <a:solidFill>
                  <a:srgbClr val="7030A0"/>
                </a:solidFill>
              </a:rPr>
              <a:t>definite  </a:t>
            </a:r>
            <a:r>
              <a:rPr lang="en-US" sz="4000" dirty="0" smtClean="0">
                <a:solidFill>
                  <a:srgbClr val="7030A0"/>
                </a:solidFill>
              </a:rPr>
              <a:t>article</a:t>
            </a:r>
            <a:endParaRPr lang="en-US" sz="4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947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  <p:bldP spid="9" grpId="0" animBg="1"/>
      <p:bldP spid="11" grpId="0"/>
      <p:bldP spid="14" grpId="0"/>
      <p:bldP spid="17" grpId="0"/>
      <p:bldP spid="19" grpId="0"/>
      <p:bldP spid="20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2513" y="232012"/>
            <a:ext cx="107134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00B050"/>
                </a:solidFill>
              </a:rPr>
              <a:t>Use of indefinite article  </a:t>
            </a:r>
            <a:r>
              <a:rPr lang="en-US" sz="5400" dirty="0" smtClean="0">
                <a:solidFill>
                  <a:srgbClr val="7030A0"/>
                </a:solidFill>
              </a:rPr>
              <a:t>a </a:t>
            </a:r>
            <a:r>
              <a:rPr lang="en-US" sz="5400" dirty="0" smtClean="0"/>
              <a:t> </a:t>
            </a:r>
            <a:r>
              <a:rPr lang="en-US" sz="5400" dirty="0" smtClean="0">
                <a:solidFill>
                  <a:srgbClr val="00B0F0"/>
                </a:solidFill>
              </a:rPr>
              <a:t>and</a:t>
            </a:r>
            <a:r>
              <a:rPr lang="en-US" sz="5400" dirty="0" smtClean="0"/>
              <a:t> </a:t>
            </a:r>
            <a:r>
              <a:rPr lang="en-US" sz="5400" dirty="0" smtClean="0">
                <a:solidFill>
                  <a:srgbClr val="7030A0"/>
                </a:solidFill>
              </a:rPr>
              <a:t>an</a:t>
            </a:r>
            <a:endParaRPr lang="en-US" sz="5400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239113"/>
            <a:ext cx="55682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consonant</a:t>
            </a:r>
            <a:r>
              <a:rPr lang="en-US" sz="4000" dirty="0" smtClean="0">
                <a:solidFill>
                  <a:srgbClr val="FF0000"/>
                </a:solidFill>
              </a:rPr>
              <a:t> based word (word begins </a:t>
            </a:r>
            <a:r>
              <a:rPr lang="en-US" sz="4000" dirty="0">
                <a:solidFill>
                  <a:srgbClr val="FF0000"/>
                </a:solidFill>
              </a:rPr>
              <a:t>with consonant)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59606" y="1266931"/>
            <a:ext cx="54045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000" dirty="0" smtClean="0">
                <a:solidFill>
                  <a:srgbClr val="FF0000"/>
                </a:solidFill>
              </a:rPr>
              <a:t> vowel based </a:t>
            </a:r>
            <a:r>
              <a:rPr lang="en-US" sz="4000" dirty="0">
                <a:solidFill>
                  <a:srgbClr val="FF0000"/>
                </a:solidFill>
              </a:rPr>
              <a:t>word (word begins </a:t>
            </a:r>
            <a:r>
              <a:rPr lang="en-US" sz="4000" smtClean="0">
                <a:solidFill>
                  <a:srgbClr val="FF0000"/>
                </a:solidFill>
              </a:rPr>
              <a:t>with vowel)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87971" y="3153155"/>
            <a:ext cx="147395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B050"/>
                </a:solidFill>
              </a:rPr>
              <a:t>Boy</a:t>
            </a:r>
          </a:p>
          <a:p>
            <a:r>
              <a:rPr lang="en-US" sz="4000" dirty="0" smtClean="0">
                <a:solidFill>
                  <a:srgbClr val="00B050"/>
                </a:solidFill>
              </a:rPr>
              <a:t>Girl</a:t>
            </a:r>
          </a:p>
          <a:p>
            <a:r>
              <a:rPr lang="en-US" sz="4000" dirty="0" smtClean="0">
                <a:solidFill>
                  <a:srgbClr val="00B050"/>
                </a:solidFill>
              </a:rPr>
              <a:t>Book</a:t>
            </a:r>
          </a:p>
          <a:p>
            <a:r>
              <a:rPr lang="en-US" sz="4000" dirty="0" smtClean="0">
                <a:solidFill>
                  <a:srgbClr val="00B050"/>
                </a:solidFill>
              </a:rPr>
              <a:t>Pen</a:t>
            </a:r>
          </a:p>
          <a:p>
            <a:r>
              <a:rPr lang="en-US" sz="4000" dirty="0" smtClean="0">
                <a:solidFill>
                  <a:srgbClr val="00B050"/>
                </a:solidFill>
              </a:rPr>
              <a:t>Bag</a:t>
            </a:r>
          </a:p>
          <a:p>
            <a:r>
              <a:rPr lang="en-US" sz="4000" dirty="0" smtClean="0">
                <a:solidFill>
                  <a:srgbClr val="00B050"/>
                </a:solidFill>
              </a:rPr>
              <a:t>box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79726" y="2760778"/>
            <a:ext cx="2115403" cy="3762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B050"/>
                </a:solidFill>
              </a:rPr>
              <a:t>Egg</a:t>
            </a:r>
          </a:p>
          <a:p>
            <a:r>
              <a:rPr lang="en-US" sz="4000" dirty="0" smtClean="0">
                <a:solidFill>
                  <a:srgbClr val="00B050"/>
                </a:solidFill>
              </a:rPr>
              <a:t>Ant</a:t>
            </a:r>
          </a:p>
          <a:p>
            <a:r>
              <a:rPr lang="en-US" sz="4000" dirty="0" smtClean="0">
                <a:solidFill>
                  <a:srgbClr val="00B050"/>
                </a:solidFill>
              </a:rPr>
              <a:t>Umbrella</a:t>
            </a:r>
          </a:p>
          <a:p>
            <a:r>
              <a:rPr lang="en-US" sz="4000" dirty="0" smtClean="0">
                <a:solidFill>
                  <a:srgbClr val="00B050"/>
                </a:solidFill>
              </a:rPr>
              <a:t>Ink pot</a:t>
            </a:r>
          </a:p>
          <a:p>
            <a:r>
              <a:rPr lang="en-US" sz="4000" dirty="0" smtClean="0">
                <a:solidFill>
                  <a:srgbClr val="00B050"/>
                </a:solidFill>
              </a:rPr>
              <a:t>Orange</a:t>
            </a:r>
          </a:p>
          <a:p>
            <a:r>
              <a:rPr lang="en-US" sz="4000" dirty="0" smtClean="0">
                <a:solidFill>
                  <a:srgbClr val="00B050"/>
                </a:solidFill>
              </a:rPr>
              <a:t>elephant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66886" y="3125023"/>
            <a:ext cx="791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a</a:t>
            </a:r>
            <a:endParaRPr lang="en-US" sz="48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36204" y="5569914"/>
            <a:ext cx="791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a</a:t>
            </a:r>
            <a:endParaRPr lang="en-US" sz="4800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35063" y="6134278"/>
            <a:ext cx="791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a</a:t>
            </a:r>
            <a:endParaRPr lang="en-US" sz="48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9834" y="3790859"/>
            <a:ext cx="791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a</a:t>
            </a:r>
            <a:endParaRPr lang="en-US" sz="4800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32782" y="4339659"/>
            <a:ext cx="791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a</a:t>
            </a:r>
            <a:endParaRPr lang="en-US" sz="4800" dirty="0">
              <a:solidFill>
                <a:srgbClr val="7030A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04368" y="4887141"/>
            <a:ext cx="791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a</a:t>
            </a:r>
            <a:endParaRPr lang="en-US" sz="4800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97087" y="5710339"/>
            <a:ext cx="8461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an</a:t>
            </a:r>
            <a:endParaRPr lang="en-US" sz="4800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66383" y="5102272"/>
            <a:ext cx="8461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an</a:t>
            </a:r>
            <a:endParaRPr lang="en-US" sz="4800" dirty="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403912" y="4488042"/>
            <a:ext cx="8461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an</a:t>
            </a:r>
            <a:endParaRPr lang="en-US" sz="4800" dirty="0">
              <a:solidFill>
                <a:srgbClr val="7030A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38030" y="3924160"/>
            <a:ext cx="8461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an</a:t>
            </a:r>
            <a:endParaRPr lang="en-US" sz="4800" dirty="0">
              <a:solidFill>
                <a:srgbClr val="7030A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38031" y="3309930"/>
            <a:ext cx="8461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an</a:t>
            </a:r>
            <a:endParaRPr lang="en-US" sz="4800" dirty="0">
              <a:solidFill>
                <a:srgbClr val="703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403912" y="2709525"/>
            <a:ext cx="8461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an</a:t>
            </a:r>
            <a:endParaRPr lang="en-US" sz="4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80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1" grpId="1"/>
      <p:bldP spid="12" grpId="0"/>
      <p:bldP spid="13" grpId="0"/>
      <p:bldP spid="14" grpId="0"/>
      <p:bldP spid="15" grpId="0"/>
      <p:bldP spid="15" grpId="1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3081" y="354842"/>
            <a:ext cx="436728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7030A0"/>
                </a:solidFill>
              </a:rPr>
              <a:t>An </a:t>
            </a:r>
            <a:r>
              <a:rPr lang="en-US" sz="4400" dirty="0" smtClean="0"/>
              <a:t>- before vowel sound word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6564572" y="399717"/>
            <a:ext cx="500872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 </a:t>
            </a:r>
            <a:r>
              <a:rPr lang="en-US" sz="4400" dirty="0" smtClean="0">
                <a:solidFill>
                  <a:srgbClr val="7030A0"/>
                </a:solidFill>
              </a:rPr>
              <a:t>A </a:t>
            </a:r>
            <a:r>
              <a:rPr lang="en-US" sz="4400" dirty="0" smtClean="0">
                <a:solidFill>
                  <a:prstClr val="black"/>
                </a:solidFill>
              </a:rPr>
              <a:t>- before consonant sound </a:t>
            </a:r>
            <a:r>
              <a:rPr lang="en-US" sz="4400" dirty="0">
                <a:solidFill>
                  <a:prstClr val="black"/>
                </a:solidFill>
              </a:rPr>
              <a:t>word</a:t>
            </a:r>
          </a:p>
          <a:p>
            <a:r>
              <a:rPr lang="en-US" dirty="0" smtClean="0"/>
              <a:t>                                                                                                      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55844" y="3054402"/>
            <a:ext cx="50087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Honest man</a:t>
            </a:r>
          </a:p>
          <a:p>
            <a:r>
              <a:rPr lang="en-US" sz="4800" dirty="0" smtClean="0">
                <a:solidFill>
                  <a:srgbClr val="FF0000"/>
                </a:solidFill>
              </a:rPr>
              <a:t>Hour</a:t>
            </a:r>
          </a:p>
          <a:p>
            <a:r>
              <a:rPr lang="en-US" sz="4800" dirty="0" err="1" smtClean="0">
                <a:solidFill>
                  <a:srgbClr val="FF0000"/>
                </a:solidFill>
              </a:rPr>
              <a:t>Honourable</a:t>
            </a:r>
            <a:r>
              <a:rPr lang="en-US" sz="4800" dirty="0" smtClean="0">
                <a:solidFill>
                  <a:srgbClr val="FF0000"/>
                </a:solidFill>
              </a:rPr>
              <a:t> person</a:t>
            </a:r>
          </a:p>
          <a:p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29853" y="3054402"/>
            <a:ext cx="366214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Hotel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Hospital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Home sick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5203" y="3071982"/>
            <a:ext cx="129653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An</a:t>
            </a:r>
          </a:p>
          <a:p>
            <a:r>
              <a:rPr lang="en-US" sz="4800" dirty="0" smtClean="0">
                <a:solidFill>
                  <a:srgbClr val="7030A0"/>
                </a:solidFill>
              </a:rPr>
              <a:t>An</a:t>
            </a:r>
          </a:p>
          <a:p>
            <a:r>
              <a:rPr lang="en-US" sz="4800" dirty="0" smtClean="0">
                <a:solidFill>
                  <a:srgbClr val="7030A0"/>
                </a:solidFill>
              </a:rPr>
              <a:t>An</a:t>
            </a:r>
          </a:p>
          <a:p>
            <a:endParaRPr lang="en-US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7605213" y="3054402"/>
            <a:ext cx="99628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4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400" dirty="0" smtClean="0">
                <a:solidFill>
                  <a:srgbClr val="7030A0"/>
                </a:solidFill>
              </a:rPr>
              <a:t>A</a:t>
            </a:r>
          </a:p>
          <a:p>
            <a:endParaRPr lang="en-US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65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6411" y="559558"/>
            <a:ext cx="102085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A   </a:t>
            </a:r>
            <a:r>
              <a:rPr lang="en-US" sz="4800" dirty="0" smtClean="0">
                <a:solidFill>
                  <a:srgbClr val="002060"/>
                </a:solidFill>
              </a:rPr>
              <a:t>before </a:t>
            </a:r>
            <a:r>
              <a:rPr lang="en-US" sz="6600" dirty="0" smtClean="0">
                <a:solidFill>
                  <a:srgbClr val="002060"/>
                </a:solidFill>
              </a:rPr>
              <a:t>“U”</a:t>
            </a:r>
            <a:r>
              <a:rPr lang="en-US" sz="4800" dirty="0" smtClean="0">
                <a:solidFill>
                  <a:srgbClr val="002060"/>
                </a:solidFill>
              </a:rPr>
              <a:t>  sound word  (not  </a:t>
            </a:r>
            <a:r>
              <a:rPr lang="en-US" sz="4800" dirty="0" smtClean="0">
                <a:solidFill>
                  <a:srgbClr val="7030A0"/>
                </a:solidFill>
              </a:rPr>
              <a:t>an</a:t>
            </a:r>
            <a:r>
              <a:rPr lang="en-US" sz="4800" dirty="0" smtClean="0">
                <a:solidFill>
                  <a:srgbClr val="002060"/>
                </a:solidFill>
              </a:rPr>
              <a:t>)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6537" y="1869743"/>
            <a:ext cx="42853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00B050"/>
                </a:solidFill>
              </a:rPr>
              <a:t>For example:</a:t>
            </a:r>
            <a:endParaRPr lang="en-US" sz="54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96788" y="3138985"/>
            <a:ext cx="433998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Europian</a:t>
            </a:r>
            <a:r>
              <a:rPr lang="en-US" sz="4000" dirty="0" smtClean="0">
                <a:solidFill>
                  <a:srgbClr val="FF0000"/>
                </a:solidFill>
              </a:rPr>
              <a:t> lady</a:t>
            </a:r>
          </a:p>
          <a:p>
            <a:r>
              <a:rPr lang="en-US" sz="4000" dirty="0" smtClean="0">
                <a:solidFill>
                  <a:srgbClr val="FF0000"/>
                </a:solidFill>
              </a:rPr>
              <a:t>Ewe</a:t>
            </a:r>
          </a:p>
          <a:p>
            <a:r>
              <a:rPr lang="en-US" sz="4000" dirty="0" smtClean="0">
                <a:solidFill>
                  <a:srgbClr val="FF0000"/>
                </a:solidFill>
              </a:rPr>
              <a:t>Unique game</a:t>
            </a:r>
          </a:p>
          <a:p>
            <a:r>
              <a:rPr lang="en-US" sz="4000" dirty="0" smtClean="0">
                <a:solidFill>
                  <a:srgbClr val="FF0000"/>
                </a:solidFill>
              </a:rPr>
              <a:t>Unit</a:t>
            </a:r>
          </a:p>
          <a:p>
            <a:r>
              <a:rPr lang="en-US" sz="4000" dirty="0" smtClean="0">
                <a:solidFill>
                  <a:srgbClr val="FF0000"/>
                </a:solidFill>
              </a:rPr>
              <a:t>Union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6286" y="3108207"/>
            <a:ext cx="8188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</a:t>
            </a:r>
          </a:p>
          <a:p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1934" y="2674961"/>
            <a:ext cx="66100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</a:rPr>
              <a:t>But  </a:t>
            </a:r>
            <a:r>
              <a:rPr lang="en-US" sz="4400" dirty="0" smtClean="0">
                <a:solidFill>
                  <a:srgbClr val="7030A0"/>
                </a:solidFill>
              </a:rPr>
              <a:t>an</a:t>
            </a:r>
            <a:r>
              <a:rPr lang="en-US" sz="3600" dirty="0" smtClean="0">
                <a:solidFill>
                  <a:srgbClr val="00B050"/>
                </a:solidFill>
              </a:rPr>
              <a:t>  before vowel sound word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1743" y="3630304"/>
            <a:ext cx="40670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00B050"/>
                </a:solidFill>
              </a:rPr>
              <a:t>For example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069540" y="4348918"/>
            <a:ext cx="45174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Untidy girl</a:t>
            </a:r>
          </a:p>
          <a:p>
            <a:r>
              <a:rPr lang="en-US" sz="4000" dirty="0" smtClean="0">
                <a:solidFill>
                  <a:srgbClr val="FF0000"/>
                </a:solidFill>
              </a:rPr>
              <a:t>Ugly bird</a:t>
            </a:r>
          </a:p>
          <a:p>
            <a:r>
              <a:rPr lang="en-US" sz="4000" dirty="0" smtClean="0">
                <a:solidFill>
                  <a:srgbClr val="FF0000"/>
                </a:solidFill>
              </a:rPr>
              <a:t>Unsafe tube-well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59856" y="4302752"/>
            <a:ext cx="12419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An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An</a:t>
            </a:r>
          </a:p>
          <a:p>
            <a:r>
              <a:rPr lang="en-US" sz="4000" dirty="0">
                <a:solidFill>
                  <a:srgbClr val="7030A0"/>
                </a:solidFill>
              </a:rPr>
              <a:t>A</a:t>
            </a:r>
            <a:r>
              <a:rPr lang="en-US" sz="4000" dirty="0" smtClean="0">
                <a:solidFill>
                  <a:srgbClr val="7030A0"/>
                </a:solidFill>
              </a:rPr>
              <a:t>n</a:t>
            </a:r>
            <a:endParaRPr lang="en-US" sz="4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4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715</Words>
  <Application>Microsoft Office PowerPoint</Application>
  <PresentationFormat>Widescreen</PresentationFormat>
  <Paragraphs>227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Edwardian Script ITC</vt:lpstr>
      <vt:lpstr>Freestyle Script</vt:lpstr>
      <vt:lpstr>Times New Roman</vt:lpstr>
      <vt:lpstr>Office Theme</vt:lpstr>
      <vt:lpstr>PowerPoint Presentation</vt:lpstr>
      <vt:lpstr>TEACHER’S   IDENTITY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TEACHER’S   IDENTITY</dc:title>
  <dc:creator>Razzak</dc:creator>
  <cp:lastModifiedBy>Windows User</cp:lastModifiedBy>
  <cp:revision>71</cp:revision>
  <dcterms:created xsi:type="dcterms:W3CDTF">2016-01-05T17:32:18Z</dcterms:created>
  <dcterms:modified xsi:type="dcterms:W3CDTF">2019-11-05T17:35:37Z</dcterms:modified>
</cp:coreProperties>
</file>