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77FC1B-C0E2-4F87-B5AA-25943DCF314F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1715A1B-92BD-42F6-A061-4302F732915B}">
      <dgm:prSet phldrT="[Text]"/>
      <dgm:spPr/>
      <dgm:t>
        <a:bodyPr/>
        <a:lstStyle/>
        <a:p>
          <a:r>
            <a:rPr lang="en-US" dirty="0" err="1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বাট্রা</a:t>
          </a:r>
          <a:r>
            <a:rPr lang="en-US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 </a:t>
          </a:r>
          <a:endParaRPr lang="en-US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gm:t>
    </dgm:pt>
    <dgm:pt modelId="{B8800E49-72B4-4B25-BAC0-A8AA0ACEB73C}" type="parTrans" cxnId="{B0E17C0A-4491-4837-B2C5-2F2F7AD31A13}">
      <dgm:prSet/>
      <dgm:spPr/>
      <dgm:t>
        <a:bodyPr/>
        <a:lstStyle/>
        <a:p>
          <a:endParaRPr lang="en-US"/>
        </a:p>
      </dgm:t>
    </dgm:pt>
    <dgm:pt modelId="{5305BCA1-3D3D-4B83-B762-CDFDA4D6F840}" type="sibTrans" cxnId="{B0E17C0A-4491-4837-B2C5-2F2F7AD31A13}">
      <dgm:prSet/>
      <dgm:spPr/>
      <dgm:t>
        <a:bodyPr/>
        <a:lstStyle/>
        <a:p>
          <a:endParaRPr lang="en-US"/>
        </a:p>
      </dgm:t>
    </dgm:pt>
    <dgm:pt modelId="{B4837A97-4AB3-426E-80A8-59002613D816}">
      <dgm:prSet phldrT="[Text]" custT="1"/>
      <dgm:spPr/>
      <dgm:t>
        <a:bodyPr/>
        <a:lstStyle/>
        <a:p>
          <a:r>
            <a:rPr lang="en-US" sz="3200" dirty="0" err="1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নগদ</a:t>
          </a:r>
          <a:r>
            <a:rPr lang="en-US" sz="32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বাট্রা</a:t>
          </a:r>
          <a:r>
            <a:rPr lang="en-US" sz="32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 </a:t>
          </a:r>
          <a:endParaRPr lang="en-US" sz="3200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gm:t>
    </dgm:pt>
    <dgm:pt modelId="{A9786829-2D10-4657-9B42-5A8963F8CCAF}" type="parTrans" cxnId="{4606E977-7EDB-47D0-B649-70F02C0D4420}">
      <dgm:prSet/>
      <dgm:spPr/>
      <dgm:t>
        <a:bodyPr/>
        <a:lstStyle/>
        <a:p>
          <a:endParaRPr lang="en-US"/>
        </a:p>
      </dgm:t>
    </dgm:pt>
    <dgm:pt modelId="{6BBA4D7C-5F2C-4321-B6B5-10BEDCEFDE6E}" type="sibTrans" cxnId="{4606E977-7EDB-47D0-B649-70F02C0D4420}">
      <dgm:prSet/>
      <dgm:spPr/>
      <dgm:t>
        <a:bodyPr/>
        <a:lstStyle/>
        <a:p>
          <a:endParaRPr lang="en-US"/>
        </a:p>
      </dgm:t>
    </dgm:pt>
    <dgm:pt modelId="{AE5DEBB8-1D40-4D77-85E9-C139A6E0A362}">
      <dgm:prSet phldrT="[Text]" custT="1"/>
      <dgm:spPr/>
      <dgm:t>
        <a:bodyPr/>
        <a:lstStyle/>
        <a:p>
          <a:r>
            <a:rPr lang="en-US" sz="3200" dirty="0" err="1" smtClean="0">
              <a:latin typeface="NikoshBAN" pitchFamily="2" charset="0"/>
              <a:cs typeface="NikoshBAN" pitchFamily="2" charset="0"/>
            </a:rPr>
            <a:t>ব্যবসায়িক</a:t>
          </a:r>
          <a:r>
            <a:rPr lang="en-US" sz="3200" dirty="0" smtClean="0">
              <a:latin typeface="NikoshBAN" pitchFamily="2" charset="0"/>
              <a:cs typeface="NikoshBAN" pitchFamily="2" charset="0"/>
            </a:rPr>
            <a:t>/</a:t>
          </a:r>
          <a:r>
            <a:rPr lang="en-US" sz="3200" dirty="0" err="1" smtClean="0">
              <a:latin typeface="NikoshBAN" pitchFamily="2" charset="0"/>
              <a:cs typeface="NikoshBAN" pitchFamily="2" charset="0"/>
            </a:rPr>
            <a:t>কারবারি</a:t>
          </a:r>
          <a:r>
            <a:rPr lang="en-US" sz="3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latin typeface="NikoshBAN" pitchFamily="2" charset="0"/>
              <a:cs typeface="NikoshBAN" pitchFamily="2" charset="0"/>
            </a:rPr>
            <a:t>বাট্রা</a:t>
          </a:r>
          <a:r>
            <a:rPr lang="en-US" sz="3200" dirty="0" smtClean="0">
              <a:latin typeface="NikoshBAN" pitchFamily="2" charset="0"/>
              <a:cs typeface="NikoshBAN" pitchFamily="2" charset="0"/>
            </a:rPr>
            <a:t> 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62647872-3E05-4805-B1D7-DDA3EBD3A919}" type="parTrans" cxnId="{6722DB80-728C-4ACD-8F16-1B4AFB03EF3B}">
      <dgm:prSet/>
      <dgm:spPr/>
      <dgm:t>
        <a:bodyPr/>
        <a:lstStyle/>
        <a:p>
          <a:endParaRPr lang="en-US"/>
        </a:p>
      </dgm:t>
    </dgm:pt>
    <dgm:pt modelId="{03A4307E-692A-47D5-99F8-AC4D1B914828}" type="sibTrans" cxnId="{6722DB80-728C-4ACD-8F16-1B4AFB03EF3B}">
      <dgm:prSet/>
      <dgm:spPr/>
      <dgm:t>
        <a:bodyPr/>
        <a:lstStyle/>
        <a:p>
          <a:endParaRPr lang="en-US"/>
        </a:p>
      </dgm:t>
    </dgm:pt>
    <dgm:pt modelId="{CC277E35-1EB7-4B36-8B99-BF14564BCCCE}" type="pres">
      <dgm:prSet presAssocID="{C777FC1B-C0E2-4F87-B5AA-25943DCF314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26395A5-5A96-4340-AF49-C6F44148F47B}" type="pres">
      <dgm:prSet presAssocID="{91715A1B-92BD-42F6-A061-4302F732915B}" presName="node" presStyleLbl="node1" presStyleIdx="0" presStyleCnt="3" custScaleX="57013" custScaleY="1062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281D7F-9996-4FD4-9644-DE794C6539F2}" type="pres">
      <dgm:prSet presAssocID="{5305BCA1-3D3D-4B83-B762-CDFDA4D6F840}" presName="sibTrans" presStyleLbl="sibTrans2D1" presStyleIdx="0" presStyleCnt="3"/>
      <dgm:spPr/>
      <dgm:t>
        <a:bodyPr/>
        <a:lstStyle/>
        <a:p>
          <a:endParaRPr lang="en-US"/>
        </a:p>
      </dgm:t>
    </dgm:pt>
    <dgm:pt modelId="{2D774B29-8036-45DD-847B-04B1F58F8474}" type="pres">
      <dgm:prSet presAssocID="{5305BCA1-3D3D-4B83-B762-CDFDA4D6F840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E44D278D-8E7C-4662-9318-59EB7FC31BB8}" type="pres">
      <dgm:prSet presAssocID="{B4837A97-4AB3-426E-80A8-59002613D816}" presName="node" presStyleLbl="node1" presStyleIdx="1" presStyleCnt="3" custScaleX="86096" custScaleY="102382" custRadScaleRad="87178" custRadScaleInc="-128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8FAB0A-997D-45FF-A20C-C35AE40911E6}" type="pres">
      <dgm:prSet presAssocID="{6BBA4D7C-5F2C-4321-B6B5-10BEDCEFDE6E}" presName="sibTrans" presStyleLbl="sibTrans2D1" presStyleIdx="1" presStyleCnt="3"/>
      <dgm:spPr/>
      <dgm:t>
        <a:bodyPr/>
        <a:lstStyle/>
        <a:p>
          <a:endParaRPr lang="en-US"/>
        </a:p>
      </dgm:t>
    </dgm:pt>
    <dgm:pt modelId="{3179DC81-82FD-413F-8D21-68EE87E9B09B}" type="pres">
      <dgm:prSet presAssocID="{6BBA4D7C-5F2C-4321-B6B5-10BEDCEFDE6E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95FC30CE-7836-4CB0-9439-34E0DAB552CF}" type="pres">
      <dgm:prSet presAssocID="{AE5DEBB8-1D40-4D77-85E9-C139A6E0A362}" presName="node" presStyleLbl="node1" presStyleIdx="2" presStyleCnt="3" custAng="0" custScaleX="100974" custScaleY="109154" custRadScaleRad="83964" custRadScaleInc="188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C13D34-CF05-43A9-8824-BFFB32FA68C2}" type="pres">
      <dgm:prSet presAssocID="{03A4307E-692A-47D5-99F8-AC4D1B914828}" presName="sibTrans" presStyleLbl="sibTrans2D1" presStyleIdx="2" presStyleCnt="3"/>
      <dgm:spPr/>
      <dgm:t>
        <a:bodyPr/>
        <a:lstStyle/>
        <a:p>
          <a:endParaRPr lang="en-US"/>
        </a:p>
      </dgm:t>
    </dgm:pt>
    <dgm:pt modelId="{D4DF14BB-BECC-4D0F-B0A3-24739BF66B91}" type="pres">
      <dgm:prSet presAssocID="{03A4307E-692A-47D5-99F8-AC4D1B914828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FBDFD1D3-575B-4571-B8CA-DA943CB9ABFA}" type="presOf" srcId="{91715A1B-92BD-42F6-A061-4302F732915B}" destId="{726395A5-5A96-4340-AF49-C6F44148F47B}" srcOrd="0" destOrd="0" presId="urn:microsoft.com/office/officeart/2005/8/layout/cycle7"/>
    <dgm:cxn modelId="{4606E977-7EDB-47D0-B649-70F02C0D4420}" srcId="{C777FC1B-C0E2-4F87-B5AA-25943DCF314F}" destId="{B4837A97-4AB3-426E-80A8-59002613D816}" srcOrd="1" destOrd="0" parTransId="{A9786829-2D10-4657-9B42-5A8963F8CCAF}" sibTransId="{6BBA4D7C-5F2C-4321-B6B5-10BEDCEFDE6E}"/>
    <dgm:cxn modelId="{032B083F-60D8-4565-B3E1-FF4B910EE8A4}" type="presOf" srcId="{03A4307E-692A-47D5-99F8-AC4D1B914828}" destId="{EDC13D34-CF05-43A9-8824-BFFB32FA68C2}" srcOrd="0" destOrd="0" presId="urn:microsoft.com/office/officeart/2005/8/layout/cycle7"/>
    <dgm:cxn modelId="{32329DED-726F-4EAF-B1C5-B4C2493986E7}" type="presOf" srcId="{6BBA4D7C-5F2C-4321-B6B5-10BEDCEFDE6E}" destId="{8C8FAB0A-997D-45FF-A20C-C35AE40911E6}" srcOrd="0" destOrd="0" presId="urn:microsoft.com/office/officeart/2005/8/layout/cycle7"/>
    <dgm:cxn modelId="{2E508F66-C24A-48FA-B317-602610A3C0D2}" type="presOf" srcId="{03A4307E-692A-47D5-99F8-AC4D1B914828}" destId="{D4DF14BB-BECC-4D0F-B0A3-24739BF66B91}" srcOrd="1" destOrd="0" presId="urn:microsoft.com/office/officeart/2005/8/layout/cycle7"/>
    <dgm:cxn modelId="{E4CEC6DC-BDA9-463C-B30D-C9B710EAD316}" type="presOf" srcId="{5305BCA1-3D3D-4B83-B762-CDFDA4D6F840}" destId="{2D774B29-8036-45DD-847B-04B1F58F8474}" srcOrd="1" destOrd="0" presId="urn:microsoft.com/office/officeart/2005/8/layout/cycle7"/>
    <dgm:cxn modelId="{B0E17C0A-4491-4837-B2C5-2F2F7AD31A13}" srcId="{C777FC1B-C0E2-4F87-B5AA-25943DCF314F}" destId="{91715A1B-92BD-42F6-A061-4302F732915B}" srcOrd="0" destOrd="0" parTransId="{B8800E49-72B4-4B25-BAC0-A8AA0ACEB73C}" sibTransId="{5305BCA1-3D3D-4B83-B762-CDFDA4D6F840}"/>
    <dgm:cxn modelId="{232D114D-2F83-4D06-8FEB-566C3FBB6CEA}" type="presOf" srcId="{6BBA4D7C-5F2C-4321-B6B5-10BEDCEFDE6E}" destId="{3179DC81-82FD-413F-8D21-68EE87E9B09B}" srcOrd="1" destOrd="0" presId="urn:microsoft.com/office/officeart/2005/8/layout/cycle7"/>
    <dgm:cxn modelId="{1BE9C991-49E8-4241-9573-81E840E8C0AC}" type="presOf" srcId="{C777FC1B-C0E2-4F87-B5AA-25943DCF314F}" destId="{CC277E35-1EB7-4B36-8B99-BF14564BCCCE}" srcOrd="0" destOrd="0" presId="urn:microsoft.com/office/officeart/2005/8/layout/cycle7"/>
    <dgm:cxn modelId="{9FC07071-CF69-4139-9B96-CF4787B6E092}" type="presOf" srcId="{AE5DEBB8-1D40-4D77-85E9-C139A6E0A362}" destId="{95FC30CE-7836-4CB0-9439-34E0DAB552CF}" srcOrd="0" destOrd="0" presId="urn:microsoft.com/office/officeart/2005/8/layout/cycle7"/>
    <dgm:cxn modelId="{6722DB80-728C-4ACD-8F16-1B4AFB03EF3B}" srcId="{C777FC1B-C0E2-4F87-B5AA-25943DCF314F}" destId="{AE5DEBB8-1D40-4D77-85E9-C139A6E0A362}" srcOrd="2" destOrd="0" parTransId="{62647872-3E05-4805-B1D7-DDA3EBD3A919}" sibTransId="{03A4307E-692A-47D5-99F8-AC4D1B914828}"/>
    <dgm:cxn modelId="{F6DC23CC-C8F9-4CEF-823B-962E4A1EEE4A}" type="presOf" srcId="{5305BCA1-3D3D-4B83-B762-CDFDA4D6F840}" destId="{92281D7F-9996-4FD4-9644-DE794C6539F2}" srcOrd="0" destOrd="0" presId="urn:microsoft.com/office/officeart/2005/8/layout/cycle7"/>
    <dgm:cxn modelId="{12BBD271-F58C-4D28-9469-9680477F2CCA}" type="presOf" srcId="{B4837A97-4AB3-426E-80A8-59002613D816}" destId="{E44D278D-8E7C-4662-9318-59EB7FC31BB8}" srcOrd="0" destOrd="0" presId="urn:microsoft.com/office/officeart/2005/8/layout/cycle7"/>
    <dgm:cxn modelId="{600804D1-3DD0-42F1-89D9-4615F2ED7B40}" type="presParOf" srcId="{CC277E35-1EB7-4B36-8B99-BF14564BCCCE}" destId="{726395A5-5A96-4340-AF49-C6F44148F47B}" srcOrd="0" destOrd="0" presId="urn:microsoft.com/office/officeart/2005/8/layout/cycle7"/>
    <dgm:cxn modelId="{2488369C-63B5-4258-A615-95C8CAF48BFD}" type="presParOf" srcId="{CC277E35-1EB7-4B36-8B99-BF14564BCCCE}" destId="{92281D7F-9996-4FD4-9644-DE794C6539F2}" srcOrd="1" destOrd="0" presId="urn:microsoft.com/office/officeart/2005/8/layout/cycle7"/>
    <dgm:cxn modelId="{07A5DBE2-3BA7-4564-99E7-43F8B8FE56AC}" type="presParOf" srcId="{92281D7F-9996-4FD4-9644-DE794C6539F2}" destId="{2D774B29-8036-45DD-847B-04B1F58F8474}" srcOrd="0" destOrd="0" presId="urn:microsoft.com/office/officeart/2005/8/layout/cycle7"/>
    <dgm:cxn modelId="{D07BD8D1-A952-4DC0-BC91-0C83DED42123}" type="presParOf" srcId="{CC277E35-1EB7-4B36-8B99-BF14564BCCCE}" destId="{E44D278D-8E7C-4662-9318-59EB7FC31BB8}" srcOrd="2" destOrd="0" presId="urn:microsoft.com/office/officeart/2005/8/layout/cycle7"/>
    <dgm:cxn modelId="{5003086C-818F-476F-931B-2C0663185654}" type="presParOf" srcId="{CC277E35-1EB7-4B36-8B99-BF14564BCCCE}" destId="{8C8FAB0A-997D-45FF-A20C-C35AE40911E6}" srcOrd="3" destOrd="0" presId="urn:microsoft.com/office/officeart/2005/8/layout/cycle7"/>
    <dgm:cxn modelId="{06A106E3-0DFD-40C9-81B9-2B6CAD868616}" type="presParOf" srcId="{8C8FAB0A-997D-45FF-A20C-C35AE40911E6}" destId="{3179DC81-82FD-413F-8D21-68EE87E9B09B}" srcOrd="0" destOrd="0" presId="urn:microsoft.com/office/officeart/2005/8/layout/cycle7"/>
    <dgm:cxn modelId="{0B447448-337E-42AD-9BFD-76CD7A489F2A}" type="presParOf" srcId="{CC277E35-1EB7-4B36-8B99-BF14564BCCCE}" destId="{95FC30CE-7836-4CB0-9439-34E0DAB552CF}" srcOrd="4" destOrd="0" presId="urn:microsoft.com/office/officeart/2005/8/layout/cycle7"/>
    <dgm:cxn modelId="{99A9E3AA-FE8F-403F-959A-DDCCD19D4BE3}" type="presParOf" srcId="{CC277E35-1EB7-4B36-8B99-BF14564BCCCE}" destId="{EDC13D34-CF05-43A9-8824-BFFB32FA68C2}" srcOrd="5" destOrd="0" presId="urn:microsoft.com/office/officeart/2005/8/layout/cycle7"/>
    <dgm:cxn modelId="{A4C889DD-EEA6-4A96-8E35-CA08A9CADD42}" type="presParOf" srcId="{EDC13D34-CF05-43A9-8824-BFFB32FA68C2}" destId="{D4DF14BB-BECC-4D0F-B0A3-24739BF66B91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6395A5-5A96-4340-AF49-C6F44148F47B}">
      <dsp:nvSpPr>
        <dsp:cNvPr id="0" name=""/>
        <dsp:cNvSpPr/>
      </dsp:nvSpPr>
      <dsp:spPr>
        <a:xfrm>
          <a:off x="2137635" y="-8100"/>
          <a:ext cx="1129965" cy="10526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err="1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বাট্রা</a:t>
          </a:r>
          <a:r>
            <a:rPr lang="en-US" sz="4400" kern="12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 </a:t>
          </a:r>
          <a:endParaRPr lang="en-US" sz="4400" kern="1200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sp:txBody>
      <dsp:txXfrm>
        <a:off x="2168466" y="22731"/>
        <a:ext cx="1068303" cy="990998"/>
      </dsp:txXfrm>
    </dsp:sp>
    <dsp:sp modelId="{92281D7F-9996-4FD4-9644-DE794C6539F2}">
      <dsp:nvSpPr>
        <dsp:cNvPr id="0" name=""/>
        <dsp:cNvSpPr/>
      </dsp:nvSpPr>
      <dsp:spPr>
        <a:xfrm rot="3527359">
          <a:off x="3000734" y="1612297"/>
          <a:ext cx="939650" cy="34684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3104786" y="1681665"/>
        <a:ext cx="731546" cy="208104"/>
      </dsp:txXfrm>
    </dsp:sp>
    <dsp:sp modelId="{E44D278D-8E7C-4662-9318-59EB7FC31BB8}">
      <dsp:nvSpPr>
        <dsp:cNvPr id="0" name=""/>
        <dsp:cNvSpPr/>
      </dsp:nvSpPr>
      <dsp:spPr>
        <a:xfrm>
          <a:off x="3373776" y="2526875"/>
          <a:ext cx="1706374" cy="10145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নগদ</a:t>
          </a:r>
          <a:r>
            <a:rPr lang="en-US" sz="3200" kern="12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kern="1200" dirty="0" err="1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বাট্রা</a:t>
          </a:r>
          <a:r>
            <a:rPr lang="en-US" sz="3200" kern="12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 </a:t>
          </a:r>
          <a:endParaRPr lang="en-US" sz="3200" kern="1200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sp:txBody>
      <dsp:txXfrm>
        <a:off x="3403492" y="2556591"/>
        <a:ext cx="1646942" cy="955145"/>
      </dsp:txXfrm>
    </dsp:sp>
    <dsp:sp modelId="{8C8FAB0A-997D-45FF-A20C-C35AE40911E6}">
      <dsp:nvSpPr>
        <dsp:cNvPr id="0" name=""/>
        <dsp:cNvSpPr/>
      </dsp:nvSpPr>
      <dsp:spPr>
        <a:xfrm rot="10932374">
          <a:off x="2317104" y="2805266"/>
          <a:ext cx="939650" cy="34684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10800000">
        <a:off x="2421156" y="2874634"/>
        <a:ext cx="731546" cy="208104"/>
      </dsp:txXfrm>
    </dsp:sp>
    <dsp:sp modelId="{95FC30CE-7836-4CB0-9439-34E0DAB552CF}">
      <dsp:nvSpPr>
        <dsp:cNvPr id="0" name=""/>
        <dsp:cNvSpPr/>
      </dsp:nvSpPr>
      <dsp:spPr>
        <a:xfrm>
          <a:off x="198835" y="2376686"/>
          <a:ext cx="2001248" cy="10816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latin typeface="NikoshBAN" pitchFamily="2" charset="0"/>
              <a:cs typeface="NikoshBAN" pitchFamily="2" charset="0"/>
            </a:rPr>
            <a:t>ব্যবসায়িক</a:t>
          </a:r>
          <a:r>
            <a:rPr lang="en-US" sz="3200" kern="1200" dirty="0" smtClean="0">
              <a:latin typeface="NikoshBAN" pitchFamily="2" charset="0"/>
              <a:cs typeface="NikoshBAN" pitchFamily="2" charset="0"/>
            </a:rPr>
            <a:t>/</a:t>
          </a:r>
          <a:r>
            <a:rPr lang="en-US" sz="3200" kern="1200" dirty="0" err="1" smtClean="0">
              <a:latin typeface="NikoshBAN" pitchFamily="2" charset="0"/>
              <a:cs typeface="NikoshBAN" pitchFamily="2" charset="0"/>
            </a:rPr>
            <a:t>কারবারি</a:t>
          </a:r>
          <a:r>
            <a:rPr lang="en-US" sz="32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kern="1200" dirty="0" err="1" smtClean="0">
              <a:latin typeface="NikoshBAN" pitchFamily="2" charset="0"/>
              <a:cs typeface="NikoshBAN" pitchFamily="2" charset="0"/>
            </a:rPr>
            <a:t>বাট্রা</a:t>
          </a:r>
          <a:r>
            <a:rPr lang="en-US" sz="3200" kern="1200" dirty="0" smtClean="0">
              <a:latin typeface="NikoshBAN" pitchFamily="2" charset="0"/>
              <a:cs typeface="NikoshBAN" pitchFamily="2" charset="0"/>
            </a:rPr>
            <a:t> </a:t>
          </a:r>
          <a:endParaRPr lang="en-US" sz="3200" kern="1200" dirty="0">
            <a:latin typeface="NikoshBAN" pitchFamily="2" charset="0"/>
            <a:cs typeface="NikoshBAN" pitchFamily="2" charset="0"/>
          </a:endParaRPr>
        </a:p>
      </dsp:txBody>
      <dsp:txXfrm>
        <a:off x="230516" y="2408367"/>
        <a:ext cx="1937886" cy="1018323"/>
      </dsp:txXfrm>
    </dsp:sp>
    <dsp:sp modelId="{EDC13D34-CF05-43A9-8824-BFFB32FA68C2}">
      <dsp:nvSpPr>
        <dsp:cNvPr id="0" name=""/>
        <dsp:cNvSpPr/>
      </dsp:nvSpPr>
      <dsp:spPr>
        <a:xfrm rot="18124026">
          <a:off x="1485759" y="1537203"/>
          <a:ext cx="939650" cy="34684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1589811" y="1606571"/>
        <a:ext cx="731546" cy="2081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“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জীবনের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মহ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ৎ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পরিনতি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অভিজ্ঞতায়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-- 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কর্মে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”। 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মিঃ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রায়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667000"/>
            <a:ext cx="6400800" cy="1752600"/>
          </a:xfrm>
        </p:spPr>
        <p:txBody>
          <a:bodyPr/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28800"/>
            <a:ext cx="7315200" cy="4867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354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জানু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- ২,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যন্ত্রপাতি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ক্রয়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২০,০০০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 marL="0" indent="0">
              <a:buNone/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, -৩,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মিরার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নিকট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১০%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বাট্রায়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পন্য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ক্রয়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১০,০০০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 marL="0" indent="0">
              <a:buNone/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, -৪,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লিমার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নিকট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নগদে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বিক্রয়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১৫,০০০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। </a:t>
            </a:r>
          </a:p>
          <a:p>
            <a:pPr marL="0" indent="0">
              <a:buNone/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, - ৮,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নগদে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পণ্য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ক্রয়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৫,০০০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 marL="0" indent="0">
              <a:buNone/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, - ১০,কর্মচারির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বেতন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প্রদান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৬,০০০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 marL="0" indent="0">
              <a:buNone/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,- ১২,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মনিহারি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ক্রয়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৪,০০০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, - ১৮,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পাওনাদারকে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প্রদান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৫,০০০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, - ২৫,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পণ্য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বিক্রয়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২০,০০০ 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 marL="0" indent="0">
              <a:buNone/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,- ২৮,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নগদ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উত্তোলন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৫,০০০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 marL="0" indent="0">
              <a:buNone/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ক)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লেনদেন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বইয়ের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বহির্ভূত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। </a:t>
            </a:r>
          </a:p>
          <a:p>
            <a:pPr marL="0" indent="0">
              <a:buNone/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খ)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উপযুক্ত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প্রস্তুত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 marL="0" indent="0">
              <a:buNone/>
            </a:pP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249362"/>
          </a:xfrm>
        </p:spPr>
        <p:txBody>
          <a:bodyPr>
            <a:normAutofit fontScale="90000"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লেলিন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সরকার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নগদ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৩০,০০০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২০১৯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১লা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জানুয়ারি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‘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সরকার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এন্টারপ্রাইজ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’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নামে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ব্যবসায়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শুরু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করেন।উক্ত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মাসের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লেনদেন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নিম্নরুপঃ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169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228600"/>
            <a:ext cx="228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লেলিন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সরকার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একঘরা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770582"/>
              </p:ext>
            </p:extLst>
          </p:nvPr>
        </p:nvGraphicFramePr>
        <p:xfrm>
          <a:off x="152402" y="1676400"/>
          <a:ext cx="8991598" cy="4557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0165"/>
                <a:gridCol w="1594308"/>
                <a:gridCol w="498564"/>
                <a:gridCol w="465083"/>
                <a:gridCol w="1101831"/>
                <a:gridCol w="991041"/>
                <a:gridCol w="1550276"/>
                <a:gridCol w="336330"/>
                <a:gridCol w="381000"/>
                <a:gridCol w="1143000"/>
              </a:tblGrid>
              <a:tr h="122577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তাং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২০১৯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প্রাপ্তী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ভাঃনং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খঃপৃঃ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টাকা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তাং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প্রদান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ভাঃনং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খঃপৃঃ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টাকা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2696705">
                <a:tc>
                  <a:txBody>
                    <a:bodyPr/>
                    <a:lstStyle/>
                    <a:p>
                      <a:r>
                        <a:rPr lang="en-US" dirty="0" smtClean="0"/>
                        <a:t>জানু-১ </a:t>
                      </a:r>
                    </a:p>
                    <a:p>
                      <a:r>
                        <a:rPr lang="en-US" dirty="0" smtClean="0"/>
                        <a:t>, , - ৪ </a:t>
                      </a:r>
                    </a:p>
                    <a:p>
                      <a:r>
                        <a:rPr lang="en-US" dirty="0" smtClean="0"/>
                        <a:t>, , - ২৫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err="1" smtClean="0"/>
                        <a:t>ফে</a:t>
                      </a:r>
                      <a:r>
                        <a:rPr lang="en-US" dirty="0" smtClean="0"/>
                        <a:t>-</a:t>
                      </a:r>
                      <a:r>
                        <a:rPr lang="en-US" baseline="0" dirty="0" smtClean="0"/>
                        <a:t> ১ </a:t>
                      </a:r>
                      <a:r>
                        <a:rPr lang="en-US" dirty="0" smtClean="0"/>
                        <a:t>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ব্যালেন্স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বি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ডি</a:t>
                      </a:r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dirty="0" err="1" smtClean="0"/>
                        <a:t>বিক্রয়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হিঃ</a:t>
                      </a:r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dirty="0" err="1" smtClean="0"/>
                        <a:t>বিক্রয়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হিঃ</a:t>
                      </a:r>
                      <a:r>
                        <a:rPr lang="en-US" dirty="0" smtClean="0"/>
                        <a:t> 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err="1" smtClean="0"/>
                        <a:t>ব্যালেন্স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বি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ডি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৩০,০০০</a:t>
                      </a:r>
                    </a:p>
                    <a:p>
                      <a:r>
                        <a:rPr lang="en-US" dirty="0" smtClean="0"/>
                        <a:t>১৫,০০০ </a:t>
                      </a:r>
                    </a:p>
                    <a:p>
                      <a:r>
                        <a:rPr lang="en-US" dirty="0" smtClean="0"/>
                        <a:t>২০,০০০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৬৫,০০০ 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২০,০০০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জানু</a:t>
                      </a:r>
                      <a:r>
                        <a:rPr lang="en-US" dirty="0" smtClean="0"/>
                        <a:t> -২ </a:t>
                      </a:r>
                    </a:p>
                    <a:p>
                      <a:r>
                        <a:rPr lang="en-US" dirty="0" smtClean="0"/>
                        <a:t>, , - ৮ </a:t>
                      </a:r>
                    </a:p>
                    <a:p>
                      <a:r>
                        <a:rPr lang="en-US" dirty="0" smtClean="0"/>
                        <a:t>, , - ১০</a:t>
                      </a:r>
                    </a:p>
                    <a:p>
                      <a:r>
                        <a:rPr lang="en-US" dirty="0" smtClean="0"/>
                        <a:t>, , - ১২ </a:t>
                      </a:r>
                    </a:p>
                    <a:p>
                      <a:r>
                        <a:rPr lang="en-US" dirty="0" smtClean="0"/>
                        <a:t>, , - ১৮</a:t>
                      </a:r>
                    </a:p>
                    <a:p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,- ২৮</a:t>
                      </a:r>
                    </a:p>
                    <a:p>
                      <a:r>
                        <a:rPr lang="en-US" baseline="0" dirty="0" smtClean="0"/>
                        <a:t>, ,- ৩১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যন্ত্রপাতি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হিঃ</a:t>
                      </a:r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dirty="0" err="1" smtClean="0"/>
                        <a:t>ক্রয়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হিঃ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err="1" smtClean="0"/>
                        <a:t>বেতন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হিঃ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err="1" smtClean="0"/>
                        <a:t>মনিহারি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হিঃ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err="1" smtClean="0"/>
                        <a:t>পাওনাদার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হিঃ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err="1" smtClean="0"/>
                        <a:t>উত্তোলন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হিঃ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err="1" smtClean="0"/>
                        <a:t>ব্যালেন্স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সি</a:t>
                      </a:r>
                      <a:r>
                        <a:rPr lang="en-US" baseline="0" dirty="0" smtClean="0"/>
                        <a:t>/</a:t>
                      </a:r>
                      <a:r>
                        <a:rPr lang="en-US" baseline="0" dirty="0" err="1" smtClean="0"/>
                        <a:t>ডি</a:t>
                      </a:r>
                      <a:r>
                        <a:rPr lang="en-US" baseline="0" dirty="0" smtClean="0"/>
                        <a:t> 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২০,০০০ </a:t>
                      </a:r>
                    </a:p>
                    <a:p>
                      <a:r>
                        <a:rPr lang="en-US" dirty="0" smtClean="0"/>
                        <a:t>৫,০০০ </a:t>
                      </a:r>
                    </a:p>
                    <a:p>
                      <a:r>
                        <a:rPr lang="en-US" dirty="0" smtClean="0"/>
                        <a:t>৬,০০০ </a:t>
                      </a:r>
                    </a:p>
                    <a:p>
                      <a:r>
                        <a:rPr lang="en-US" dirty="0" smtClean="0"/>
                        <a:t>৪,০০০ </a:t>
                      </a:r>
                    </a:p>
                    <a:p>
                      <a:r>
                        <a:rPr lang="en-US" dirty="0" smtClean="0"/>
                        <a:t>৫,০০০ </a:t>
                      </a:r>
                    </a:p>
                    <a:p>
                      <a:r>
                        <a:rPr lang="en-US" dirty="0" smtClean="0"/>
                        <a:t>৫,০০০</a:t>
                      </a:r>
                    </a:p>
                    <a:p>
                      <a:r>
                        <a:rPr lang="en-US" dirty="0" smtClean="0"/>
                        <a:t>২০,০০০  </a:t>
                      </a:r>
                    </a:p>
                    <a:p>
                      <a:r>
                        <a:rPr lang="en-US" dirty="0" smtClean="0"/>
                        <a:t>৬৫,০০০ </a:t>
                      </a:r>
                      <a:endParaRPr lang="en-US" dirty="0"/>
                    </a:p>
                  </a:txBody>
                  <a:tcPr/>
                </a:tc>
              </a:tr>
              <a:tr h="4971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3657600" y="4876800"/>
            <a:ext cx="106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001000" y="4876800"/>
            <a:ext cx="106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qual 12"/>
          <p:cNvSpPr/>
          <p:nvPr/>
        </p:nvSpPr>
        <p:spPr>
          <a:xfrm>
            <a:off x="3657600" y="5181600"/>
            <a:ext cx="1066800" cy="152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Equal 13"/>
          <p:cNvSpPr/>
          <p:nvPr/>
        </p:nvSpPr>
        <p:spPr>
          <a:xfrm>
            <a:off x="8077200" y="5181600"/>
            <a:ext cx="990600" cy="152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1000" y="1219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ডেবিট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001000" y="1219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ক্রেডিট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074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 animBg="1"/>
      <p:bldP spid="14" grpId="0" animBg="1"/>
      <p:bldP spid="15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পরাগের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নিকট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১০%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বাট্রায়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পন্য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বিক্রয়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২৫,০০০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বইয়ের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পাশে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লিপিবদ্ধ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প্রদত্ত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বাট্রা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সম্পর্ক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ব্যবসায়িক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বাট্রা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কখন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ব্যবহারিত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। </a:t>
            </a: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একঘরা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বইতে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কতটি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টাকার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কলাম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ভাড়া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প্রদান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বইয়ের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পাশে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বসবে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 marL="0" indent="0"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573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610600" cy="556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জনাব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আরমানের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২০১৯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জুন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মাসের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লেনদেন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নিম্নরুপঃ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indent="0">
              <a:buNone/>
            </a:pP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জুন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- ১,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প্রারম্ভিক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হাতে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নগদ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২,৫০০ 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indent="0">
              <a:buNone/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, -২,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অতিরিক্ত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মূলধন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আনায়ন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১০,০০০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indent="0">
              <a:buNone/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, - ৪,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পন্য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ক্রয়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৭,০০০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indent="0">
              <a:buNone/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, - ৬,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মিনার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নিকট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নগদে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বিক্রয়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৮,০০০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indent="0">
              <a:buNone/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, - ১০,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দেনাদার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প্রাপ্তি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৫,০০০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indent="0">
              <a:buNone/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, - ১৬,ভাড়া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প্রদান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৬,০০০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indent="0">
              <a:buNone/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, - ২২,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আসবাবপত্র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ক্রয়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১০,০০০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 </a:t>
            </a:r>
          </a:p>
          <a:p>
            <a:pPr marL="0" indent="0">
              <a:buNone/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, - ২৫,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মামুন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বেতন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প্রদান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৫,০০০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 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ক)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একঘরা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প্রস্তুত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74638"/>
            <a:ext cx="5105400" cy="868362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428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533400"/>
            <a:ext cx="495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সবাই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752600"/>
            <a:ext cx="7251907" cy="4829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154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533400"/>
            <a:ext cx="5181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পরিচিতিঃ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ব্রজেন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রায়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ব্যবসায়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) </a:t>
            </a: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চাঁদপাই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মেছেরশাহ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মোংলা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বাদেরহাট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। </a:t>
            </a: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533400"/>
            <a:ext cx="2331720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402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33600" y="1981200"/>
            <a:ext cx="5410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শ্রেনিঃ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৯ম </a:t>
            </a: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শিরোনামঃ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৮ম </a:t>
            </a: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৫০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790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" y="214312"/>
            <a:ext cx="4902201" cy="468849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226035"/>
            <a:ext cx="3114675" cy="46767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20262" y="5319374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শিখলাম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983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বই</a:t>
            </a:r>
            <a:r>
              <a:rPr lang="en-US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7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524000"/>
            <a:ext cx="73152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733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১।কোন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লেনদেন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বইতে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লিপিবদ্ধ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 marL="0" indent="0"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বাট্রা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 marL="0" indent="0"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একঘরা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প্রস্তুত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শিক্ষণ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ফল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072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381000"/>
            <a:ext cx="80772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নগদান</a:t>
            </a:r>
            <a:r>
              <a:rPr lang="en-US" dirty="0" smtClean="0"/>
              <a:t> </a:t>
            </a:r>
            <a:r>
              <a:rPr lang="en-US" dirty="0" err="1" smtClean="0"/>
              <a:t>বইঃ</a:t>
            </a:r>
            <a:r>
              <a:rPr lang="en-US" dirty="0" smtClean="0"/>
              <a:t>  </a:t>
            </a:r>
            <a:r>
              <a:rPr lang="en-US" dirty="0" err="1"/>
              <a:t>শুধুমাত্র</a:t>
            </a:r>
            <a:r>
              <a:rPr lang="en-US" dirty="0"/>
              <a:t> </a:t>
            </a:r>
            <a:r>
              <a:rPr lang="en-US" dirty="0" err="1"/>
              <a:t>নগদ</a:t>
            </a:r>
            <a:r>
              <a:rPr lang="en-US" dirty="0"/>
              <a:t> </a:t>
            </a:r>
            <a:r>
              <a:rPr lang="en-US" dirty="0" err="1"/>
              <a:t>লেনদেন</a:t>
            </a:r>
            <a:r>
              <a:rPr lang="en-US" dirty="0"/>
              <a:t> </a:t>
            </a:r>
            <a:r>
              <a:rPr lang="en-US" dirty="0" err="1"/>
              <a:t>নগদান</a:t>
            </a:r>
            <a:r>
              <a:rPr lang="en-US" dirty="0"/>
              <a:t> </a:t>
            </a:r>
            <a:r>
              <a:rPr lang="en-US" dirty="0" err="1"/>
              <a:t>বইতে</a:t>
            </a:r>
            <a:r>
              <a:rPr lang="en-US" dirty="0"/>
              <a:t> </a:t>
            </a:r>
            <a:r>
              <a:rPr lang="en-US" dirty="0" err="1"/>
              <a:t>লিপিবদ্ধ</a:t>
            </a:r>
            <a:r>
              <a:rPr lang="en-US" dirty="0"/>
              <a:t> </a:t>
            </a:r>
            <a:r>
              <a:rPr lang="en-US" dirty="0" err="1"/>
              <a:t>করা</a:t>
            </a:r>
            <a:r>
              <a:rPr lang="en-US" dirty="0"/>
              <a:t> </a:t>
            </a:r>
            <a:r>
              <a:rPr lang="en-US" dirty="0" err="1"/>
              <a:t>হয়</a:t>
            </a:r>
            <a:r>
              <a:rPr lang="en-US" dirty="0" smtClean="0"/>
              <a:t>।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                         </a:t>
            </a:r>
            <a:r>
              <a:rPr lang="en-US" dirty="0" err="1" smtClean="0"/>
              <a:t>নগদান</a:t>
            </a:r>
            <a:r>
              <a:rPr lang="en-US" dirty="0" smtClean="0"/>
              <a:t> </a:t>
            </a:r>
            <a:r>
              <a:rPr lang="en-US" dirty="0" err="1"/>
              <a:t>বই</a:t>
            </a:r>
            <a:r>
              <a:rPr lang="en-US" dirty="0"/>
              <a:t> </a:t>
            </a:r>
            <a:r>
              <a:rPr lang="en-US" dirty="0" err="1"/>
              <a:t>সাধারণত</a:t>
            </a:r>
            <a:r>
              <a:rPr lang="en-US" dirty="0"/>
              <a:t> ৪ (</a:t>
            </a:r>
            <a:r>
              <a:rPr lang="en-US" dirty="0" err="1"/>
              <a:t>চার</a:t>
            </a:r>
            <a:r>
              <a:rPr lang="en-US" dirty="0"/>
              <a:t>) </a:t>
            </a:r>
            <a:r>
              <a:rPr lang="en-US" dirty="0" err="1"/>
              <a:t>প্রকার</a:t>
            </a:r>
            <a:r>
              <a:rPr lang="en-US" dirty="0" smtClean="0"/>
              <a:t>।</a:t>
            </a:r>
          </a:p>
          <a:p>
            <a:endParaRPr lang="en-US" dirty="0" smtClean="0"/>
          </a:p>
          <a:p>
            <a:r>
              <a:rPr lang="en-US" dirty="0" smtClean="0"/>
              <a:t>               </a:t>
            </a:r>
            <a:r>
              <a:rPr lang="en-US" dirty="0" err="1" smtClean="0"/>
              <a:t>যথাঃ</a:t>
            </a:r>
            <a:endParaRPr lang="en-US" dirty="0" smtClean="0"/>
          </a:p>
          <a:p>
            <a:r>
              <a:rPr lang="en-US" dirty="0" smtClean="0"/>
              <a:t>         </a:t>
            </a:r>
            <a:endParaRPr lang="en-US" dirty="0"/>
          </a:p>
          <a:p>
            <a:r>
              <a:rPr lang="en-US" dirty="0"/>
              <a:t>                 ১। </a:t>
            </a:r>
            <a:r>
              <a:rPr lang="en-US" dirty="0" err="1"/>
              <a:t>একঘরা</a:t>
            </a:r>
            <a:r>
              <a:rPr lang="en-US" dirty="0"/>
              <a:t> </a:t>
            </a:r>
            <a:r>
              <a:rPr lang="en-US" dirty="0" err="1"/>
              <a:t>নগদান</a:t>
            </a:r>
            <a:r>
              <a:rPr lang="en-US" dirty="0"/>
              <a:t> </a:t>
            </a:r>
            <a:r>
              <a:rPr lang="en-US" dirty="0" err="1"/>
              <a:t>বই</a:t>
            </a:r>
            <a:r>
              <a:rPr lang="en-US" dirty="0"/>
              <a:t>।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                 ২। </a:t>
            </a:r>
            <a:r>
              <a:rPr lang="en-US" dirty="0" err="1"/>
              <a:t>দুইঘরা</a:t>
            </a:r>
            <a:r>
              <a:rPr lang="en-US" dirty="0"/>
              <a:t> </a:t>
            </a:r>
            <a:r>
              <a:rPr lang="en-US" dirty="0" err="1"/>
              <a:t>নগদান</a:t>
            </a:r>
            <a:r>
              <a:rPr lang="en-US" dirty="0"/>
              <a:t> </a:t>
            </a:r>
            <a:r>
              <a:rPr lang="en-US" dirty="0" err="1"/>
              <a:t>বই</a:t>
            </a:r>
            <a:r>
              <a:rPr lang="en-US" dirty="0"/>
              <a:t>।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                 ৩। </a:t>
            </a:r>
            <a:r>
              <a:rPr lang="en-US" dirty="0" err="1"/>
              <a:t>তিনঘরা</a:t>
            </a:r>
            <a:r>
              <a:rPr lang="en-US" dirty="0"/>
              <a:t> </a:t>
            </a:r>
            <a:r>
              <a:rPr lang="en-US" dirty="0" err="1"/>
              <a:t>নগদান</a:t>
            </a:r>
            <a:r>
              <a:rPr lang="en-US" dirty="0"/>
              <a:t> </a:t>
            </a:r>
            <a:r>
              <a:rPr lang="en-US" dirty="0" err="1"/>
              <a:t>বই</a:t>
            </a:r>
            <a:r>
              <a:rPr lang="en-US" dirty="0" smtClean="0"/>
              <a:t>।</a:t>
            </a:r>
          </a:p>
          <a:p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                 ৪। </a:t>
            </a:r>
            <a:r>
              <a:rPr lang="en-US" dirty="0" err="1"/>
              <a:t>খুচরা</a:t>
            </a:r>
            <a:r>
              <a:rPr lang="en-US" dirty="0"/>
              <a:t> </a:t>
            </a:r>
            <a:r>
              <a:rPr lang="en-US" dirty="0" err="1"/>
              <a:t>নগদান</a:t>
            </a:r>
            <a:r>
              <a:rPr lang="en-US" dirty="0"/>
              <a:t> </a:t>
            </a:r>
            <a:r>
              <a:rPr lang="en-US" dirty="0" err="1"/>
              <a:t>বই</a:t>
            </a:r>
            <a:r>
              <a:rPr lang="en-US" dirty="0" smtClean="0"/>
              <a:t>।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206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634098181"/>
              </p:ext>
            </p:extLst>
          </p:nvPr>
        </p:nvGraphicFramePr>
        <p:xfrm>
          <a:off x="1447800" y="381000"/>
          <a:ext cx="52578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609600" y="4535443"/>
            <a:ext cx="7848600" cy="1751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 err="1">
                <a:latin typeface="NikoshBAN"/>
                <a:ea typeface="Calibri"/>
                <a:cs typeface="Times New Roman"/>
              </a:rPr>
              <a:t>কারবারি</a:t>
            </a:r>
            <a:r>
              <a:rPr lang="en-US" dirty="0">
                <a:latin typeface="NikoshBAN"/>
                <a:ea typeface="Calibri"/>
                <a:cs typeface="Times New Roman"/>
              </a:rPr>
              <a:t> </a:t>
            </a:r>
            <a:r>
              <a:rPr lang="en-US" dirty="0" err="1">
                <a:latin typeface="NikoshBAN"/>
                <a:ea typeface="Calibri"/>
                <a:cs typeface="Times New Roman"/>
              </a:rPr>
              <a:t>বাট্রাঃ</a:t>
            </a:r>
            <a:r>
              <a:rPr lang="en-US" dirty="0">
                <a:latin typeface="NikoshBAN"/>
                <a:ea typeface="Calibri"/>
                <a:cs typeface="Times New Roman"/>
              </a:rPr>
              <a:t> </a:t>
            </a:r>
            <a:r>
              <a:rPr lang="en-US" dirty="0" err="1">
                <a:latin typeface="NikoshBAN"/>
                <a:ea typeface="Calibri"/>
                <a:cs typeface="Times New Roman"/>
              </a:rPr>
              <a:t>পন্য</a:t>
            </a:r>
            <a:r>
              <a:rPr lang="en-US" dirty="0">
                <a:latin typeface="NikoshBAN"/>
                <a:ea typeface="Calibri"/>
                <a:cs typeface="Times New Roman"/>
              </a:rPr>
              <a:t> </a:t>
            </a:r>
            <a:r>
              <a:rPr lang="en-US" dirty="0" err="1">
                <a:latin typeface="NikoshBAN"/>
                <a:ea typeface="Calibri"/>
                <a:cs typeface="Times New Roman"/>
              </a:rPr>
              <a:t>ক্রয়</a:t>
            </a:r>
            <a:r>
              <a:rPr lang="en-US" dirty="0">
                <a:latin typeface="NikoshBAN"/>
                <a:ea typeface="Calibri"/>
                <a:cs typeface="Times New Roman"/>
              </a:rPr>
              <a:t> ও </a:t>
            </a:r>
            <a:r>
              <a:rPr lang="en-US" dirty="0" err="1">
                <a:latin typeface="NikoshBAN"/>
                <a:ea typeface="Calibri"/>
                <a:cs typeface="Times New Roman"/>
              </a:rPr>
              <a:t>বিক্রয়ের</a:t>
            </a:r>
            <a:r>
              <a:rPr lang="en-US" dirty="0">
                <a:latin typeface="NikoshBAN"/>
                <a:ea typeface="Calibri"/>
                <a:cs typeface="Times New Roman"/>
              </a:rPr>
              <a:t> </a:t>
            </a:r>
            <a:r>
              <a:rPr lang="en-US" dirty="0" err="1">
                <a:latin typeface="NikoshBAN"/>
                <a:ea typeface="Calibri"/>
                <a:cs typeface="Times New Roman"/>
              </a:rPr>
              <a:t>সময়</a:t>
            </a:r>
            <a:r>
              <a:rPr lang="en-US" dirty="0">
                <a:latin typeface="NikoshBAN"/>
                <a:ea typeface="Calibri"/>
                <a:cs typeface="Times New Roman"/>
              </a:rPr>
              <a:t> </a:t>
            </a:r>
            <a:r>
              <a:rPr lang="en-US" dirty="0" err="1">
                <a:latin typeface="NikoshBAN"/>
                <a:ea typeface="Calibri"/>
                <a:cs typeface="Times New Roman"/>
              </a:rPr>
              <a:t>যে</a:t>
            </a:r>
            <a:r>
              <a:rPr lang="en-US" dirty="0">
                <a:latin typeface="NikoshBAN"/>
                <a:ea typeface="Calibri"/>
                <a:cs typeface="Times New Roman"/>
              </a:rPr>
              <a:t> </a:t>
            </a:r>
            <a:r>
              <a:rPr lang="en-US" dirty="0" err="1">
                <a:latin typeface="NikoshBAN"/>
                <a:ea typeface="Calibri"/>
                <a:cs typeface="Times New Roman"/>
              </a:rPr>
              <a:t>বাট্রা</a:t>
            </a:r>
            <a:r>
              <a:rPr lang="en-US" dirty="0">
                <a:latin typeface="NikoshBAN"/>
                <a:ea typeface="Calibri"/>
                <a:cs typeface="Times New Roman"/>
              </a:rPr>
              <a:t> </a:t>
            </a:r>
            <a:r>
              <a:rPr lang="en-US" dirty="0" err="1">
                <a:latin typeface="NikoshBAN"/>
                <a:ea typeface="Calibri"/>
                <a:cs typeface="Times New Roman"/>
              </a:rPr>
              <a:t>প্রদান</a:t>
            </a:r>
            <a:r>
              <a:rPr lang="en-US" dirty="0">
                <a:latin typeface="NikoshBAN"/>
                <a:ea typeface="Calibri"/>
                <a:cs typeface="Times New Roman"/>
              </a:rPr>
              <a:t> </a:t>
            </a:r>
            <a:r>
              <a:rPr lang="en-US" dirty="0" err="1">
                <a:latin typeface="NikoshBAN"/>
                <a:ea typeface="Calibri"/>
                <a:cs typeface="Times New Roman"/>
              </a:rPr>
              <a:t>করা</a:t>
            </a:r>
            <a:r>
              <a:rPr lang="en-US" dirty="0">
                <a:latin typeface="NikoshBAN"/>
                <a:ea typeface="Calibri"/>
                <a:cs typeface="Times New Roman"/>
              </a:rPr>
              <a:t> </a:t>
            </a:r>
            <a:r>
              <a:rPr lang="en-US" dirty="0" err="1">
                <a:latin typeface="NikoshBAN"/>
                <a:ea typeface="Calibri"/>
                <a:cs typeface="Times New Roman"/>
              </a:rPr>
              <a:t>হয়</a:t>
            </a:r>
            <a:r>
              <a:rPr lang="en-US" dirty="0">
                <a:latin typeface="NikoshBAN"/>
                <a:ea typeface="Calibri"/>
                <a:cs typeface="Times New Roman"/>
              </a:rPr>
              <a:t> , </a:t>
            </a:r>
            <a:r>
              <a:rPr lang="en-US" dirty="0" err="1">
                <a:latin typeface="NikoshBAN"/>
                <a:ea typeface="Calibri"/>
                <a:cs typeface="Times New Roman"/>
              </a:rPr>
              <a:t>তাকে</a:t>
            </a:r>
            <a:r>
              <a:rPr lang="en-US" dirty="0">
                <a:latin typeface="NikoshBAN"/>
                <a:ea typeface="Calibri"/>
                <a:cs typeface="Times New Roman"/>
              </a:rPr>
              <a:t> </a:t>
            </a:r>
            <a:r>
              <a:rPr lang="en-US" dirty="0" err="1" smtClean="0">
                <a:latin typeface="NikoshBAN"/>
                <a:ea typeface="Calibri"/>
                <a:cs typeface="Times New Roman"/>
              </a:rPr>
              <a:t>কারবারি</a:t>
            </a:r>
            <a:endParaRPr lang="en-US" dirty="0" smtClean="0">
              <a:latin typeface="NikoshB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latin typeface="NikoshBAN"/>
                <a:ea typeface="Calibri"/>
                <a:cs typeface="Times New Roman"/>
              </a:rPr>
              <a:t> </a:t>
            </a:r>
            <a:r>
              <a:rPr lang="en-US" dirty="0" err="1">
                <a:latin typeface="NikoshBAN"/>
                <a:ea typeface="Calibri"/>
                <a:cs typeface="Times New Roman"/>
              </a:rPr>
              <a:t>বাট্রা</a:t>
            </a:r>
            <a:r>
              <a:rPr lang="en-US" dirty="0">
                <a:latin typeface="NikoshBAN"/>
                <a:ea typeface="Calibri"/>
                <a:cs typeface="Times New Roman"/>
              </a:rPr>
              <a:t>/</a:t>
            </a:r>
            <a:r>
              <a:rPr lang="en-US" dirty="0" err="1">
                <a:latin typeface="NikoshBAN"/>
                <a:ea typeface="Calibri"/>
                <a:cs typeface="Times New Roman"/>
              </a:rPr>
              <a:t>ব্যবসায়িক</a:t>
            </a:r>
            <a:r>
              <a:rPr lang="en-US" dirty="0">
                <a:latin typeface="NikoshBAN"/>
                <a:ea typeface="Calibri"/>
                <a:cs typeface="Times New Roman"/>
              </a:rPr>
              <a:t> </a:t>
            </a:r>
            <a:r>
              <a:rPr lang="en-US" dirty="0" err="1">
                <a:latin typeface="NikoshBAN"/>
                <a:ea typeface="Calibri"/>
                <a:cs typeface="Times New Roman"/>
              </a:rPr>
              <a:t>বাট্রা</a:t>
            </a:r>
            <a:r>
              <a:rPr lang="en-US" dirty="0">
                <a:latin typeface="NikoshBAN"/>
                <a:ea typeface="Calibri"/>
                <a:cs typeface="Times New Roman"/>
              </a:rPr>
              <a:t> </a:t>
            </a:r>
            <a:r>
              <a:rPr lang="en-US" dirty="0" err="1">
                <a:latin typeface="NikoshBAN"/>
                <a:ea typeface="Calibri"/>
                <a:cs typeface="Times New Roman"/>
              </a:rPr>
              <a:t>বলা</a:t>
            </a:r>
            <a:r>
              <a:rPr lang="en-US" dirty="0">
                <a:latin typeface="NikoshBAN"/>
                <a:ea typeface="Calibri"/>
                <a:cs typeface="Times New Roman"/>
              </a:rPr>
              <a:t> </a:t>
            </a:r>
            <a:r>
              <a:rPr lang="en-US" dirty="0" err="1">
                <a:latin typeface="NikoshBAN"/>
                <a:ea typeface="Calibri"/>
                <a:cs typeface="Times New Roman"/>
              </a:rPr>
              <a:t>হয়</a:t>
            </a:r>
            <a:r>
              <a:rPr lang="en-US" dirty="0" smtClean="0">
                <a:latin typeface="NikoshBAN"/>
                <a:ea typeface="Calibri"/>
                <a:cs typeface="Times New Roman"/>
              </a:rPr>
              <a:t>।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latin typeface="NikoshBAN"/>
                <a:ea typeface="Calibri"/>
                <a:cs typeface="Times New Roman"/>
              </a:rPr>
              <a:t> </a:t>
            </a:r>
            <a:r>
              <a:rPr lang="en-US" dirty="0" err="1" smtClean="0">
                <a:latin typeface="NikoshBAN"/>
                <a:ea typeface="Calibri"/>
                <a:cs typeface="Times New Roman"/>
              </a:rPr>
              <a:t>নগদ</a:t>
            </a:r>
            <a:r>
              <a:rPr lang="en-US" dirty="0" smtClean="0">
                <a:latin typeface="NikoshBAN"/>
                <a:ea typeface="Calibri"/>
                <a:cs typeface="Times New Roman"/>
              </a:rPr>
              <a:t> </a:t>
            </a:r>
            <a:r>
              <a:rPr lang="en-US" dirty="0" err="1">
                <a:latin typeface="NikoshBAN"/>
                <a:ea typeface="Calibri"/>
                <a:cs typeface="Times New Roman"/>
              </a:rPr>
              <a:t>বাট্রাঃ</a:t>
            </a:r>
            <a:r>
              <a:rPr lang="en-US" dirty="0">
                <a:latin typeface="NikoshBAN"/>
                <a:ea typeface="Calibri"/>
                <a:cs typeface="Times New Roman"/>
              </a:rPr>
              <a:t> </a:t>
            </a:r>
            <a:r>
              <a:rPr lang="en-US" dirty="0" err="1">
                <a:latin typeface="NikoshBAN"/>
                <a:ea typeface="Calibri"/>
                <a:cs typeface="Times New Roman"/>
              </a:rPr>
              <a:t>শুধুমাত্র</a:t>
            </a:r>
            <a:r>
              <a:rPr lang="en-US" dirty="0">
                <a:latin typeface="NikoshBAN"/>
                <a:ea typeface="Calibri"/>
                <a:cs typeface="Times New Roman"/>
              </a:rPr>
              <a:t> </a:t>
            </a:r>
            <a:r>
              <a:rPr lang="en-US" dirty="0" err="1">
                <a:latin typeface="NikoshBAN"/>
                <a:ea typeface="Calibri"/>
                <a:cs typeface="Times New Roman"/>
              </a:rPr>
              <a:t>দেনাদার</a:t>
            </a:r>
            <a:r>
              <a:rPr lang="en-US" dirty="0">
                <a:latin typeface="NikoshBAN"/>
                <a:ea typeface="Calibri"/>
                <a:cs typeface="Times New Roman"/>
              </a:rPr>
              <a:t> ও </a:t>
            </a:r>
            <a:r>
              <a:rPr lang="en-US" dirty="0" err="1">
                <a:latin typeface="NikoshBAN"/>
                <a:ea typeface="Calibri"/>
                <a:cs typeface="Times New Roman"/>
              </a:rPr>
              <a:t>পাওনাদারের</a:t>
            </a:r>
            <a:r>
              <a:rPr lang="en-US" dirty="0">
                <a:latin typeface="NikoshBAN"/>
                <a:ea typeface="Calibri"/>
                <a:cs typeface="Times New Roman"/>
              </a:rPr>
              <a:t> </a:t>
            </a:r>
            <a:r>
              <a:rPr lang="en-US" dirty="0" err="1">
                <a:latin typeface="NikoshBAN"/>
                <a:ea typeface="Calibri"/>
                <a:cs typeface="Times New Roman"/>
              </a:rPr>
              <a:t>ক্ষেত্রে</a:t>
            </a:r>
            <a:r>
              <a:rPr lang="en-US" dirty="0">
                <a:latin typeface="NikoshBAN"/>
                <a:ea typeface="Calibri"/>
                <a:cs typeface="Times New Roman"/>
              </a:rPr>
              <a:t> </a:t>
            </a:r>
            <a:r>
              <a:rPr lang="en-US" dirty="0" err="1">
                <a:latin typeface="NikoshBAN"/>
                <a:ea typeface="Calibri"/>
                <a:cs typeface="Times New Roman"/>
              </a:rPr>
              <a:t>টাকা</a:t>
            </a:r>
            <a:r>
              <a:rPr lang="en-US" dirty="0">
                <a:latin typeface="NikoshBAN"/>
                <a:ea typeface="Calibri"/>
                <a:cs typeface="Times New Roman"/>
              </a:rPr>
              <a:t> </a:t>
            </a:r>
            <a:r>
              <a:rPr lang="en-US" dirty="0" err="1">
                <a:latin typeface="NikoshBAN"/>
                <a:ea typeface="Calibri"/>
                <a:cs typeface="Times New Roman"/>
              </a:rPr>
              <a:t>আদায়</a:t>
            </a:r>
            <a:r>
              <a:rPr lang="en-US" dirty="0">
                <a:latin typeface="NikoshBAN"/>
                <a:ea typeface="Calibri"/>
                <a:cs typeface="Times New Roman"/>
              </a:rPr>
              <a:t> ও </a:t>
            </a:r>
            <a:r>
              <a:rPr lang="en-US" dirty="0" err="1">
                <a:latin typeface="NikoshBAN"/>
                <a:ea typeface="Calibri"/>
                <a:cs typeface="Times New Roman"/>
              </a:rPr>
              <a:t>পরিশোধের</a:t>
            </a:r>
            <a:r>
              <a:rPr lang="en-US" dirty="0">
                <a:latin typeface="NikoshBAN"/>
                <a:ea typeface="Calibri"/>
                <a:cs typeface="Times New Roman"/>
              </a:rPr>
              <a:t> </a:t>
            </a:r>
            <a:endParaRPr lang="en-US" dirty="0" smtClean="0">
              <a:latin typeface="NikoshB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 err="1" smtClean="0">
                <a:latin typeface="NikoshBAN"/>
                <a:ea typeface="Calibri"/>
                <a:cs typeface="Times New Roman"/>
              </a:rPr>
              <a:t>সময়</a:t>
            </a:r>
            <a:r>
              <a:rPr lang="en-US" dirty="0" smtClean="0">
                <a:latin typeface="NikoshBAN"/>
                <a:ea typeface="Calibri"/>
                <a:cs typeface="Times New Roman"/>
              </a:rPr>
              <a:t> </a:t>
            </a:r>
            <a:r>
              <a:rPr lang="en-US" dirty="0" err="1">
                <a:latin typeface="NikoshBAN"/>
                <a:ea typeface="Calibri"/>
                <a:cs typeface="Times New Roman"/>
              </a:rPr>
              <a:t>যে</a:t>
            </a:r>
            <a:r>
              <a:rPr lang="en-US" dirty="0">
                <a:latin typeface="NikoshBAN"/>
                <a:ea typeface="Calibri"/>
                <a:cs typeface="Times New Roman"/>
              </a:rPr>
              <a:t> </a:t>
            </a:r>
            <a:r>
              <a:rPr lang="en-US" dirty="0" err="1">
                <a:latin typeface="NikoshBAN"/>
                <a:ea typeface="Calibri"/>
                <a:cs typeface="Times New Roman"/>
              </a:rPr>
              <a:t>বাট্রা</a:t>
            </a:r>
            <a:r>
              <a:rPr lang="en-US" dirty="0">
                <a:latin typeface="NikoshBAN"/>
                <a:ea typeface="Calibri"/>
                <a:cs typeface="Times New Roman"/>
              </a:rPr>
              <a:t> /</a:t>
            </a:r>
            <a:r>
              <a:rPr lang="en-US" dirty="0" err="1">
                <a:latin typeface="NikoshBAN"/>
                <a:ea typeface="Calibri"/>
                <a:cs typeface="Times New Roman"/>
              </a:rPr>
              <a:t>ছাড়</a:t>
            </a:r>
            <a:r>
              <a:rPr lang="en-US" dirty="0">
                <a:latin typeface="NikoshBAN"/>
                <a:ea typeface="Calibri"/>
                <a:cs typeface="Times New Roman"/>
              </a:rPr>
              <a:t> </a:t>
            </a:r>
            <a:r>
              <a:rPr lang="en-US" dirty="0" err="1">
                <a:latin typeface="NikoshBAN"/>
                <a:ea typeface="Calibri"/>
                <a:cs typeface="Times New Roman"/>
              </a:rPr>
              <a:t>পাওয়া</a:t>
            </a:r>
            <a:r>
              <a:rPr lang="en-US" dirty="0">
                <a:latin typeface="NikoshBAN"/>
                <a:ea typeface="Calibri"/>
                <a:cs typeface="Times New Roman"/>
              </a:rPr>
              <a:t> </a:t>
            </a:r>
            <a:r>
              <a:rPr lang="en-US" dirty="0" err="1">
                <a:latin typeface="NikoshBAN"/>
                <a:ea typeface="Calibri"/>
                <a:cs typeface="Times New Roman"/>
              </a:rPr>
              <a:t>যায়</a:t>
            </a:r>
            <a:r>
              <a:rPr lang="en-US" dirty="0">
                <a:latin typeface="NikoshBAN"/>
                <a:ea typeface="Calibri"/>
                <a:cs typeface="Times New Roman"/>
              </a:rPr>
              <a:t> </a:t>
            </a:r>
            <a:r>
              <a:rPr lang="en-US" dirty="0" err="1">
                <a:latin typeface="NikoshBAN"/>
                <a:ea typeface="Calibri"/>
                <a:cs typeface="Times New Roman"/>
              </a:rPr>
              <a:t>তাকে</a:t>
            </a:r>
            <a:r>
              <a:rPr lang="en-US" dirty="0">
                <a:latin typeface="NikoshBAN"/>
                <a:ea typeface="Calibri"/>
                <a:cs typeface="Times New Roman"/>
              </a:rPr>
              <a:t> </a:t>
            </a:r>
            <a:r>
              <a:rPr lang="en-US" dirty="0" err="1">
                <a:latin typeface="NikoshBAN"/>
                <a:ea typeface="Calibri"/>
                <a:cs typeface="Times New Roman"/>
              </a:rPr>
              <a:t>নগদ</a:t>
            </a:r>
            <a:r>
              <a:rPr lang="en-US" dirty="0">
                <a:latin typeface="NikoshBAN"/>
                <a:ea typeface="Calibri"/>
                <a:cs typeface="Times New Roman"/>
              </a:rPr>
              <a:t> </a:t>
            </a:r>
            <a:r>
              <a:rPr lang="en-US" dirty="0" err="1">
                <a:latin typeface="NikoshBAN"/>
                <a:ea typeface="Calibri"/>
                <a:cs typeface="Times New Roman"/>
              </a:rPr>
              <a:t>বাট্রা</a:t>
            </a:r>
            <a:r>
              <a:rPr lang="en-US" dirty="0">
                <a:latin typeface="NikoshBAN"/>
                <a:ea typeface="Calibri"/>
                <a:cs typeface="Times New Roman"/>
              </a:rPr>
              <a:t> </a:t>
            </a:r>
            <a:r>
              <a:rPr lang="en-US" dirty="0" err="1">
                <a:latin typeface="NikoshBAN"/>
                <a:ea typeface="Calibri"/>
                <a:cs typeface="Times New Roman"/>
              </a:rPr>
              <a:t>বলা</a:t>
            </a:r>
            <a:r>
              <a:rPr lang="en-US" dirty="0">
                <a:latin typeface="NikoshBAN"/>
                <a:ea typeface="Calibri"/>
                <a:cs typeface="Times New Roman"/>
              </a:rPr>
              <a:t> </a:t>
            </a:r>
            <a:r>
              <a:rPr lang="en-US" dirty="0" err="1">
                <a:latin typeface="NikoshBAN"/>
                <a:ea typeface="Calibri"/>
                <a:cs typeface="Times New Roman"/>
              </a:rPr>
              <a:t>হয়</a:t>
            </a:r>
            <a:r>
              <a:rPr lang="en-US" dirty="0">
                <a:latin typeface="NikoshBAN"/>
                <a:ea typeface="Calibri"/>
                <a:cs typeface="Times New Roman"/>
              </a:rPr>
              <a:t>। </a:t>
            </a:r>
            <a:endParaRPr lang="en-US" sz="16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19877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9542409"/>
              </p:ext>
            </p:extLst>
          </p:nvPr>
        </p:nvGraphicFramePr>
        <p:xfrm>
          <a:off x="533399" y="1981200"/>
          <a:ext cx="8610601" cy="21936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601"/>
                <a:gridCol w="1702383"/>
                <a:gridCol w="303756"/>
                <a:gridCol w="303756"/>
                <a:gridCol w="1596945"/>
                <a:gridCol w="588960"/>
                <a:gridCol w="1668281"/>
                <a:gridCol w="237533"/>
                <a:gridCol w="237533"/>
                <a:gridCol w="1361853"/>
              </a:tblGrid>
              <a:tr h="609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তারিখ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প্রাপ্তি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ভাঃনং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খঃপৃঃ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টাকা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তারিখ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প্রদান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রঃনঃ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খঃপৃঃ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r>
                        <a:rPr lang="en-US" sz="1200" dirty="0">
                          <a:effectLst/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1100" dirty="0">
                        <a:effectLst/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/>
                </a:tc>
              </a:tr>
              <a:tr h="15627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463675" y="545812"/>
            <a:ext cx="577532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নগদান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5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বইয়ের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5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নমুনা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5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ছকঃ</a:t>
            </a:r>
            <a:endParaRPr kumimoji="0" lang="en-US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524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ডেবিট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53400" y="1524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ক্রেডিট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995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186</TotalTime>
  <Words>594</Words>
  <Application>Microsoft Office PowerPoint</Application>
  <PresentationFormat>On-screen Show (4:3)</PresentationFormat>
  <Paragraphs>170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Waveform</vt:lpstr>
      <vt:lpstr>“জীবনের মহৎ পরিনতি তৈরি হয় অভিজ্ঞতায় নয় --  কর্মে”।  মিঃ রায়। </vt:lpstr>
      <vt:lpstr>PowerPoint Presentation</vt:lpstr>
      <vt:lpstr>পাঠ পরিচিতি </vt:lpstr>
      <vt:lpstr>PowerPoint Presentation</vt:lpstr>
      <vt:lpstr>আজকের পাঠ নগদান বই </vt:lpstr>
      <vt:lpstr>শিক্ষণ ফল </vt:lpstr>
      <vt:lpstr>PowerPoint Presentation</vt:lpstr>
      <vt:lpstr>PowerPoint Presentation</vt:lpstr>
      <vt:lpstr>PowerPoint Presentation</vt:lpstr>
      <vt:lpstr>লেলিন সরকার নগদ ৩০,০০০ টাকা নিয়ে ২০১৯ সালে ১লা জানুয়ারি ‘ সরকার এন্টারপ্রাইজ’ নামে ব্যবসায় শুরু করেন।উক্ত মাসের লেনদেন নিম্নরুপঃ </vt:lpstr>
      <vt:lpstr>PowerPoint Presentation</vt:lpstr>
      <vt:lpstr>মূল্যায়ন </vt:lpstr>
      <vt:lpstr>বাড়ীর কাজ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“জীবনের মহৎ পরিনতি তৈরি হয় অভিজ্ঞতায় নয় --  কর্মে”।  মিঃ রায়। </dc:title>
  <dc:creator>Dell</dc:creator>
  <cp:lastModifiedBy>Windows User</cp:lastModifiedBy>
  <cp:revision>28</cp:revision>
  <dcterms:created xsi:type="dcterms:W3CDTF">2006-08-16T00:00:00Z</dcterms:created>
  <dcterms:modified xsi:type="dcterms:W3CDTF">2019-11-06T11:32:12Z</dcterms:modified>
</cp:coreProperties>
</file>