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gif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4" r:id="rId2"/>
    <p:sldId id="256" r:id="rId3"/>
    <p:sldId id="258" r:id="rId4"/>
    <p:sldId id="259" r:id="rId5"/>
    <p:sldId id="292" r:id="rId6"/>
    <p:sldId id="293" r:id="rId7"/>
    <p:sldId id="260" r:id="rId8"/>
    <p:sldId id="283" r:id="rId9"/>
    <p:sldId id="261" r:id="rId10"/>
    <p:sldId id="263" r:id="rId11"/>
    <p:sldId id="272" r:id="rId12"/>
    <p:sldId id="268" r:id="rId13"/>
    <p:sldId id="270" r:id="rId14"/>
    <p:sldId id="273" r:id="rId15"/>
    <p:sldId id="274" r:id="rId16"/>
    <p:sldId id="262" r:id="rId17"/>
    <p:sldId id="277" r:id="rId18"/>
    <p:sldId id="279" r:id="rId19"/>
    <p:sldId id="281" r:id="rId20"/>
    <p:sldId id="284" r:id="rId21"/>
    <p:sldId id="282" r:id="rId22"/>
    <p:sldId id="286" r:id="rId23"/>
    <p:sldId id="287" r:id="rId24"/>
    <p:sldId id="288" r:id="rId25"/>
    <p:sldId id="289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668"/>
    <a:srgbClr val="895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98DFE-5278-4D54-A44D-EADA6BA41F21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86E81-F157-4B12-833B-CC56493CB6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D42DFE-F742-4662-A253-8852182B971A}" type="slidenum">
              <a:rPr lang="en-US" smtClean="0"/>
              <a:pPr/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485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D42DFE-F742-4662-A253-8852182B971A}" type="slidenum">
              <a:rPr lang="en-US" smtClean="0"/>
              <a:pPr/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368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7"/>
            <a:ext cx="9144000" cy="68398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NG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133600"/>
            <a:ext cx="4419600" cy="3282701"/>
          </a:xfrm>
          <a:prstGeom prst="rect">
            <a:avLst/>
          </a:prstGeom>
        </p:spPr>
      </p:pic>
      <p:pic>
        <p:nvPicPr>
          <p:cNvPr id="5" name="Picture 4" descr="png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143000"/>
            <a:ext cx="4876801" cy="3581400"/>
          </a:xfrm>
          <a:prstGeom prst="rect">
            <a:avLst/>
          </a:prstGeom>
        </p:spPr>
      </p:pic>
      <p:pic>
        <p:nvPicPr>
          <p:cNvPr id="6" name="Picture 5" descr="png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57300" y="1790702"/>
            <a:ext cx="4876801" cy="3581400"/>
          </a:xfrm>
          <a:prstGeom prst="rect">
            <a:avLst/>
          </a:prstGeom>
        </p:spPr>
      </p:pic>
      <p:pic>
        <p:nvPicPr>
          <p:cNvPr id="7" name="Picture 6" descr="png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00299" y="1257301"/>
            <a:ext cx="4876801" cy="3581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9800" y="1295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60807" y="2967335"/>
            <a:ext cx="662239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Welcome</a:t>
            </a:r>
            <a:endParaRPr lang="en-US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96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875 0.22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1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9166 -0.183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9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2084 -0.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0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1666 0.238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4038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u="sng" dirty="0" smtClean="0"/>
              <a:t>Vocabulary:</a:t>
            </a:r>
            <a:endParaRPr lang="en-US" sz="4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295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Symbolize: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1295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Stand for /mean</a:t>
            </a:r>
            <a:endParaRPr lang="en-US" sz="3600" dirty="0"/>
          </a:p>
        </p:txBody>
      </p:sp>
      <p:pic>
        <p:nvPicPr>
          <p:cNvPr id="5" name="Picture 4" descr="698do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600"/>
            <a:ext cx="853440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715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Pigeon </a:t>
            </a:r>
            <a:r>
              <a:rPr lang="en-US" sz="4800" u="sng" dirty="0" smtClean="0"/>
              <a:t>symbolises</a:t>
            </a:r>
            <a:r>
              <a:rPr lang="en-US" sz="4800" dirty="0" smtClean="0"/>
              <a:t> peace.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0" y="304800"/>
            <a:ext cx="662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/>
              <a:t> </a:t>
            </a:r>
            <a:r>
              <a:rPr lang="en-US" sz="4000" b="1" dirty="0" smtClean="0"/>
              <a:t>High up in the air</a:t>
            </a:r>
            <a:endParaRPr lang="en-US" sz="4000" b="1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228600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 smtClean="0"/>
              <a:t>Aloft: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867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Our national flag is flying </a:t>
            </a:r>
            <a:r>
              <a:rPr lang="en-US" sz="4000" u="sng" dirty="0" smtClean="0"/>
              <a:t>aloft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6" name="Picture 5" descr="Flag_of_Banglade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7848600" cy="495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Inscribe: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4572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Cut , print or write words on something.</a:t>
            </a:r>
            <a:endParaRPr lang="en-US" sz="3200" dirty="0"/>
          </a:p>
        </p:txBody>
      </p:sp>
      <p:pic>
        <p:nvPicPr>
          <p:cNvPr id="4" name="Picture 3" descr="P10604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6868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943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date of US independence is </a:t>
            </a:r>
            <a:r>
              <a:rPr lang="en-US" sz="2800" u="sng" dirty="0" smtClean="0"/>
              <a:t>inscribed</a:t>
            </a:r>
            <a:r>
              <a:rPr lang="en-US" sz="2800" dirty="0" smtClean="0"/>
              <a:t> on the book.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29000" y="304800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/>
              <a:t> </a:t>
            </a:r>
            <a:r>
              <a:rPr lang="en-US" sz="3600" b="1" dirty="0" smtClean="0"/>
              <a:t>to celebrate</a:t>
            </a:r>
            <a:endParaRPr lang="en-US" sz="3600" b="1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304800"/>
            <a:ext cx="327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Commemorate: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4102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People are holding a rally to </a:t>
            </a:r>
            <a:r>
              <a:rPr lang="en-US" sz="3200" u="sng" dirty="0" smtClean="0"/>
              <a:t>commemorate </a:t>
            </a:r>
            <a:r>
              <a:rPr lang="en-US" sz="3200" dirty="0" smtClean="0"/>
              <a:t>our independence .</a:t>
            </a:r>
            <a:endParaRPr lang="en-US" sz="3200" dirty="0"/>
          </a:p>
        </p:txBody>
      </p:sp>
      <p:pic>
        <p:nvPicPr>
          <p:cNvPr id="8" name="Picture 7" descr="286699.jpg"/>
          <p:cNvPicPr>
            <a:picLocks noChangeAspect="1"/>
          </p:cNvPicPr>
          <p:nvPr/>
        </p:nvPicPr>
        <p:blipFill>
          <a:blip r:embed="rId3"/>
          <a:srcRect b="23890"/>
          <a:stretch>
            <a:fillRect/>
          </a:stretch>
        </p:blipFill>
        <p:spPr>
          <a:xfrm>
            <a:off x="381000" y="990600"/>
            <a:ext cx="8153400" cy="426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Overthrow: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304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Bring down /remove from power.</a:t>
            </a:r>
            <a:endParaRPr lang="en-US" sz="3200" dirty="0"/>
          </a:p>
        </p:txBody>
      </p:sp>
      <p:pic>
        <p:nvPicPr>
          <p:cNvPr id="4" name="Picture 3" descr="article-0-068FDA1B000005DC-353_468x526.jpg"/>
          <p:cNvPicPr>
            <a:picLocks noChangeAspect="1"/>
          </p:cNvPicPr>
          <p:nvPr/>
        </p:nvPicPr>
        <p:blipFill>
          <a:blip r:embed="rId2"/>
          <a:srcRect r="1296" b="36667"/>
          <a:stretch>
            <a:fillRect/>
          </a:stretch>
        </p:blipFill>
        <p:spPr>
          <a:xfrm>
            <a:off x="685800" y="1066800"/>
            <a:ext cx="7620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943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Gaddafi has been </a:t>
            </a:r>
            <a:r>
              <a:rPr lang="en-US" sz="3200" u="sng" dirty="0" smtClean="0"/>
              <a:t>overthrown</a:t>
            </a:r>
            <a:r>
              <a:rPr lang="en-US" sz="3200" dirty="0" smtClean="0"/>
              <a:t> by US Army.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Gesture: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sign</a:t>
            </a:r>
            <a:endParaRPr lang="en-US" sz="5400" dirty="0"/>
          </a:p>
        </p:txBody>
      </p:sp>
      <p:pic>
        <p:nvPicPr>
          <p:cNvPr id="4" name="Picture 3" descr="image_214_444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0010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791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girls are showing the victory </a:t>
            </a:r>
            <a:r>
              <a:rPr lang="en-US" sz="3600" u="sng" dirty="0" smtClean="0"/>
              <a:t>gesture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19200" y="1981200"/>
            <a:ext cx="6934200" cy="23622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2674203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Let’s enjoy a video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ue-of-liberty (1).jpg"/>
          <p:cNvPicPr>
            <a:picLocks noChangeAspect="1"/>
          </p:cNvPicPr>
          <p:nvPr/>
        </p:nvPicPr>
        <p:blipFill>
          <a:blip r:embed="rId2" cstate="print"/>
          <a:srcRect l="4938"/>
          <a:stretch>
            <a:fillRect/>
          </a:stretch>
        </p:blipFill>
        <p:spPr>
          <a:xfrm>
            <a:off x="228600" y="457200"/>
            <a:ext cx="41910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Read text &amp;look at the statue to identify different parts.</a:t>
            </a:r>
            <a:endParaRPr lang="en-US" sz="2800" u="sng" dirty="0"/>
          </a:p>
        </p:txBody>
      </p:sp>
      <p:sp>
        <p:nvSpPr>
          <p:cNvPr id="6" name="Oval Callout 5"/>
          <p:cNvSpPr/>
          <p:nvPr/>
        </p:nvSpPr>
        <p:spPr>
          <a:xfrm>
            <a:off x="5347855" y="5029200"/>
            <a:ext cx="3505200" cy="1447800"/>
          </a:xfrm>
          <a:prstGeom prst="wedgeEllipseCallout">
            <a:avLst>
              <a:gd name="adj1" fmla="val -117295"/>
              <a:gd name="adj2" fmla="val -763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Flowing robs</a:t>
            </a:r>
            <a:endParaRPr lang="en-US" sz="3600" dirty="0"/>
          </a:p>
        </p:txBody>
      </p:sp>
      <p:sp>
        <p:nvSpPr>
          <p:cNvPr id="8" name="Oval Callout 7"/>
          <p:cNvSpPr/>
          <p:nvPr/>
        </p:nvSpPr>
        <p:spPr>
          <a:xfrm>
            <a:off x="5562600" y="457200"/>
            <a:ext cx="3352800" cy="990600"/>
          </a:xfrm>
          <a:prstGeom prst="wedgeEllipseCallout">
            <a:avLst>
              <a:gd name="adj1" fmla="val -151209"/>
              <a:gd name="adj2" fmla="val 9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Torch</a:t>
            </a:r>
            <a:endParaRPr lang="en-US" sz="4400" dirty="0"/>
          </a:p>
        </p:txBody>
      </p:sp>
      <p:sp>
        <p:nvSpPr>
          <p:cNvPr id="9" name="Oval Callout 8"/>
          <p:cNvSpPr/>
          <p:nvPr/>
        </p:nvSpPr>
        <p:spPr>
          <a:xfrm>
            <a:off x="5701145" y="1564353"/>
            <a:ext cx="3200400" cy="1298448"/>
          </a:xfrm>
          <a:prstGeom prst="wedgeEllipseCallout">
            <a:avLst>
              <a:gd name="adj1" fmla="val -141887"/>
              <a:gd name="adj2" fmla="val 1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Spiked crown</a:t>
            </a:r>
            <a:endParaRPr lang="en-US" sz="4000" dirty="0"/>
          </a:p>
        </p:txBody>
      </p:sp>
      <p:sp>
        <p:nvSpPr>
          <p:cNvPr id="10" name="Oval Callout 9"/>
          <p:cNvSpPr/>
          <p:nvPr/>
        </p:nvSpPr>
        <p:spPr>
          <a:xfrm>
            <a:off x="4800600" y="3156291"/>
            <a:ext cx="4343400" cy="1752600"/>
          </a:xfrm>
          <a:prstGeom prst="wedgeEllipseCallout">
            <a:avLst>
              <a:gd name="adj1" fmla="val -81129"/>
              <a:gd name="adj2" fmla="val -17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Book inscribed </a:t>
            </a:r>
          </a:p>
          <a:p>
            <a:pPr algn="ctr"/>
            <a:r>
              <a:rPr lang="en-US" sz="3600" dirty="0" smtClean="0"/>
              <a:t>July 4,1776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insAeri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2514600"/>
          </a:xfrm>
          <a:prstGeom prst="rect">
            <a:avLst/>
          </a:prstGeom>
        </p:spPr>
      </p:pic>
      <p:pic>
        <p:nvPicPr>
          <p:cNvPr id="3" name="Picture 2" descr="frederic-bartholdi-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14600"/>
            <a:ext cx="4191000" cy="3439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0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4724400" y="0"/>
            <a:ext cx="42672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1" y="0"/>
            <a:ext cx="426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Broken chains</a:t>
            </a:r>
            <a:r>
              <a:rPr lang="en-US" sz="3200" dirty="0" smtClean="0"/>
              <a:t>, symbolising the overthrow of tyranny, lie at her feet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2708970"/>
            <a:ext cx="4191000" cy="35394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statue was designed by the </a:t>
            </a:r>
            <a:r>
              <a:rPr lang="en-US" sz="3200" u="sng" dirty="0" smtClean="0"/>
              <a:t>French Sculptor</a:t>
            </a:r>
          </a:p>
          <a:p>
            <a:pPr algn="ctr"/>
            <a:r>
              <a:rPr lang="en-US" sz="3200" u="sng" dirty="0" smtClean="0"/>
              <a:t> Frederic Bartholdi</a:t>
            </a:r>
            <a:r>
              <a:rPr lang="en-US" sz="3200" dirty="0" smtClean="0"/>
              <a:t> and was given by France to the United States.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595378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Frederic Bartholdi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-Dollar-Grover-Clevel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971800"/>
            <a:ext cx="3990975" cy="3477875"/>
          </a:xfrm>
          <a:prstGeom prst="rect">
            <a:avLst/>
          </a:prstGeom>
        </p:spPr>
      </p:pic>
      <p:pic>
        <p:nvPicPr>
          <p:cNvPr id="3" name="Picture 2" descr="2229937579_f0f4f4170f.jpg"/>
          <p:cNvPicPr>
            <a:picLocks noChangeAspect="1"/>
          </p:cNvPicPr>
          <p:nvPr/>
        </p:nvPicPr>
        <p:blipFill>
          <a:blip r:embed="rId3"/>
          <a:srcRect l="11600" t="40400" r="11600" b="6800"/>
          <a:stretch>
            <a:fillRect/>
          </a:stretch>
        </p:blipFill>
        <p:spPr>
          <a:xfrm>
            <a:off x="228600" y="0"/>
            <a:ext cx="39624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2286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Pedestal of the Statue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2971800"/>
            <a:ext cx="464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President Grover Cleveland dedicated the work on October 28, 1886. 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4572000" y="0"/>
            <a:ext cx="44196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US donors financed the </a:t>
            </a:r>
            <a:r>
              <a:rPr lang="en-US" sz="3600" u="sng" dirty="0" smtClean="0"/>
              <a:t>pedestal</a:t>
            </a:r>
            <a:r>
              <a:rPr lang="en-US" sz="3600" dirty="0" smtClean="0"/>
              <a:t> and installation of the monument. 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4572000" y="3048000"/>
            <a:ext cx="4343400" cy="3401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304800"/>
            <a:ext cx="8686800" cy="6096000"/>
            <a:chOff x="457200" y="304800"/>
            <a:chExt cx="8686800" cy="6096000"/>
          </a:xfrm>
        </p:grpSpPr>
        <p:sp>
          <p:nvSpPr>
            <p:cNvPr id="8" name="Rectangle 7"/>
            <p:cNvSpPr/>
            <p:nvPr/>
          </p:nvSpPr>
          <p:spPr>
            <a:xfrm>
              <a:off x="903360" y="304800"/>
              <a:ext cx="739849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Teacher’s Information</a:t>
              </a:r>
              <a:endPara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112036" y="2289080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" y="1143000"/>
              <a:ext cx="7772400" cy="457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457200" y="1295400"/>
              <a:ext cx="8305800" cy="4571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" y="457200"/>
              <a:ext cx="45719" cy="5943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38200" y="1371600"/>
              <a:ext cx="45719" cy="472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47800" y="3127280"/>
              <a:ext cx="624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47800" y="3813080"/>
              <a:ext cx="670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7800" y="4270280"/>
              <a:ext cx="449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3919" y="1905000"/>
              <a:ext cx="8260081" cy="4278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 smtClean="0">
                  <a:solidFill>
                    <a:srgbClr val="E7318C"/>
                  </a:solidFill>
                  <a:latin typeface="Arial" pitchFamily="34" charset="0"/>
                  <a:cs typeface="Arial" pitchFamily="34" charset="0"/>
                </a:rPr>
                <a:t>Md</a:t>
              </a:r>
              <a:r>
                <a:rPr lang="en-US" sz="4800" b="1" dirty="0">
                  <a:solidFill>
                    <a:srgbClr val="E7318C"/>
                  </a:solidFill>
                  <a:latin typeface="Arial" pitchFamily="34" charset="0"/>
                  <a:cs typeface="Arial" pitchFamily="34" charset="0"/>
                </a:rPr>
                <a:t>. Shamsul </a:t>
              </a:r>
              <a:r>
                <a:rPr lang="en-US" sz="4800" b="1" dirty="0" smtClean="0">
                  <a:solidFill>
                    <a:srgbClr val="E7318C"/>
                  </a:solidFill>
                  <a:latin typeface="Arial" pitchFamily="34" charset="0"/>
                  <a:cs typeface="Arial" pitchFamily="34" charset="0"/>
                </a:rPr>
                <a:t>Alam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BA(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Hons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.)MA in English.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Assistant Teacher( English)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Nabodoy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Girl’s High School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Shailkupa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Jenaidah</a:t>
              </a:r>
              <a:r>
                <a:rPr lang="en-US" sz="2800" b="1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Phone:01917-452052,01722-922691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Email:shamsul101085@gmail.com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545" y="1627092"/>
              <a:ext cx="1323975" cy="132397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792" y="4450521"/>
              <a:ext cx="1935480" cy="153924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i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429000"/>
            <a:ext cx="4572000" cy="3048000"/>
          </a:xfrm>
          <a:prstGeom prst="rect">
            <a:avLst/>
          </a:prstGeom>
        </p:spPr>
      </p:pic>
      <p:pic>
        <p:nvPicPr>
          <p:cNvPr id="3" name="Picture 2" descr="Reagan_reopens_Statue_of_Liber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45720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228600"/>
            <a:ext cx="38100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228600"/>
            <a:ext cx="3429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/>
              <a:t>The </a:t>
            </a:r>
            <a:r>
              <a:rPr lang="en-US" sz="5200" u="sng" dirty="0" smtClean="0"/>
              <a:t>head</a:t>
            </a:r>
            <a:r>
              <a:rPr lang="en-US" sz="5200" dirty="0" smtClean="0"/>
              <a:t> of the statue is reachable by </a:t>
            </a:r>
            <a:r>
              <a:rPr lang="en-US" sz="5200" u="sng" dirty="0" smtClean="0"/>
              <a:t>staircase</a:t>
            </a:r>
            <a:r>
              <a:rPr lang="en-US" sz="5200" dirty="0" smtClean="0"/>
              <a:t> or emergency lift.</a:t>
            </a:r>
            <a:endParaRPr lang="en-US" sz="5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29937579_f0f4f4170f.jpg"/>
          <p:cNvPicPr>
            <a:picLocks noChangeAspect="1"/>
          </p:cNvPicPr>
          <p:nvPr/>
        </p:nvPicPr>
        <p:blipFill>
          <a:blip r:embed="rId2"/>
          <a:srcRect t="400" r="-400" b="11093"/>
          <a:stretch>
            <a:fillRect/>
          </a:stretch>
        </p:blipFill>
        <p:spPr>
          <a:xfrm>
            <a:off x="228600" y="0"/>
            <a:ext cx="87630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0"/>
            <a:ext cx="6777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Measurement of the Statue of Liberty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-1181100" y="3467100"/>
            <a:ext cx="57912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76400" y="609600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28600" y="1066800"/>
            <a:ext cx="2209800" cy="2895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306 ft  from  torch tip to the pedestal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1676400" y="2133600"/>
            <a:ext cx="3048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00400" y="36576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14600" y="1066800"/>
            <a:ext cx="16002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</a:t>
            </a:r>
          </a:p>
          <a:p>
            <a:pPr algn="ctr"/>
            <a:r>
              <a:rPr lang="en-US" sz="2800" dirty="0" smtClean="0"/>
              <a:t>figure is 152 ft 2 in</a:t>
            </a:r>
            <a:endParaRPr lang="en-US" sz="2800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4800600" y="1447800"/>
            <a:ext cx="457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4495800" y="1295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4572000" y="1600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029200" y="14478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400800" y="609600"/>
            <a:ext cx="24384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head from neck to diadem 28 feet </a:t>
            </a:r>
            <a:endParaRPr lang="en-US" sz="2400" dirty="0"/>
          </a:p>
        </p:txBody>
      </p:sp>
      <p:sp>
        <p:nvSpPr>
          <p:cNvPr id="36" name="Oval Callout 35"/>
          <p:cNvSpPr/>
          <p:nvPr/>
        </p:nvSpPr>
        <p:spPr>
          <a:xfrm>
            <a:off x="6477000" y="3200400"/>
            <a:ext cx="2362200" cy="2514600"/>
          </a:xfrm>
          <a:prstGeom prst="wedgeEllipseCallout">
            <a:avLst>
              <a:gd name="adj1" fmla="val -123332"/>
              <a:gd name="adj2" fmla="val -54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statue weighs 250 tons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6" grpId="0" animBg="1"/>
      <p:bldP spid="33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0" y="1"/>
            <a:ext cx="5638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u="sng" dirty="0" smtClean="0"/>
              <a:t>Pair Works:</a:t>
            </a:r>
            <a:endParaRPr lang="en-US" sz="5400" u="sng" dirty="0"/>
          </a:p>
        </p:txBody>
      </p:sp>
      <p:pic>
        <p:nvPicPr>
          <p:cNvPr id="5" name="Picture 4" descr="emma-lazar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2514600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838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Read the lines and discuss the following points with your partners.</a:t>
            </a:r>
            <a:endParaRPr lang="en-US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1371600"/>
            <a:ext cx="64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 me your tired, your poor </a:t>
            </a:r>
          </a:p>
          <a:p>
            <a:r>
              <a:rPr lang="en-US" sz="2400" dirty="0" smtClean="0"/>
              <a:t>Your huddled masses yearning to breathe free, </a:t>
            </a:r>
          </a:p>
          <a:p>
            <a:r>
              <a:rPr lang="en-US" sz="2400" dirty="0" smtClean="0"/>
              <a:t>The wretched refuse of your teeming shore. </a:t>
            </a:r>
          </a:p>
          <a:p>
            <a:r>
              <a:rPr lang="en-US" sz="2400" dirty="0" smtClean="0"/>
              <a:t>Send these, the homeless, tempest-tossed to </a:t>
            </a:r>
          </a:p>
          <a:p>
            <a:r>
              <a:rPr lang="en-US" sz="2400" dirty="0" smtClean="0"/>
              <a:t>me, I lift my lamp beside the golden door! </a:t>
            </a:r>
          </a:p>
          <a:p>
            <a:r>
              <a:rPr lang="en-US" sz="2400" i="1" dirty="0" smtClean="0"/>
              <a:t>The New Colossus (1</a:t>
            </a:r>
            <a:r>
              <a:rPr lang="en-US" sz="2400" dirty="0" smtClean="0"/>
              <a:t>903) 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352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Emma Lazarus </a:t>
            </a:r>
          </a:p>
          <a:p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228600" y="4038600"/>
            <a:ext cx="59436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Who is saying these?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2743200" y="4800600"/>
            <a:ext cx="6400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To whom are the lines said?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685800" y="5715000"/>
            <a:ext cx="6781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 you think the lines express what the statue symbolises?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7" grpId="0"/>
      <p:bldP spid="8" grpId="0"/>
      <p:bldP spid="9" grpId="0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-152400"/>
            <a:ext cx="4605078" cy="101566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u="sng" dirty="0">
                <a:solidFill>
                  <a:srgbClr val="7030A0"/>
                </a:solidFill>
              </a:rPr>
              <a:t>Evaluation: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85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What do the following things symbolise?</a:t>
            </a:r>
            <a:endParaRPr lang="en-US" sz="4000" u="sng" dirty="0"/>
          </a:p>
        </p:txBody>
      </p:sp>
      <p:pic>
        <p:nvPicPr>
          <p:cNvPr id="7" name="Picture 6" descr="statue-of-liberty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819400" cy="3962400"/>
          </a:xfrm>
          <a:prstGeom prst="rect">
            <a:avLst/>
          </a:prstGeom>
        </p:spPr>
      </p:pic>
      <p:sp>
        <p:nvSpPr>
          <p:cNvPr id="11" name="Left-Right Arrow Callout 10"/>
          <p:cNvSpPr/>
          <p:nvPr/>
        </p:nvSpPr>
        <p:spPr>
          <a:xfrm>
            <a:off x="1676400" y="1905000"/>
            <a:ext cx="4495800" cy="533400"/>
          </a:xfrm>
          <a:prstGeom prst="leftRightArrowCallout">
            <a:avLst>
              <a:gd name="adj1" fmla="val 0"/>
              <a:gd name="adj2" fmla="val 12073"/>
              <a:gd name="adj3" fmla="val 22585"/>
              <a:gd name="adj4" fmla="val 34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Torch</a:t>
            </a:r>
            <a:endParaRPr lang="en-US" sz="3200" dirty="0"/>
          </a:p>
        </p:txBody>
      </p:sp>
      <p:sp>
        <p:nvSpPr>
          <p:cNvPr id="12" name="Left-Right Arrow Callout 11"/>
          <p:cNvSpPr/>
          <p:nvPr/>
        </p:nvSpPr>
        <p:spPr>
          <a:xfrm>
            <a:off x="2362200" y="3276600"/>
            <a:ext cx="3505200" cy="576072"/>
          </a:xfrm>
          <a:prstGeom prst="leftRightArrowCallout">
            <a:avLst>
              <a:gd name="adj1" fmla="val 0"/>
              <a:gd name="adj2" fmla="val 8942"/>
              <a:gd name="adj3" fmla="val 27236"/>
              <a:gd name="adj4" fmla="val 48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Book</a:t>
            </a:r>
            <a:endParaRPr lang="en-US" sz="3200" dirty="0"/>
          </a:p>
        </p:txBody>
      </p:sp>
      <p:sp>
        <p:nvSpPr>
          <p:cNvPr id="13" name="Left-Right Arrow Callout 12"/>
          <p:cNvSpPr/>
          <p:nvPr/>
        </p:nvSpPr>
        <p:spPr>
          <a:xfrm rot="21265699">
            <a:off x="2209800" y="4648200"/>
            <a:ext cx="3657600" cy="1066800"/>
          </a:xfrm>
          <a:prstGeom prst="leftRightArrowCallout">
            <a:avLst>
              <a:gd name="adj1" fmla="val 0"/>
              <a:gd name="adj2" fmla="val 11178"/>
              <a:gd name="adj3" fmla="val 25000"/>
              <a:gd name="adj4" fmla="val 431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Broken chain</a:t>
            </a:r>
            <a:endParaRPr 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5486400" y="1371600"/>
            <a:ext cx="3505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 light guiding to the way of US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5334000" y="2819400"/>
            <a:ext cx="3581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Knowledge and learning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5257800" y="4267200"/>
            <a:ext cx="36576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Overthrow of tyranny</a:t>
            </a:r>
            <a:endParaRPr lang="en-US" sz="2800" dirty="0"/>
          </a:p>
        </p:txBody>
      </p:sp>
      <p:sp>
        <p:nvSpPr>
          <p:cNvPr id="17" name="Line Callout 1 16"/>
          <p:cNvSpPr/>
          <p:nvPr/>
        </p:nvSpPr>
        <p:spPr>
          <a:xfrm>
            <a:off x="1600200" y="5789676"/>
            <a:ext cx="1524000" cy="612648"/>
          </a:xfrm>
          <a:prstGeom prst="borderCallout1">
            <a:avLst>
              <a:gd name="adj1" fmla="val 12444"/>
              <a:gd name="adj2" fmla="val 118"/>
              <a:gd name="adj3" fmla="val -276369"/>
              <a:gd name="adj4" fmla="val -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Statue</a:t>
            </a:r>
            <a:endParaRPr lang="en-US" sz="36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543743" y="6199853"/>
            <a:ext cx="1310717" cy="26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724400" y="5410200"/>
            <a:ext cx="4267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Freedom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81000"/>
            <a:ext cx="8763000" cy="584775"/>
          </a:xfr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Fill in the blanks with correct words from the box.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8763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13716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sculptor</a:t>
            </a:r>
            <a:endParaRPr lang="en-US" sz="24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13716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flowing</a:t>
            </a:r>
            <a:endParaRPr lang="en-US" sz="24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71800" y="1366837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liberty</a:t>
            </a:r>
            <a:endParaRPr lang="en-US" sz="24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43400" y="1371600"/>
            <a:ext cx="788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aloft</a:t>
            </a:r>
            <a:endParaRPr lang="en-US" sz="24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10200" y="1371600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designed</a:t>
            </a:r>
            <a:endParaRPr lang="en-US" sz="24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34200" y="13716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symbolizes</a:t>
            </a:r>
            <a:endParaRPr lang="en-US" sz="24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600" y="17526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situated</a:t>
            </a:r>
            <a:endParaRPr lang="en-US" sz="24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76400" y="17526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harbour</a:t>
            </a:r>
            <a:endParaRPr lang="en-US" sz="24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48000" y="17526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inscribed</a:t>
            </a:r>
            <a:endParaRPr lang="en-US" sz="2400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19600" y="17526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crown</a:t>
            </a:r>
            <a:endParaRPr lang="en-US" sz="2400" dirty="0"/>
          </a:p>
        </p:txBody>
      </p:sp>
      <p:sp>
        <p:nvSpPr>
          <p:cNvPr id="26640" name="TextBox 16"/>
          <p:cNvSpPr txBox="1">
            <a:spLocks noChangeArrowheads="1"/>
          </p:cNvSpPr>
          <p:nvPr/>
        </p:nvSpPr>
        <p:spPr bwMode="auto">
          <a:xfrm>
            <a:off x="7391400" y="17526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shaky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2618125"/>
            <a:ext cx="876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The Statue of Liberty is a)________________ on Liberty Island in the b)______________ of New York. The statue symbolizes  c)____________ in the form of a woman wearing  d)______________robes and a spiked e)_____________. She holds a torch f)_____________ in her right hand and carries in her left hand a book g)____________ "July 4, 1776". Broken chains h)_________ the overthrow of tyranny. The statue was i)____________ by the French  j)_________ Frederic Bartholdi .</a:t>
            </a:r>
          </a:p>
          <a:p>
            <a:pPr algn="just"/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562600" y="1752600"/>
            <a:ext cx="126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glorious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33  C 0.081 -0.06533  0.102 -0.072  0.124 -0.072  C 0.149 -0.072  0.169 -0.06533  0.183 -0.05333  L 0.25 0  E" pathEditMode="relative" ptsTypes="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5 0.05532 C -0.09497 0.20046 -0.17917 0.3456 -0.08629 0.35671 C 0.00677 0.36782 0.27725 0.24491 0.54791 0.12199 " pathEditMode="relative" rAng="0" ptsTypes="a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658 0.01227 0.5316 0.02453 0.56997 0.05602 C 0.60834 0.0875 0.28664 0.16713 0.23004 0.18935 " pathEditMode="relative" ptsTypes="aaA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4115 0.09352 -0.28229 0.18727 -0.27396 0.24004 C -0.26563 0.29282 -0.004 0.3044 0.05 0.31736 " pathEditMode="relative" ptsTypes="aaA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162 C 0.17344 -0.08055 0.38455 -0.14467 0.42448 -0.08009 C 0.46441 -0.0155 0.33333 0.17755 0.20243 0.37061 " pathEditMode="relative" rAng="0" ptsTypes="aaA">
                                      <p:cBhvr>
                                        <p:cTn id="9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3.7037E-7 C 0.22292 0.07801 0.45191 0.15625 0.39306 0.21736 C 0.33438 0.27847 -0.01198 0.32222 -0.35833 0.36644 " pathEditMode="relative" rAng="0" ptsTypes="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 -0.02245 C 0.20347 0.01505 0.38923 0.05255 0.43559 0.12686 C 0.48194 0.20116 0.38871 0.31204 0.29566 0.42292 " pathEditMode="relative" rAng="0" ptsTypes="a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-3.7037E-7 C -0.17239 0.07708 -0.31128 0.1544 -0.35121 0.23588 C -0.39114 0.31736 -0.33246 0.40301 -0.27326 0.48866 " pathEditMode="relative" rAng="0" ptsTypes="aaA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0.02245 C -0.27257 0.00186 -0.5 0.02639 -0.48298 0.12153 C -0.46597 0.21667 -0.20451 0.38241 0.05712 0.54815 " pathEditMode="relative" rAng="0" ptsTypes="aaA">
                                      <p:cBhvr>
                                        <p:cTn id="1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2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1701 -0.02014 -0.03385 -0.04005 " pathEditMode="relative" ptsTypes="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5 -0.04005 C -0.23524 -0.10834 -0.43611 -0.175 -0.40069 -0.06551 C -0.36458 0.04537 -0.09114 0.33495 0.18299 0.625 " pathEditMode="relative" rAng="0" ptsTypes="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2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7691 0.08611 0.55399 0.17222 0.60191 0.28518 C 0.64983 0.39815 0.46893 0.53773 0.28802 0.67731 " pathEditMode="relative" ptsTypes="aaA">
                                      <p:cBhvr>
                                        <p:cTn id="1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0" grpId="2"/>
      <p:bldP spid="12" grpId="0"/>
      <p:bldP spid="12" grpId="1"/>
      <p:bldP spid="13" grpId="0"/>
      <p:bldP spid="13" grpId="1"/>
      <p:bldP spid="13" grpId="2"/>
      <p:bldP spid="14" grpId="0"/>
      <p:bldP spid="14" grpId="1"/>
      <p:bldP spid="15" grpId="0"/>
      <p:bldP spid="15" grpId="1"/>
      <p:bldP spid="16" grpId="0"/>
      <p:bldP spid="16" grpId="1"/>
      <p:bldP spid="26640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90945" y="2971800"/>
            <a:ext cx="8700655" cy="355092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sz="5400" b="1" dirty="0" smtClean="0"/>
              <a:t>     </a:t>
            </a:r>
          </a:p>
          <a:p>
            <a:pPr eaLnBrk="1" hangingPunct="1">
              <a:buFont typeface="Arial" charset="0"/>
              <a:buNone/>
            </a:pPr>
            <a:r>
              <a:rPr lang="en-US" sz="5400" b="1" dirty="0"/>
              <a:t> </a:t>
            </a:r>
            <a:r>
              <a:rPr lang="en-US" sz="5400" b="1" dirty="0" smtClean="0"/>
              <a:t>     Write a paragraph on </a:t>
            </a:r>
          </a:p>
          <a:p>
            <a:pPr eaLnBrk="1" hangingPunct="1">
              <a:buFont typeface="Arial" charset="0"/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   “</a:t>
            </a:r>
            <a:r>
              <a:rPr lang="en-US" sz="5400" b="1" u="sng" dirty="0" smtClean="0">
                <a:solidFill>
                  <a:srgbClr val="FF0000"/>
                </a:solidFill>
              </a:rPr>
              <a:t>The Statue of Liberty</a:t>
            </a:r>
            <a:r>
              <a:rPr lang="en-US" sz="5400" b="1" dirty="0" smtClean="0">
                <a:solidFill>
                  <a:srgbClr val="FF0000"/>
                </a:solidFill>
              </a:rPr>
              <a:t>”. 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2438400" y="685801"/>
            <a:ext cx="4495800" cy="1107996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600" u="sng" dirty="0"/>
              <a:t>Homework: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animBg="1"/>
      <p:bldP spid="266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304800"/>
            <a:ext cx="8001000" cy="5936218"/>
            <a:chOff x="762000" y="457200"/>
            <a:chExt cx="8001000" cy="5936218"/>
          </a:xfrm>
        </p:grpSpPr>
        <p:pic>
          <p:nvPicPr>
            <p:cNvPr id="5" name="Picture 4" descr="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457200"/>
              <a:ext cx="7315200" cy="5936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5715000" y="5867400"/>
              <a:ext cx="3048000" cy="5260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To be continue………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684258.jpg"/>
          <p:cNvPicPr>
            <a:picLocks noChangeAspect="1"/>
          </p:cNvPicPr>
          <p:nvPr/>
        </p:nvPicPr>
        <p:blipFill>
          <a:blip r:embed="rId2"/>
          <a:srcRect l="13830" t="5976" r="22340" b="16330"/>
          <a:stretch>
            <a:fillRect/>
          </a:stretch>
        </p:blipFill>
        <p:spPr>
          <a:xfrm>
            <a:off x="838200" y="152400"/>
            <a:ext cx="7239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638800"/>
            <a:ext cx="64008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Robindranath Tagore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5562600"/>
            <a:ext cx="53340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Aparajeo Bangla</a:t>
            </a:r>
            <a:endParaRPr lang="en-US" sz="5400" dirty="0"/>
          </a:p>
        </p:txBody>
      </p:sp>
      <p:pic>
        <p:nvPicPr>
          <p:cNvPr id="4" name="Picture 3" descr="2971717710_28aaf555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541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New folder\d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1924"/>
            <a:ext cx="8686800" cy="500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5638800"/>
            <a:ext cx="57912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</a:rPr>
              <a:t>Shahid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>
                <a:solidFill>
                  <a:schemeClr val="tx1"/>
                </a:solidFill>
              </a:rPr>
              <a:t>Minar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0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\Desktop\New folder\ddg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562600"/>
            <a:ext cx="8686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 National Memorial of Bd.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235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4%20Statue%20of%20Liberty.jpg"/>
          <p:cNvPicPr>
            <a:picLocks noChangeAspect="1"/>
          </p:cNvPicPr>
          <p:nvPr/>
        </p:nvPicPr>
        <p:blipFill>
          <a:blip r:embed="rId2"/>
          <a:srcRect r="-1852" b="12222"/>
          <a:stretch>
            <a:fillRect/>
          </a:stretch>
        </p:blipFill>
        <p:spPr>
          <a:xfrm>
            <a:off x="914400" y="304800"/>
            <a:ext cx="75438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5715000"/>
            <a:ext cx="63246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The Statue of Liberty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>
                  <a:solidFill>
                    <a:schemeClr val="accent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So, our today’s topic  is ……………………….?</a:t>
            </a:r>
            <a:endParaRPr lang="en-US" sz="6600" dirty="0">
              <a:ln>
                <a:solidFill>
                  <a:schemeClr val="accent1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124200"/>
            <a:ext cx="8305800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2E0668"/>
                </a:solidFill>
              </a:rPr>
              <a:t>The Statue of Liberty</a:t>
            </a:r>
            <a:endParaRPr lang="en-US" sz="6000" dirty="0">
              <a:solidFill>
                <a:srgbClr val="2E066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46482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Unit-8, lesson-3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096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/>
              <a:t>     Objectives:</a:t>
            </a:r>
            <a:endParaRPr lang="en-US" sz="44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77742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By the end of the lesson students will have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008055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 dirty="0" smtClean="0"/>
              <a:t>asked and answer questions about  statues.</a:t>
            </a:r>
          </a:p>
          <a:p>
            <a:pPr marL="342900" indent="-342900">
              <a:buAutoNum type="alphaLcParenR"/>
            </a:pPr>
            <a:r>
              <a:rPr lang="en-US" sz="3200" dirty="0" smtClean="0"/>
              <a:t> read a text  on the Statue of Liberty.</a:t>
            </a:r>
          </a:p>
          <a:p>
            <a:pPr marL="342900" indent="-342900">
              <a:buAutoNum type="alphaLcParenR"/>
            </a:pPr>
            <a:r>
              <a:rPr lang="en-US" sz="3200" dirty="0" smtClean="0"/>
              <a:t> answered questions.</a:t>
            </a:r>
          </a:p>
          <a:p>
            <a:pPr marL="342900" indent="-342900">
              <a:buAutoNum type="alphaLcParenR"/>
            </a:pPr>
            <a:r>
              <a:rPr lang="en-US" sz="3200" dirty="0" smtClean="0"/>
              <a:t>Improved reading , speaking and writing skill.</a:t>
            </a:r>
          </a:p>
          <a:p>
            <a:pPr marL="342900" indent="-342900">
              <a:buAutoNum type="alphaLcParenR"/>
            </a:pP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923</TotalTime>
  <Words>575</Words>
  <Application>Microsoft Office PowerPoint</Application>
  <PresentationFormat>On-screen Show (4:3)</PresentationFormat>
  <Paragraphs>109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Constantia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Fill in the blanks with correct words from the box.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84</cp:revision>
  <dcterms:created xsi:type="dcterms:W3CDTF">2006-08-16T00:00:00Z</dcterms:created>
  <dcterms:modified xsi:type="dcterms:W3CDTF">2019-11-06T05:38:19Z</dcterms:modified>
</cp:coreProperties>
</file>