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4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32"/>
    <a:srgbClr val="FFCCFF"/>
    <a:srgbClr val="3399FF"/>
    <a:srgbClr val="66FF33"/>
    <a:srgbClr val="FF3399"/>
    <a:srgbClr val="FFFFCC"/>
    <a:srgbClr val="66FF66"/>
    <a:srgbClr val="FF9900"/>
    <a:srgbClr val="66CCFF"/>
    <a:srgbClr val="65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A45D-FD13-4D1A-BA55-0A4CE156889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D3AE1-9682-43C4-9D5F-FD784C3A8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2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D3AE1-9682-43C4-9D5F-FD784C3A8A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6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6887-50D2-48DD-B1D6-BFB88B43C28C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5D75-FF4F-4568-9305-C5B47E073AFE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9F4A-3199-4D8D-A94E-6A39F1E5A976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FA6FF-212F-4F65-A20C-B08542030687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FCC1-FFFB-46B0-8B66-C40A93550756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4A10-3E1B-4AA3-A79C-1F34C8DD5F42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29A2-E5ED-4524-9AA0-8F3D1C4B12A6}" type="datetime1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0BD4-6FAA-4A78-BC0D-7D66D9929110}" type="datetime1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C0C3-EF55-4565-99A3-6A9DE2A62A94}" type="datetime1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C9E17-5B9D-4906-B03F-AE235DFB27A0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3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C2AA-FB99-40A3-B02F-3C09221D98CE}" type="datetime1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4B30-10A5-474D-86FD-BABE45298609}" type="datetime1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juwel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70C0-E362-4D46-9674-88C4E332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27" y="2749868"/>
            <a:ext cx="3255646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০৩।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 প্রকাশিত সংবাদ, বিশিষ্ট জনদের মতামত জনমত গঠনে গুরুত্বপূর্ণ ভূমিকা পালন করে।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" y="2509838"/>
            <a:ext cx="6144263" cy="300513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149" y="3625274"/>
            <a:ext cx="5143500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০৪।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 ও টেলিভিশনের সংবাদ, আলোচনা অনুষ্ঠান, নাটক, সিনেমা সহ বিভিন্ন অনুষ্ঠানের মাধ্যমে ব্যাপক জনমত গড়ে তুলতে পারে। (স্বাধীন বাংলা বেতার কেন্দ্র)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49" y="213496"/>
            <a:ext cx="4073533" cy="30583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1" y="1961075"/>
            <a:ext cx="5539212" cy="4475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1089" y="1849755"/>
            <a:ext cx="3255646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০৫।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সিনেমা বা চলচ্চিত্র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" y="1288474"/>
            <a:ext cx="8183334" cy="52075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388" y="2143126"/>
            <a:ext cx="3441385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০৬। পুস্তক, পুস্তিকা, সাহিত্য, গান, কবিতা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দেশের গান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 ভাষার গান।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2" y="1808768"/>
            <a:ext cx="2548891" cy="3651114"/>
          </a:xfrm>
          <a:prstGeom prst="rect">
            <a:avLst/>
          </a:prstGeom>
          <a:ln w="28575">
            <a:solidFill>
              <a:srgbClr val="FFCCFF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8239" y="1578293"/>
            <a:ext cx="215741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০৭। আইন সভা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 t="2916" r="-866" b="65833"/>
          <a:stretch/>
        </p:blipFill>
        <p:spPr>
          <a:xfrm>
            <a:off x="542924" y="1578293"/>
            <a:ext cx="8881739" cy="4880076"/>
          </a:xfrm>
          <a:prstGeom prst="rect">
            <a:avLst/>
          </a:prstGeom>
          <a:ln w="228600" cap="sq" cmpd="thickThin">
            <a:solidFill>
              <a:srgbClr val="66CC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7341" y="4676212"/>
            <a:ext cx="32556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০৮।রাজনৈতিক দল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329" y="47061"/>
            <a:ext cx="4813671" cy="318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928813"/>
            <a:ext cx="6929437" cy="4687908"/>
          </a:xfrm>
          <a:prstGeom prst="rect">
            <a:avLst/>
          </a:prstGeom>
          <a:ln w="38100">
            <a:solidFill>
              <a:srgbClr val="FFFFCC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2" y="1943311"/>
            <a:ext cx="270033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০৯। নির্বাচন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4719" y="1943310"/>
            <a:ext cx="5460802" cy="4414628"/>
            <a:chOff x="134719" y="1943310"/>
            <a:chExt cx="5460802" cy="44146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19" y="1943310"/>
              <a:ext cx="5460802" cy="4414628"/>
            </a:xfrm>
            <a:prstGeom prst="rect">
              <a:avLst/>
            </a:prstGeom>
            <a:ln w="38100">
              <a:solidFill>
                <a:srgbClr val="66FF33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357313" y="5057775"/>
              <a:ext cx="1114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chemeClr val="bg2">
                      <a:lumMod val="10000"/>
                    </a:schemeClr>
                  </a:solidFill>
                </a:rPr>
                <a:t>নির্বাচন কমিশন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9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52" y="2049781"/>
            <a:ext cx="3255646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ধর্মগ্রন্থ ও ধর্মীয় অনুষ্ঠান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00211"/>
            <a:ext cx="2933700" cy="3667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6" y="1700211"/>
            <a:ext cx="2414587" cy="36920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0964" y="2135505"/>
            <a:ext cx="394334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পেশাগত সমিতি/ সংঘ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190" r="18262" b="3114"/>
          <a:stretch/>
        </p:blipFill>
        <p:spPr>
          <a:xfrm>
            <a:off x="414339" y="2135505"/>
            <a:ext cx="5543549" cy="4506260"/>
          </a:xfrm>
          <a:prstGeom prst="rect">
            <a:avLst/>
          </a:prstGeom>
          <a:ln w="38100">
            <a:solidFill>
              <a:srgbClr val="66FF66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2176" y="4950144"/>
            <a:ext cx="32556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মোবাইল যোগাযোগ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0"/>
            <a:ext cx="8743950" cy="43719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6918960" cy="3459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668" y="3909628"/>
            <a:ext cx="80682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rinda" panose="02000500000000020004" pitchFamily="2" charset="0"/>
                <a:cs typeface="Vrinda" panose="02000500000000020004" pitchFamily="2" charset="0"/>
              </a:rPr>
              <a:t>শ্রেণি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rinda" panose="02000500000000020004" pitchFamily="2" charset="0"/>
                <a:cs typeface="Vrinda" panose="02000500000000020004" pitchFamily="2" charset="0"/>
              </a:rPr>
              <a:t>: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rinda" panose="02000500000000020004" pitchFamily="2" charset="0"/>
                <a:cs typeface="Vrinda" panose="02000500000000020004" pitchFamily="2" charset="0"/>
              </a:rPr>
              <a:t>একা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Vrinda" panose="02000500000000020004" pitchFamily="2" charset="0"/>
                <a:cs typeface="Vrinda" panose="02000500000000020004" pitchFamily="2" charset="0"/>
              </a:rPr>
              <a:t>দশ</a:t>
            </a:r>
          </a:p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বিষয়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8A83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পৌরনীতি ও সুশাসন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54" y="-259080"/>
            <a:ext cx="5825971" cy="3330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96842" y="2407564"/>
            <a:ext cx="6993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4ACB6"/>
                  </a:outerShdw>
                </a:effectLst>
              </a:rPr>
              <a:t>To our Beautiful Class</a:t>
            </a:r>
            <a:endParaRPr lang="bn-BD" sz="54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4ACB6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526" y="4040979"/>
            <a:ext cx="4414837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</a:p>
          <a:p>
            <a:pPr algn="just"/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ও সামাজিক যোগাযোগ মাধ্যম, যেমন, ফেসবুক, টুইটার, ইন্সটাগ্রাম, ভাইবার, হোয়াটস আপ, ইমো, ম্যাসেঞ্জার ইত্যাদি।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-1"/>
            <a:ext cx="3734275" cy="3734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1" y="2440246"/>
            <a:ext cx="7259515" cy="41552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5597" y="4458533"/>
            <a:ext cx="2810153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 স্বার্থগোষ্ঠী (প্রেসার গ্রুপ)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51" y="355581"/>
            <a:ext cx="3549751" cy="2875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" y="1722120"/>
            <a:ext cx="8264767" cy="51358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7620" y="205821"/>
            <a:ext cx="132873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3690" r="4131" b="23924"/>
          <a:stretch/>
        </p:blipFill>
        <p:spPr>
          <a:xfrm>
            <a:off x="4848958" y="1478752"/>
            <a:ext cx="2786063" cy="3857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4376" r="8395" b="29999"/>
          <a:stretch/>
        </p:blipFill>
        <p:spPr>
          <a:xfrm>
            <a:off x="214314" y="900111"/>
            <a:ext cx="3143251" cy="4500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4791" r="9876" b="27500"/>
          <a:stretch/>
        </p:blipFill>
        <p:spPr>
          <a:xfrm>
            <a:off x="8426327" y="835815"/>
            <a:ext cx="3046535" cy="4500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314" y="5962977"/>
            <a:ext cx="92011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প্রশ্নঃ ছবি গুলো দেখে বল জনমতের আর কী বাহন হতে পারে?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949594" y="5962977"/>
            <a:ext cx="162328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7620" y="205821"/>
            <a:ext cx="132873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7" y="5993754"/>
            <a:ext cx="78724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প্রশ্নঃ ছবি গুলো দেখে বল জনমতের আর কী বাহন হতে পারে?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15363" y="5870644"/>
            <a:ext cx="298608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ইশতেহার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499"/>
            <a:ext cx="5791373" cy="4314475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80" y="1200498"/>
            <a:ext cx="6198320" cy="4314475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148058" y="2569403"/>
            <a:ext cx="2057400" cy="19050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613010" y="4632365"/>
            <a:ext cx="2057400" cy="19050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34147" y="4919197"/>
            <a:ext cx="2057400" cy="1905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4519" y="5097444"/>
            <a:ext cx="1955203" cy="17661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00082" y="2686419"/>
            <a:ext cx="2057400" cy="1905000"/>
          </a:xfrm>
          <a:prstGeom prst="ellipse">
            <a:avLst/>
          </a:prstGeom>
          <a:solidFill>
            <a:srgbClr val="3399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91547" y="3137834"/>
            <a:ext cx="190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</a:rPr>
              <a:t> </a:t>
            </a:r>
            <a:r>
              <a:rPr lang="bn-BD" sz="2400" dirty="0" smtClean="0">
                <a:solidFill>
                  <a:schemeClr val="bg1"/>
                </a:solidFill>
              </a:rPr>
              <a:t>জনমতের বৈশিষ্ট্য</a:t>
            </a:r>
            <a:r>
              <a:rPr lang="bn-IN" sz="2400" dirty="0" smtClean="0">
                <a:solidFill>
                  <a:schemeClr val="bg1"/>
                </a:solidFill>
              </a:rPr>
              <a:t>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9701" y="5636869"/>
            <a:ext cx="125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নির্দিষ্ট ও সুস্পষ্ট</a:t>
            </a:r>
            <a:r>
              <a:rPr lang="bn-IN" sz="2000" b="1" dirty="0" smtClean="0"/>
              <a:t> 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679003" y="575298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সংখ্যা</a:t>
            </a:r>
            <a:r>
              <a:rPr lang="en-US" b="1" dirty="0" smtClean="0"/>
              <a:t> </a:t>
            </a:r>
            <a:r>
              <a:rPr lang="bn-BD" b="1" dirty="0" smtClean="0"/>
              <a:t>গরিষ্ঠের </a:t>
            </a:r>
            <a:r>
              <a:rPr lang="bn-BD" b="1" dirty="0" smtClean="0"/>
              <a:t>মত 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10500" y="538168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কিছুটা স্থায়ী মত </a:t>
            </a:r>
            <a:endParaRPr lang="en-US" sz="2000" b="1" dirty="0"/>
          </a:p>
        </p:txBody>
      </p:sp>
      <p:sp>
        <p:nvSpPr>
          <p:cNvPr id="26" name="Oval 25"/>
          <p:cNvSpPr/>
          <p:nvPr/>
        </p:nvSpPr>
        <p:spPr>
          <a:xfrm>
            <a:off x="1952557" y="3319408"/>
            <a:ext cx="2089180" cy="1968894"/>
          </a:xfrm>
          <a:prstGeom prst="ellipse">
            <a:avLst/>
          </a:prstGeom>
          <a:solidFill>
            <a:srgbClr val="66FF66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984337" y="1318064"/>
            <a:ext cx="2057400" cy="1905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5929" y="3979736"/>
            <a:ext cx="174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যুক্তিভিত্তিক ও সচেতন মত 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297588" y="2099432"/>
            <a:ext cx="154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কল্যাণকর</a:t>
            </a:r>
            <a:r>
              <a:rPr lang="bn-IN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Left-Right Arrow 36"/>
          <p:cNvSpPr/>
          <p:nvPr/>
        </p:nvSpPr>
        <p:spPr>
          <a:xfrm rot="1324342">
            <a:off x="4024754" y="2848102"/>
            <a:ext cx="1066800" cy="109793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-Right Arrow 38"/>
          <p:cNvSpPr/>
          <p:nvPr/>
        </p:nvSpPr>
        <p:spPr>
          <a:xfrm rot="20549662">
            <a:off x="4106669" y="3867884"/>
            <a:ext cx="991926" cy="112659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eft-Right Arrow 39"/>
          <p:cNvSpPr/>
          <p:nvPr/>
        </p:nvSpPr>
        <p:spPr>
          <a:xfrm rot="2614638">
            <a:off x="7058895" y="4349404"/>
            <a:ext cx="1007331" cy="204500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-Right Arrow 40"/>
          <p:cNvSpPr/>
          <p:nvPr/>
        </p:nvSpPr>
        <p:spPr>
          <a:xfrm rot="19521754">
            <a:off x="7065144" y="2574055"/>
            <a:ext cx="1065992" cy="16575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-Right Arrow 42"/>
          <p:cNvSpPr/>
          <p:nvPr/>
        </p:nvSpPr>
        <p:spPr>
          <a:xfrm rot="3462167">
            <a:off x="5034990" y="2197696"/>
            <a:ext cx="891288" cy="146028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Left-Right Arrow 44"/>
          <p:cNvSpPr/>
          <p:nvPr/>
        </p:nvSpPr>
        <p:spPr>
          <a:xfrm rot="7544508">
            <a:off x="4921360" y="4663298"/>
            <a:ext cx="774341" cy="166014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45342" y="0"/>
            <a:ext cx="9222658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839205" y="683094"/>
            <a:ext cx="2057400" cy="1905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621603" y="25504"/>
            <a:ext cx="2057400" cy="1905000"/>
          </a:xfrm>
          <a:prstGeom prst="ellipse">
            <a:avLst/>
          </a:prstGeom>
          <a:solidFill>
            <a:srgbClr val="08A83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582369" y="343417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</a:rPr>
              <a:t>প্রভাব বিস্তার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89369" y="0"/>
            <a:ext cx="2057400" cy="1905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274710" y="1448212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তথ্য বহুল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39340" y="721508"/>
            <a:ext cx="139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সৎ উদ্দেশ্য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9429" y="772366"/>
            <a:ext cx="152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নিরপেক্ষতা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Left-Right Arrow 37"/>
          <p:cNvSpPr/>
          <p:nvPr/>
        </p:nvSpPr>
        <p:spPr>
          <a:xfrm rot="6028105">
            <a:off x="6236904" y="2221741"/>
            <a:ext cx="655806" cy="145183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-Right Arrow 41"/>
          <p:cNvSpPr/>
          <p:nvPr/>
        </p:nvSpPr>
        <p:spPr>
          <a:xfrm rot="5075488">
            <a:off x="6174574" y="4707234"/>
            <a:ext cx="490535" cy="20187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Left-Right Arrow 43"/>
          <p:cNvSpPr/>
          <p:nvPr/>
        </p:nvSpPr>
        <p:spPr>
          <a:xfrm>
            <a:off x="7209764" y="3507139"/>
            <a:ext cx="970093" cy="142449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5" grpId="0"/>
      <p:bldP spid="36" grpId="0"/>
      <p:bldP spid="25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51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5851" y="2189023"/>
            <a:ext cx="9858374" cy="10772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জনমতের সংজ্ঞা ও বাহনের আলোকে জনমতের বৈশিষ্ট্য লিখে নিয়ে আসবে।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851" y="4413883"/>
            <a:ext cx="5772149" cy="18440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উইকিপিডিয়া,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প্রথম পত্র- মোজাম্মেল হক।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 প্রথম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পত্র- আরিফ রব্বানি খান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08" b="67249"/>
          <a:stretch/>
        </p:blipFill>
        <p:spPr>
          <a:xfrm>
            <a:off x="1553659" y="1361871"/>
            <a:ext cx="7276442" cy="3611203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6654 0.03703 L -0.01719 -0.05348 L 0.03867 -0.29769 L 0.09297 -0.05417 L 0.24193 0.03726 L 0.09284 0.12893 L 0.03854 0.37453 L -0.01706 0.12939 L -0.16654 0.03703 Z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889" y="3746090"/>
            <a:ext cx="4637486" cy="2667145"/>
          </a:xfrm>
          <a:solidFill>
            <a:schemeClr val="accent2">
              <a:lumMod val="40000"/>
              <a:lumOff val="60000"/>
            </a:schemeClr>
          </a:solidFill>
          <a:ln w="57150">
            <a:noFill/>
          </a:ln>
        </p:spPr>
        <p:txBody>
          <a:bodyPr anchor="ctr">
            <a:noAutofit/>
          </a:bodyPr>
          <a:lstStyle/>
          <a:p>
            <a:pPr algn="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মাহবুব হাসান জুয়েল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</a:t>
            </a:r>
            <a:b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বরগুনা সরকার মহিলা কলেজ</a:t>
            </a:r>
            <a:b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বরগুনা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1889" y="3248225"/>
            <a:ext cx="7812215" cy="223638"/>
          </a:xfrm>
          <a:prstGeom prst="rect">
            <a:avLst/>
          </a:prstGeom>
          <a:solidFill>
            <a:srgbClr val="1D1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098130" y="1414464"/>
            <a:ext cx="5408885" cy="85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  <a:prstDash val="sysDot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9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95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46090"/>
            <a:ext cx="2117455" cy="26671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r="8731"/>
          <a:stretch/>
        </p:blipFill>
        <p:spPr>
          <a:xfrm>
            <a:off x="15285" y="2625214"/>
            <a:ext cx="5957812" cy="4056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58020" y="404186"/>
            <a:ext cx="39193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পাঠ্য বিষয় বলি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78" y="3802557"/>
            <a:ext cx="4977542" cy="28793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6132973" y="1"/>
            <a:ext cx="5911216" cy="3647889"/>
            <a:chOff x="6132973" y="1"/>
            <a:chExt cx="5911216" cy="3647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973" y="1"/>
              <a:ext cx="5911216" cy="36478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 rot="1842919">
              <a:off x="6552747" y="3102816"/>
              <a:ext cx="1092391" cy="369332"/>
            </a:xfrm>
            <a:prstGeom prst="rect">
              <a:avLst/>
            </a:prstGeom>
            <a:noFill/>
            <a:scene3d>
              <a:camera prst="perspectiveBelow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মতামত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529" y="2039181"/>
            <a:ext cx="8806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bn-IN" sz="5400" u="sng" dirty="0">
              <a:solidFill>
                <a:schemeClr val="accent6"/>
              </a:solidFill>
            </a:endParaRPr>
          </a:p>
          <a:p>
            <a:pPr algn="ctr"/>
            <a:r>
              <a:rPr lang="bn-BD" sz="5400" dirty="0" smtClean="0">
                <a:solidFill>
                  <a:srgbClr val="7030A0"/>
                </a:solidFill>
              </a:rPr>
              <a:t>জনমত ও রাজনৈতিক সংস্কৃতি</a:t>
            </a:r>
          </a:p>
          <a:p>
            <a:pPr algn="ctr"/>
            <a:r>
              <a:rPr lang="bn-BD" sz="5400" b="1" dirty="0">
                <a:solidFill>
                  <a:srgbClr val="08A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সংজ্ঞা, বাহন</a:t>
            </a:r>
            <a:r>
              <a:rPr lang="bn-BD" sz="5400" b="1">
                <a:solidFill>
                  <a:srgbClr val="08A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bn-BD" sz="5400" b="1" smtClean="0">
                <a:solidFill>
                  <a:srgbClr val="08A8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বৈশিষ্ট্য</a:t>
            </a:r>
            <a:endParaRPr lang="bn-IN" sz="5400" dirty="0">
              <a:solidFill>
                <a:srgbClr val="7030A0"/>
              </a:solidFill>
            </a:endParaRPr>
          </a:p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অধ্যায়ঃ</a:t>
            </a:r>
            <a:r>
              <a:rPr lang="bn-BD" sz="5400" dirty="0">
                <a:solidFill>
                  <a:srgbClr val="7030A0"/>
                </a:solidFill>
              </a:rPr>
              <a:t> </a:t>
            </a:r>
            <a:r>
              <a:rPr lang="bn-BD" sz="5400" dirty="0" smtClean="0">
                <a:solidFill>
                  <a:srgbClr val="7030A0"/>
                </a:solidFill>
              </a:rPr>
              <a:t>অষ্টম</a:t>
            </a:r>
            <a:endParaRPr lang="bn-IN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084" y="1929581"/>
            <a:ext cx="9468463" cy="36010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53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endParaRPr lang="en-US" sz="40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85740"/>
              </p:ext>
            </p:extLst>
          </p:nvPr>
        </p:nvGraphicFramePr>
        <p:xfrm>
          <a:off x="11101387" y="21934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Document" showAsIcon="1" r:id="rId3" imgW="914400" imgH="792360" progId="Word.Document.12">
                  <p:embed/>
                </p:oleObj>
              </mc:Choice>
              <mc:Fallback>
                <p:oleObj name="Document" showAsIcon="1" r:id="rId3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1387" y="21934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7193" y="344575"/>
            <a:ext cx="10515600" cy="156966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রুশোর লেখনীতে</a:t>
            </a:r>
            <a:r>
              <a:rPr lang="en-US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ব্যাপক আলোচিত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গোটা জনগণ বা তার বৃহত্তর অংশ যে ধারণা পোষণ করে তাই হচ্ছে জনমত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" y="2078088"/>
            <a:ext cx="1160859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স্টুয়ার্ট মিল,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“কোন সুনির্দিষ্ট জাতীয় সমস্যার ওপর জনগণের সংগঠিত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অভিমতের নাম জনমত।”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" y="3697959"/>
            <a:ext cx="1160859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লর্ড ব্রাইস,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“দেশের সাধারণ স্বার্থসংক্রান্ত বিষয়ে জনগণ বা সমাজের সমষ্টীগত অভিমতই হলো জনমত।”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" y="5160574"/>
            <a:ext cx="11608594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সুশাসনে জনমত হলো জনগণের সেই প্রভাবশালী, যুক্তিযুক্ত, স্পষ্ট মতামত যা দেশ ও জাতির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ভূমিকা রাখে ও সরকারকে নিয়ন্ত্রণে রাখে।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1144566"/>
            <a:ext cx="838676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প্রত্যেকে নিজের ভাষায় জনমতের সংজ্ঞা লেখ এবং পড়ে শোনাও।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400051"/>
            <a:ext cx="198596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</a:rPr>
              <a:t>একক কাজ 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21" y="4222275"/>
            <a:ext cx="11885709" cy="25237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 উত্তর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2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 হল কোন জাতীয় সমস্যার উপর সংখ্যাগরিষ্ঠ বা সংখ্যালগিষ্ঠ সেসব কল্যাণধর্মী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বলিষ্ঠ, যুক্তিগ্রাহ্য মতামত যা দেশ ও জনগণের জন্য কল্যাণকর এবং সমাজ ও সরকারকে প্রভাবিত করে।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rot="3204418">
            <a:off x="9610101" y="1184991"/>
            <a:ext cx="2507957" cy="2544255"/>
          </a:xfrm>
          <a:prstGeom prst="wedgeEllipseCallout">
            <a:avLst>
              <a:gd name="adj1" fmla="val -63430"/>
              <a:gd name="adj2" fmla="val 30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 জন্য সময় পাঁচ মিনিট।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471488"/>
            <a:ext cx="204311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3" y="1182659"/>
            <a:ext cx="8643941" cy="4918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315450" y="871538"/>
            <a:ext cx="2557463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প্রাথমিক ও প্রথম মাধ্যম হল পরিবার। </a:t>
            </a:r>
            <a:endParaRPr lang="en-US" sz="3200" dirty="0">
              <a:solidFill>
                <a:srgbClr val="33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4" y="518160"/>
            <a:ext cx="2207896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বাহন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4970" y="1664018"/>
            <a:ext cx="2557463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</a:p>
          <a:p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স্কুল, কলেজ, মাদ্রাসা, বিশ্ববিদ্যালয় ইত্যাদি</a:t>
            </a:r>
            <a:r>
              <a:rPr lang="bn-BD" sz="3200" u="sng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শিক্ষা প্রতিষ্ঠান </a:t>
            </a:r>
            <a:r>
              <a:rPr lang="bn-BD" sz="3200" dirty="0" smtClean="0">
                <a:solidFill>
                  <a:srgbClr val="33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 প্রজন্মের চিন্তা ও মননে সুসংহত ধারা স্থাপন করে। </a:t>
            </a:r>
            <a:endParaRPr lang="en-US" sz="3200" dirty="0">
              <a:solidFill>
                <a:srgbClr val="33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785938"/>
            <a:ext cx="8446883" cy="4739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70C0-E362-4D46-9674-88C4E3329290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juwel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521</Words>
  <Application>Microsoft Office PowerPoint</Application>
  <PresentationFormat>Widescreen</PresentationFormat>
  <Paragraphs>135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Document</vt:lpstr>
      <vt:lpstr>PowerPoint Presentation</vt:lpstr>
      <vt:lpstr>PowerPoint Presentation</vt:lpstr>
      <vt:lpstr>মোঃ মাহবুব হাসান জুয়েল প্রভাষক, রাষ্ট্রবিজ্ঞান বরগুনা সরকার মহিলা কলেজ  বরগুনা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150</cp:revision>
  <dcterms:created xsi:type="dcterms:W3CDTF">2018-07-29T05:00:21Z</dcterms:created>
  <dcterms:modified xsi:type="dcterms:W3CDTF">2019-11-06T12:30:58Z</dcterms:modified>
</cp:coreProperties>
</file>