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88" r:id="rId2"/>
    <p:sldId id="289" r:id="rId3"/>
    <p:sldId id="275" r:id="rId4"/>
    <p:sldId id="277" r:id="rId5"/>
    <p:sldId id="290" r:id="rId6"/>
    <p:sldId id="276" r:id="rId7"/>
    <p:sldId id="300" r:id="rId8"/>
    <p:sldId id="278" r:id="rId9"/>
    <p:sldId id="301" r:id="rId10"/>
    <p:sldId id="292" r:id="rId11"/>
    <p:sldId id="297" r:id="rId12"/>
    <p:sldId id="293" r:id="rId13"/>
    <p:sldId id="298" r:id="rId14"/>
    <p:sldId id="295" r:id="rId15"/>
    <p:sldId id="299" r:id="rId16"/>
    <p:sldId id="294" r:id="rId17"/>
    <p:sldId id="296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02"/>
    <a:srgbClr val="E9034A"/>
    <a:srgbClr val="8E4832"/>
    <a:srgbClr val="4BA818"/>
    <a:srgbClr val="660066"/>
    <a:srgbClr val="CC3300"/>
    <a:srgbClr val="FF0066"/>
    <a:srgbClr val="CCFFCC"/>
    <a:srgbClr val="000000"/>
    <a:srgbClr val="318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536FF-939C-409D-82D2-463BCF979C2E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79A4-4791-4A77-9938-FB1676318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79A4-4791-4A77-9938-FB16763181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79A4-4791-4A77-9938-FB16763181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QKRJW9X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649"/>
            <a:ext cx="3390312" cy="3587262"/>
          </a:xfrm>
          <a:prstGeom prst="rect">
            <a:avLst/>
          </a:prstGeom>
        </p:spPr>
      </p:pic>
      <p:pic>
        <p:nvPicPr>
          <p:cNvPr id="4" name="Picture 3" descr="thFBIMMR2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68" y="1561515"/>
            <a:ext cx="4079632" cy="337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4" y="407963"/>
            <a:ext cx="6555546" cy="4389120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77108"/>
          </a:xfrm>
        </p:spPr>
        <p:txBody>
          <a:bodyPr>
            <a:normAutofit lnSpcReduction="10000"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1491175"/>
          </a:xfrm>
          <a:prstGeom prst="rect">
            <a:avLst/>
          </a:prstGeom>
          <a:solidFill>
            <a:srgbClr val="318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pic>
        <p:nvPicPr>
          <p:cNvPr id="7" name="Picture 6" descr="thKAJ34UC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28" y="1564298"/>
            <a:ext cx="2695575" cy="1619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41009"/>
            <a:ext cx="7772400" cy="420624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hj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27" y="3089837"/>
            <a:ext cx="2257425" cy="2028825"/>
          </a:xfrm>
          <a:prstGeom prst="rect">
            <a:avLst/>
          </a:prstGeom>
        </p:spPr>
      </p:pic>
      <p:pic>
        <p:nvPicPr>
          <p:cNvPr id="5" name="Picture 4" descr="thVZX3F7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" y="1097279"/>
            <a:ext cx="5036234" cy="2894135"/>
          </a:xfrm>
          <a:prstGeom prst="rect">
            <a:avLst/>
          </a:prstGeom>
        </p:spPr>
      </p:pic>
      <p:pic>
        <p:nvPicPr>
          <p:cNvPr id="12" name="Picture 11" descr="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12" y="1134648"/>
            <a:ext cx="2995173" cy="20002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44000" cy="105507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84739" y="2067951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মী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টি 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17" y="-2630658"/>
            <a:ext cx="9144000" cy="1041011"/>
          </a:xfrm>
        </p:spPr>
        <p:txBody>
          <a:bodyPr>
            <a:normAutofit fontScale="90000"/>
          </a:bodyPr>
          <a:lstStyle/>
          <a:p>
            <a:pPr algn="ctr"/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hSN21O6V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1" y="967815"/>
            <a:ext cx="5064369" cy="3154020"/>
          </a:xfrm>
          <a:prstGeom prst="rect">
            <a:avLst/>
          </a:prstGeom>
        </p:spPr>
      </p:pic>
      <p:pic>
        <p:nvPicPr>
          <p:cNvPr id="12" name="Picture 11" descr="inde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7" y="1029651"/>
            <a:ext cx="2047875" cy="2238375"/>
          </a:xfrm>
          <a:prstGeom prst="rect">
            <a:avLst/>
          </a:prstGeom>
        </p:spPr>
      </p:pic>
      <p:pic>
        <p:nvPicPr>
          <p:cNvPr id="17" name="Picture 16" descr="thH04MHC0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88" y="3264948"/>
            <a:ext cx="250507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1" y="3244334"/>
            <a:ext cx="797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হিসাব সমীকরণের বিভিন্ন উপাদান বর্ণনা করো।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62" y="1224036"/>
            <a:ext cx="3349649" cy="2363226"/>
          </a:xfrm>
          <a:prstGeom prst="rect">
            <a:avLst/>
          </a:prstGeom>
        </p:spPr>
      </p:pic>
      <p:pic>
        <p:nvPicPr>
          <p:cNvPr id="5" name="Picture 4" descr="index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" y="1589649"/>
            <a:ext cx="4304714" cy="2940147"/>
          </a:xfrm>
          <a:prstGeom prst="rect">
            <a:avLst/>
          </a:prstGeom>
        </p:spPr>
      </p:pic>
      <p:pic>
        <p:nvPicPr>
          <p:cNvPr id="7" name="Picture 6" descr="untitledhhhf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757" y="3629464"/>
            <a:ext cx="2809875" cy="12675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6258" y="4572000"/>
            <a:ext cx="1561513" cy="478301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চিত্র</a:t>
            </a:r>
            <a:r>
              <a:rPr lang="en-US" dirty="0" smtClean="0"/>
              <a:t> ০১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51341" y="4485249"/>
            <a:ext cx="1561513" cy="478301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চিত্র</a:t>
            </a:r>
            <a:r>
              <a:rPr lang="en-US" dirty="0" smtClean="0"/>
              <a:t> ০</a:t>
            </a:r>
            <a:r>
              <a:rPr lang="bn-IN" dirty="0" smtClean="0"/>
              <a:t>২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1167619"/>
            <a:ext cx="7772400" cy="2414744"/>
          </a:xfrm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676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53552"/>
            <a:ext cx="91439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= L+OE</a:t>
            </a:r>
          </a:p>
          <a:p>
            <a:pPr algn="ctr"/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bn-IN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- ০১  	? = ৫০, ০০০+২০,০০০ </a:t>
            </a:r>
          </a:p>
          <a:p>
            <a:pPr algn="ctr"/>
            <a:r>
              <a:rPr lang="bn-IN" sz="4000" b="1" dirty="0" smtClean="0">
                <a:solidFill>
                  <a:srgbClr val="4BA818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smtClean="0">
                <a:solidFill>
                  <a:srgbClr val="4BA818"/>
                </a:solidFill>
                <a:latin typeface="NikoshBAN" pitchFamily="2" charset="0"/>
                <a:cs typeface="NikoshBAN" pitchFamily="2" charset="0"/>
              </a:rPr>
              <a:t>- ০২ 	৬০,০০০ = ৩০,০০০+? 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8E4832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smtClean="0">
                <a:solidFill>
                  <a:srgbClr val="8E4832"/>
                </a:solidFill>
                <a:latin typeface="NikoshBAN" pitchFamily="2" charset="0"/>
                <a:cs typeface="NikoshBAN" pitchFamily="2" charset="0"/>
              </a:rPr>
              <a:t>- ০৩ 	১,২০,০০০ = ?+৮০,০০০</a:t>
            </a:r>
            <a:endParaRPr lang="bn-IN" sz="4000" b="1" dirty="0" smtClean="0">
              <a:solidFill>
                <a:srgbClr val="8E483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/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77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উদ্দিপকটি লক্ষ্য করো এবং সংশ্লিষ্ট প্রশ্নগু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 সঠিক উত্তর দাও।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79631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ক) হিসাব সমীকরণের বর্ধিতরূপ লেখ।  </a:t>
            </a:r>
          </a:p>
          <a:p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খ) হিসাব সমীকরণ বলতে কী বুঝ? </a:t>
            </a:r>
          </a:p>
          <a:p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গ) আধুনিক হিসাববিজ্ঞানের উৎকর্ষ সাধনে হিসাব সমীকরণের ভূমিকা বর্ণনা করো।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-1"/>
            <a:ext cx="9144000" cy="1041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744393" y="2363372"/>
            <a:ext cx="5261317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A= L+OE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OE= C+R-E-D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9145" y="1561516"/>
            <a:ext cx="7652825" cy="3390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8136" y="0"/>
            <a:ext cx="9144000" cy="113948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2"/>
            <a:ext cx="9144000" cy="773722"/>
          </a:xfrm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212" y="1744394"/>
            <a:ext cx="7582486" cy="3038621"/>
          </a:xfrm>
        </p:spPr>
        <p:txBody>
          <a:bodyPr>
            <a:noAutofit/>
          </a:bodyPr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 কাপালি একজন ব্যবসায়ি। ২০১৯ সালের এপ্রিল মাস শেষে তাঁর ব্যবসায়ে দায় ও মালিকানা সত্তার পরিমাণ ছিল যথাক্রমে ৫,০০,০০০ টাকা ও ১২,০০,০০০ টাকা।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উপর্যুক্ত ঘটনাটি হিসাব সমীকরণে কী প্রভাব ফেলবে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ব্যাখ্যা করো।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79827"/>
            <a:ext cx="9143999" cy="6006903"/>
          </a:xfrm>
          <a:prstGeom prst="ellipse">
            <a:avLst/>
          </a:prstGeom>
          <a:solidFill>
            <a:srgbClr val="EA6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068"/>
            <a:ext cx="9144000" cy="126609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2" y="211017"/>
            <a:ext cx="7772400" cy="102694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1336430"/>
            <a:ext cx="5636525" cy="375607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 </a:t>
            </a:r>
          </a:p>
          <a:p>
            <a:pPr algn="ctr"/>
            <a:r>
              <a:rPr lang="en-US" sz="4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(ব্যবসায় </a:t>
            </a:r>
            <a:r>
              <a:rPr lang="bn-BD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BD" sz="4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বুরুঙ্গা </a:t>
            </a:r>
            <a:r>
              <a:rPr lang="bn-BD" sz="4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 আহমদ হাই স্কুল এন্ড কলেজ </a:t>
            </a:r>
          </a:p>
          <a:p>
            <a:pPr algn="ctr"/>
            <a:r>
              <a:rPr lang="en-US" sz="4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</a:t>
            </a:r>
            <a:r>
              <a:rPr lang="bn-BD" sz="4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bn-IN" sz="4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2900" dirty="0">
                <a:solidFill>
                  <a:schemeClr val="tx1"/>
                </a:solidFill>
                <a:cs typeface="NikoshBAN" pitchFamily="2" charset="0"/>
              </a:rPr>
              <a:t>24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7" y="1627652"/>
            <a:ext cx="2718676" cy="23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54744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1575583"/>
            <a:ext cx="5036234" cy="52824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সমীকরন</a:t>
            </a:r>
            <a:r>
              <a:rPr lang="en-US" sz="360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৩০/১০/২০১৯ </a:t>
            </a:r>
            <a:endParaRPr lang="en-US" sz="3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hPDT6198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69" y="1561514"/>
            <a:ext cx="4079630" cy="5296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631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2190"/>
            <a:ext cx="9144000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শিক্ষার্থিরা...</a:t>
            </a:r>
          </a:p>
          <a:p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মৌলিক হিসাব সমীকরণ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হিসাব সমীকরণের বিভিন্ন উপাদান শ্রেণিবিন্যাস করতে 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হিসাব সমীকরণে লেনদেনের প্রভাব বিশ্লেষণ করতে পারবে।</a:t>
            </a: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YBRQS9U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2644726"/>
          </a:xfrm>
          <a:prstGeom prst="rect">
            <a:avLst/>
          </a:prstGeom>
        </p:spPr>
      </p:pic>
      <p:pic>
        <p:nvPicPr>
          <p:cNvPr id="4" name="Picture 3" descr="history-of-accounting-5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922" y="2743200"/>
            <a:ext cx="5627077" cy="4114800"/>
          </a:xfrm>
          <a:prstGeom prst="rect">
            <a:avLst/>
          </a:prstGeom>
        </p:spPr>
      </p:pic>
      <p:pic>
        <p:nvPicPr>
          <p:cNvPr id="9" name="Picture 8" descr="thIC9MZGY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01878"/>
            <a:ext cx="3530991" cy="1781470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5084" y="2869808"/>
          <a:ext cx="3446584" cy="105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r:id="rId7" imgW="970200" imgH="491040" progId="Package">
                  <p:embed/>
                </p:oleObj>
              </mc:Choice>
              <mc:Fallback>
                <p:oleObj name="Packager Shell Object" r:id="rId7" imgW="970200" imgH="491040" progId="Packa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84" y="2869808"/>
                        <a:ext cx="3446584" cy="1055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3999" cy="15193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মৌলিক হিসাব সমীকরণ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Accounting Equation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hNM8DVQF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58" y="2950040"/>
            <a:ext cx="2638425" cy="1914525"/>
          </a:xfrm>
          <a:prstGeom prst="rect">
            <a:avLst/>
          </a:prstGeom>
        </p:spPr>
      </p:pic>
      <p:pic>
        <p:nvPicPr>
          <p:cNvPr id="11" name="Picture 10" descr="thUSIR0T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2963154"/>
            <a:ext cx="2228850" cy="2009775"/>
          </a:xfrm>
          <a:prstGeom prst="rect">
            <a:avLst/>
          </a:prstGeom>
        </p:spPr>
      </p:pic>
      <p:pic>
        <p:nvPicPr>
          <p:cNvPr id="13" name="Picture 12" descr="thD51H6AJ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6564"/>
            <a:ext cx="2276475" cy="1866900"/>
          </a:xfrm>
          <a:prstGeom prst="rect">
            <a:avLst/>
          </a:prstGeom>
        </p:spPr>
      </p:pic>
      <p:pic>
        <p:nvPicPr>
          <p:cNvPr id="14" name="Picture 13" descr="thU65C5G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892" y="2938390"/>
            <a:ext cx="1628775" cy="1600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530" y="2461846"/>
            <a:ext cx="59506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হিসাব-সমীকর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574388"/>
          </a:xfrm>
          <a:prstGeom prst="rect">
            <a:avLst/>
          </a:prstGeom>
        </p:spPr>
      </p:pic>
      <p:pic>
        <p:nvPicPr>
          <p:cNvPr id="11" name="Picture 10" descr="equatio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448175" cy="2743201"/>
          </a:xfrm>
          <a:prstGeom prst="rect">
            <a:avLst/>
          </a:prstGeom>
        </p:spPr>
      </p:pic>
      <p:pic>
        <p:nvPicPr>
          <p:cNvPr id="12" name="Picture 11" descr="thT866I8R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967" y="4404214"/>
            <a:ext cx="2457450" cy="1847850"/>
          </a:xfrm>
          <a:prstGeom prst="rect">
            <a:avLst/>
          </a:prstGeom>
        </p:spPr>
      </p:pic>
      <p:pic>
        <p:nvPicPr>
          <p:cNvPr id="14" name="Picture 13" descr="হিসাব-সমীকরণ-ক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66758"/>
            <a:ext cx="9144000" cy="28276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133" y="2771335"/>
            <a:ext cx="474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বাস্তবায়ন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824</TotalTime>
  <Words>216</Words>
  <Application>Microsoft Office PowerPoint</Application>
  <PresentationFormat>On-screen Show (4:3)</PresentationFormat>
  <Paragraphs>62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Packager Shell Object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   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gm16mizan@yahoo.com</cp:lastModifiedBy>
  <cp:revision>135</cp:revision>
  <dcterms:created xsi:type="dcterms:W3CDTF">2006-08-16T00:00:00Z</dcterms:created>
  <dcterms:modified xsi:type="dcterms:W3CDTF">2019-11-06T12:42:16Z</dcterms:modified>
</cp:coreProperties>
</file>