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70" r:id="rId10"/>
    <p:sldId id="272" r:id="rId11"/>
    <p:sldId id="267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1D167-79A7-4E74-9F4D-CD48825CE3F7}" type="datetimeFigureOut">
              <a:rPr lang="en-US" smtClean="0"/>
              <a:t>25-Apr-19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1FA3B-C6DA-4B40-A059-5C4046F21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45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2C48-8B30-41DE-A654-3A834DAA25A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17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1FA3B-C6DA-4B40-A059-5C4046F21CC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90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25-Apr-19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25-Apr-19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25-Apr-19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25-Apr-19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25-Apr-19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25-Apr-19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25-Apr-19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25-Apr-19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25-Apr-19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25-Apr-19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25-Apr-19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25-Apr-19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676400"/>
            <a:ext cx="8153400" cy="51986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581370" y="497175"/>
            <a:ext cx="3581430" cy="2169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1500" b="1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b="1" dirty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58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457200"/>
            <a:ext cx="4636591" cy="6858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bn-IN" sz="3600" b="1" dirty="0" smtClean="0">
                <a:ln w="1905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+mn-ea"/>
                <a:cs typeface="NikoshBAN" pitchFamily="2" charset="0"/>
              </a:rPr>
              <a:t>লেনদেন চিহ্নিতকরণঃ</a:t>
            </a:r>
            <a:endParaRPr lang="en-US" sz="3600" b="1" dirty="0">
              <a:ln w="1905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ea typeface="+mn-ea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568821" cy="38861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0292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৫০,০০০ টাকা মূলধন নিয়ে আরম্ভ করা হলো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। </a:t>
            </a: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 marL="50292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নগদে ১৫,০০০ টাকার পন্য ক্রয় করা হলো।</a:t>
            </a:r>
          </a:p>
          <a:p>
            <a:pPr marL="50292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জনাব মামুন সাহেবকে মাসিক ৭,০০০ টাকা বেতনে নিয়োগ দেয়া হলো।</a:t>
            </a:r>
            <a:endParaRPr lang="bn-IN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50292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বিজ্ঞাপন বাবদ ৫০০ টাকা প্রদান।</a:t>
            </a:r>
            <a:endParaRPr lang="bn-IN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marL="50292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যমুনা ব্রাদার্স হতে প্রতি মাসে ১০,০০০ টাকার পন্য ক্রয়ের জন্য চুক্তি সম্পাদন।</a:t>
            </a:r>
            <a:endParaRPr lang="bn-IN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62800" y="2057400"/>
            <a:ext cx="1547218" cy="523220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bn-IN" sz="28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এটি </a:t>
            </a:r>
            <a:r>
              <a:rPr lang="bn-IN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লেনদেন</a:t>
            </a:r>
            <a:endParaRPr lang="bn-IN" sz="2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3657600"/>
            <a:ext cx="1962397" cy="5232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bn-IN" sz="2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এটি লেনদেন নয়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5267980"/>
            <a:ext cx="1962397" cy="52322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bn-IN" sz="2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এটি লেনদেন নয়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4782" y="2677180"/>
            <a:ext cx="1547218" cy="523220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bn-IN" sz="28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এটি </a:t>
            </a:r>
            <a:r>
              <a:rPr lang="bn-IN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লেনদেন</a:t>
            </a:r>
            <a:endParaRPr lang="bn-IN" sz="2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38800" y="4277380"/>
            <a:ext cx="1547218" cy="523220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bn-IN" sz="28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এটি </a:t>
            </a:r>
            <a:r>
              <a:rPr lang="bn-IN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লেনদেন</a:t>
            </a:r>
            <a:endParaRPr lang="bn-IN" sz="2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429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810000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নগদ অর্থ ব্যবসায়ে আনয়ন করায় আর্থিক অবস্থার পরিবর্তন হয়েছে, তাই এটি লেনদেন।</a:t>
            </a:r>
          </a:p>
          <a:p>
            <a:pPr marL="596646" indent="-514350">
              <a:buFont typeface="+mj-lt"/>
              <a:buAutoNum type="arabicPeriod"/>
            </a:pPr>
            <a:r>
              <a:rPr lang="bn-IN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পন্য </a:t>
            </a: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ক্রয়ে নগদ অর্থ হ্রাস পেয়েছে,</a:t>
            </a:r>
            <a:r>
              <a:rPr lang="bn-IN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তাই এটি লেনদেন।</a:t>
            </a:r>
          </a:p>
          <a:p>
            <a:pPr marL="596646" indent="-514350">
              <a:buFont typeface="+mj-lt"/>
              <a:buAutoNum type="arabicPeriod"/>
            </a:pP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কর্মী নিয়োগ দেয়া হয়েছে কিন্তু বেতন পরিশোধ না করায় </a:t>
            </a:r>
            <a:r>
              <a:rPr lang="bn-IN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আর্থিক অবস্থার পরিবর্তন </a:t>
            </a: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হয়নি, </a:t>
            </a:r>
            <a:r>
              <a:rPr lang="bn-IN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তাই এটি </a:t>
            </a: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লেনদেন নয়।</a:t>
            </a:r>
          </a:p>
          <a:p>
            <a:pPr marL="596646" indent="-514350">
              <a:buFont typeface="+mj-lt"/>
              <a:buAutoNum type="arabicPeriod"/>
            </a:pP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বিজ্ঞাপন বাবদ নগদ </a:t>
            </a:r>
            <a:r>
              <a:rPr lang="bn-IN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অর্থ হ্রাস পেয়েছে, তাই এটি লেনদেন।</a:t>
            </a:r>
          </a:p>
          <a:p>
            <a:pPr marL="596646" indent="-514350">
              <a:buFont typeface="+mj-lt"/>
              <a:buAutoNum type="arabicPeriod"/>
            </a:pP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পন্য ক্রয়ে চুক্তিবদ্ধ হয়েছে কিন্তু </a:t>
            </a:r>
            <a:r>
              <a:rPr lang="bn-IN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পন্য </a:t>
            </a: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ক্রয় করেনি এবং মূল্যও পরিশোধ করেনি, </a:t>
            </a:r>
            <a:r>
              <a:rPr lang="bn-IN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তাই এটি লেনদেন নয়।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14600" y="304800"/>
            <a:ext cx="4876800" cy="609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bn-IN" sz="3600" b="1" dirty="0" smtClean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+mn-ea"/>
                <a:cs typeface="NikoshBAN" pitchFamily="2" charset="0"/>
              </a:rPr>
              <a:t>লেনদেন ব্যাখ্যাকরণঃ</a:t>
            </a:r>
            <a:endParaRPr lang="en-US" sz="3600" b="1" dirty="0">
              <a:ln w="1905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ea typeface="+mn-ea"/>
              <a:cs typeface="SutonnyMJ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1600" y="5786735"/>
            <a:ext cx="7010400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দলগত কাজঃ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প্রতোক দলে ৫টি করে লেনদেন সংক্রান্ত ঘটনা লিখ।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2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274638"/>
            <a:ext cx="3810000" cy="71596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bn-IN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Clr>
                <a:schemeClr val="tx1"/>
              </a:buClr>
              <a:buSzPct val="100000"/>
              <a:buNone/>
            </a:pPr>
            <a:r>
              <a:rPr lang="en-US" b="1" dirty="0">
                <a:latin typeface="SutonnyMJ" pitchFamily="2" charset="0"/>
                <a:cs typeface="SutonnyMJ" pitchFamily="2" charset="0"/>
              </a:rPr>
              <a:t>†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Kvb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NUbv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jb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‡`b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Avi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Kvb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NUbv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jb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‡`b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bq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wPwýZ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Ki|</a:t>
            </a:r>
            <a:br>
              <a:rPr lang="en-US" b="1" dirty="0">
                <a:latin typeface="SutonnyMJ" pitchFamily="2" charset="0"/>
                <a:cs typeface="SutonnyMJ" pitchFamily="2" charset="0"/>
              </a:rPr>
            </a:br>
            <a:endParaRPr lang="bn-IN" dirty="0" smtClean="0">
              <a:latin typeface="SutonnyMJ" pitchFamily="2" charset="0"/>
              <a:cs typeface="SutonnyMJ" pitchFamily="2" charset="0"/>
            </a:endParaRPr>
          </a:p>
          <a:p>
            <a:pPr marL="560070" indent="-5143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পাওনাদারকে পরিশোধ করা হলো ১৫,০০০ টাকা।</a:t>
            </a:r>
          </a:p>
          <a:p>
            <a:pPr marL="560070" indent="-5143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ক্যাশ বাক্স হতে ১,০০০ টাকা চুরি হয়েছে।</a:t>
            </a:r>
          </a:p>
          <a:p>
            <a:pPr marL="560070" indent="-5143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অফিস সহকারীর বেতন ৩,০০০ টাকা প্রদান করা হলো।</a:t>
            </a:r>
          </a:p>
          <a:p>
            <a:pPr marL="560070" indent="-5143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৪৫,০০০ টাকার আসবাবপত্র ক্রয়ের ফরমায়েশ প্রদান।</a:t>
            </a:r>
          </a:p>
          <a:p>
            <a:pPr marL="560070" indent="-5143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পন্য বিক্রয় করা হলো ১৫,০০০ টাকা।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02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153400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IN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343400"/>
            <a:ext cx="8153400" cy="1371600"/>
          </a:xfrm>
        </p:spPr>
        <p:txBody>
          <a:bodyPr>
            <a:normAutofit/>
          </a:bodyPr>
          <a:lstStyle/>
          <a:p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তোমার নিকটবর্তী কোন ব্যবসায় প্রতিষ্ঠানের ১০টি ঘটনা উল্লেখ করে লেনদেন চিহ্নিত করে আনবে।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447800"/>
            <a:ext cx="4124401" cy="2819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5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04800"/>
            <a:ext cx="1524000" cy="110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57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0236"/>
            <a:ext cx="8153400" cy="6847764"/>
          </a:xfr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048000" y="1142999"/>
            <a:ext cx="6019800" cy="200963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bn-IN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</a:p>
          <a:p>
            <a:pPr marL="0" indent="0" algn="ctr">
              <a:buFont typeface="Wingdings 2"/>
              <a:buNone/>
            </a:pPr>
            <a:r>
              <a:rPr lang="bn-IN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53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153400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IN" b="1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599751"/>
            <a:ext cx="2560320" cy="285957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1896554" y="2605438"/>
            <a:ext cx="4051109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bn-IN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মোহাম্মদ রাজিব উদ্দিন</a:t>
            </a:r>
          </a:p>
          <a:p>
            <a:pPr algn="just">
              <a:lnSpc>
                <a:spcPct val="150000"/>
              </a:lnSpc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just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খলিলুর রহমান উচ্চ বিদ্যালয়</a:t>
            </a:r>
            <a:endParaRPr lang="bn-IN" sz="2800" dirty="0" smtClean="0">
              <a:latin typeface="Calibri" pitchFamily="34" charset="0"/>
              <a:cs typeface="NikoshBAN" pitchFamily="2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rajibuddin314@gmail.com</a:t>
            </a:r>
          </a:p>
          <a:p>
            <a:pPr algn="just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+8801736-078314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84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153400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b="1" dirty="0" err="1">
                <a:solidFill>
                  <a:srgbClr val="FFFF00"/>
                </a:solidFill>
                <a:latin typeface="NikoshBAN" pitchFamily="2" charset="0"/>
                <a:ea typeface="+mn-ea"/>
                <a:cs typeface="NikoshBAN" pitchFamily="2" charset="0"/>
              </a:rPr>
              <a:t>পাঠ</a:t>
            </a:r>
            <a:r>
              <a:rPr lang="en-US" b="1" dirty="0">
                <a:solidFill>
                  <a:srgbClr val="FFFF00"/>
                </a:solidFill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NikoshBAN" pitchFamily="2" charset="0"/>
                <a:ea typeface="+mn-ea"/>
                <a:cs typeface="NikoshBAN" pitchFamily="2" charset="0"/>
              </a:rPr>
              <a:t>পরিচিতি</a:t>
            </a:r>
            <a:endParaRPr lang="en-US" b="1" dirty="0">
              <a:solidFill>
                <a:srgbClr val="FFFF00"/>
              </a:solidFill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209800"/>
            <a:ext cx="5867400" cy="36576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bn-IN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শ্রে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ণি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নবম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লেনদেন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২০/০৪/২০১৯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৪৫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09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769" y="228600"/>
            <a:ext cx="3943631" cy="2667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26" y="213815"/>
            <a:ext cx="3581401" cy="2667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073" y="3048000"/>
            <a:ext cx="3969327" cy="26128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8" y="3048000"/>
            <a:ext cx="3581402" cy="26073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2514600" y="59436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ছবিগুলো দেখে কিছু বুঝতে পারছি?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23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0"/>
            <a:ext cx="4572000" cy="9144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শিরোনাম</a:t>
            </a:r>
            <a:endParaRPr lang="en-US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590801"/>
            <a:ext cx="6172200" cy="685799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bn-IN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লেনদেনের ধারণা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1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1534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IN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819400"/>
            <a:ext cx="7162800" cy="2286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লেনদেন সম্পর্কে বলতে পারবে।</a:t>
            </a:r>
          </a:p>
          <a:p>
            <a:pPr marL="514350" indent="-514350">
              <a:buFont typeface="+mj-lt"/>
              <a:buAutoNum type="arabicPeriod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লেনদেন চিহ্নিত করতে পারবে।</a:t>
            </a:r>
          </a:p>
          <a:p>
            <a:pPr marL="514350" indent="-514350">
              <a:buFont typeface="+mj-lt"/>
              <a:buAutoNum type="arabicPeriod"/>
            </a:pPr>
            <a:r>
              <a:rPr lang="bn-IN" dirty="0">
                <a:latin typeface="NikoshBAN" pitchFamily="2" charset="0"/>
                <a:cs typeface="NikoshBAN" pitchFamily="2" charset="0"/>
              </a:rPr>
              <a:t>লেনদেন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ব্যাখ্যা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করতে পারবে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81200" y="20574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>
                <a:latin typeface="NikoshBAN" pitchFamily="2" charset="0"/>
                <a:cs typeface="NikoshBAN" pitchFamily="2" charset="0"/>
              </a:rPr>
              <a:t>এই পাঠ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শেষে শিক্ষার্থীরা......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6713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6324600" cy="792162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IN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চলো </a:t>
            </a:r>
            <a:r>
              <a:rPr lang="bn-IN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দুটি ভিডিও ভালো করে </a:t>
            </a:r>
            <a:r>
              <a:rPr lang="bn-IN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দেখি......</a:t>
            </a:r>
            <a:endParaRPr lang="en-US" sz="36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733800"/>
            <a:ext cx="8153400" cy="27733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jb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‡`b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AvwfavwbK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A_©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n‡jv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MÖnY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cÖ`vb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A_¨©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vr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Iqv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 †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bIqv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অর্থের আদান-প্রদান বা অর্থের মাপকাঠিতে পরিমাপযোগ্য কোনো ঘটনা বা সেবা আদান-প্রদানের মাধ্যমে কোনো প্রতিষ্ঠানের আর্থিক অবস্থার পরিবর্তন ঘটলে ঐ ঘটনা বা আদান-প্রদানকে লেনদেন বলে।</a:t>
            </a:r>
          </a:p>
          <a:p>
            <a:pPr algn="just"/>
            <a:endParaRPr lang="bn-IN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566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442555"/>
            <a:ext cx="5410200" cy="584775"/>
          </a:xfr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bn-IN" sz="3200" b="1" dirty="0" smtClean="0">
                <a:ln w="1905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লেনদেনের প্রকৃতি/বৈশিষ্ঠ্যঃ</a:t>
            </a:r>
            <a:endParaRPr lang="en-US" sz="3200" b="1" dirty="0">
              <a:ln w="1905"/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981200"/>
            <a:ext cx="6324600" cy="3657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02920" indent="-457200">
              <a:buSzPct val="100000"/>
              <a:buFont typeface="+mj-lt"/>
              <a:buAutoNum type="arabicPeriod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অর্থের অঙ্কে পরিমাপযোগ্য</a:t>
            </a:r>
          </a:p>
          <a:p>
            <a:pPr marL="502920" indent="-457200">
              <a:buSzPct val="100000"/>
              <a:buFont typeface="+mj-lt"/>
              <a:buAutoNum type="arabicPeriod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আর্থিক অবস্থার পরিবর্তন </a:t>
            </a:r>
          </a:p>
          <a:p>
            <a:pPr marL="502920" indent="-457200">
              <a:buSzPct val="100000"/>
              <a:buFont typeface="+mj-lt"/>
              <a:buAutoNum type="arabicPeriod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দ্বৈত সত্তা</a:t>
            </a:r>
          </a:p>
          <a:p>
            <a:pPr marL="502920" indent="-457200">
              <a:buSzPct val="100000"/>
              <a:buFont typeface="+mj-lt"/>
              <a:buAutoNum type="arabicPeriod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স্বয়ংসম্পূর্ণ ও স্বতন্ত্র</a:t>
            </a:r>
          </a:p>
          <a:p>
            <a:pPr marL="502920" indent="-457200">
              <a:buSzPct val="100000"/>
              <a:buFont typeface="+mj-lt"/>
              <a:buAutoNum type="arabicPeriod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দৃশ্যমানতা</a:t>
            </a:r>
          </a:p>
          <a:p>
            <a:pPr marL="502920" indent="-457200">
              <a:buSzPct val="100000"/>
              <a:buFont typeface="+mj-lt"/>
              <a:buAutoNum type="arabicPeriod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ঐতিহাসিক ঘটনা</a:t>
            </a:r>
          </a:p>
          <a:p>
            <a:pPr marL="502920" indent="-457200">
              <a:buSzPct val="100000"/>
              <a:buFont typeface="+mj-lt"/>
              <a:buAutoNum type="arabicPeriod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হিসাব সমীকরণে প্রভাব বিস্তার</a:t>
            </a:r>
          </a:p>
        </p:txBody>
      </p:sp>
    </p:spTree>
    <p:extLst>
      <p:ext uri="{BB962C8B-B14F-4D97-AF65-F5344CB8AC3E}">
        <p14:creationId xmlns:p14="http://schemas.microsoft.com/office/powerpoint/2010/main" val="239465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518" y="1600200"/>
            <a:ext cx="3843131" cy="2514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029200" y="4114800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সড়ক দূর্ঘটনা একজন আহত। </a:t>
            </a:r>
          </a:p>
          <a:p>
            <a:pPr algn="ctr"/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এটি একটি ঘটনা মাত্র।</a:t>
            </a:r>
          </a:p>
          <a:p>
            <a:pPr algn="ctr"/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4170402"/>
            <a:ext cx="37687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algn="ctr">
              <a:buClr>
                <a:schemeClr val="tx1"/>
              </a:buClr>
              <a:buSzPct val="100000"/>
            </a:pPr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প্রথমা প্রকাশনীর অমর একুশে গ্রন্থমেলায়</a:t>
            </a:r>
          </a:p>
          <a:p>
            <a:pPr marL="45720" algn="ctr">
              <a:buClr>
                <a:schemeClr val="tx1"/>
              </a:buClr>
              <a:buSzPct val="100000"/>
            </a:pPr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বই বিক্রয়।</a:t>
            </a:r>
          </a:p>
          <a:p>
            <a:pPr marL="45720" algn="ctr">
              <a:buClr>
                <a:schemeClr val="tx1"/>
              </a:buClr>
              <a:buSzPct val="100000"/>
            </a:pPr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এটি </a:t>
            </a:r>
            <a:r>
              <a:rPr lang="bn-IN" sz="2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 </a:t>
            </a:r>
            <a:r>
              <a:rPr lang="bn-IN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2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600200"/>
            <a:ext cx="3768716" cy="257020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240347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599</TotalTime>
  <Words>348</Words>
  <Application>Microsoft Office PowerPoint</Application>
  <PresentationFormat>On-screen Show (4:3)</PresentationFormat>
  <Paragraphs>69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PowerPoint Presentation</vt:lpstr>
      <vt:lpstr>শিক্ষক পরিচিতি</vt:lpstr>
      <vt:lpstr>পাঠ পরিচিতি</vt:lpstr>
      <vt:lpstr>PowerPoint Presentation</vt:lpstr>
      <vt:lpstr>পাঠ শিরোনাম</vt:lpstr>
      <vt:lpstr>শিখনফল</vt:lpstr>
      <vt:lpstr>চলো দুটি ভিডিও ভালো করে দেখি......</vt:lpstr>
      <vt:lpstr>লেনদেনের প্রকৃতি/বৈশিষ্ঠ্যঃ</vt:lpstr>
      <vt:lpstr>PowerPoint Presentation</vt:lpstr>
      <vt:lpstr>লেনদেন চিহ্নিতকরণঃ</vt:lpstr>
      <vt:lpstr>PowerPoint Presentation</vt:lpstr>
      <vt:lpstr>মূল্যায়ন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Rajib Bin Sufiyan</dc:creator>
  <cp:lastModifiedBy>Admin</cp:lastModifiedBy>
  <cp:revision>171</cp:revision>
  <dcterms:created xsi:type="dcterms:W3CDTF">2006-08-16T00:00:00Z</dcterms:created>
  <dcterms:modified xsi:type="dcterms:W3CDTF">2019-04-25T05:44:16Z</dcterms:modified>
</cp:coreProperties>
</file>