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sldIdLst>
    <p:sldId id="263" r:id="rId2"/>
    <p:sldId id="264" r:id="rId3"/>
    <p:sldId id="265" r:id="rId4"/>
    <p:sldId id="275" r:id="rId5"/>
    <p:sldId id="266" r:id="rId6"/>
    <p:sldId id="268" r:id="rId7"/>
    <p:sldId id="278" r:id="rId8"/>
    <p:sldId id="276" r:id="rId9"/>
    <p:sldId id="272" r:id="rId10"/>
    <p:sldId id="274" r:id="rId11"/>
    <p:sldId id="269" r:id="rId12"/>
    <p:sldId id="277" r:id="rId13"/>
    <p:sldId id="27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7112E-EDF6-4371-A664-CA8FD61C3C98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F1D8B-E4FE-4CA5-BEE4-D06CB7E8A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F1D8B-E4FE-4CA5-BEE4-D06CB7E8AA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6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2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4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9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6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7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1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7192-5443-49EE-88CF-72D9CFF65401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CF07-7178-41BE-B001-3B5F43CD6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84421" y="854242"/>
            <a:ext cx="8157410" cy="4993105"/>
            <a:chOff x="1961147" y="1431757"/>
            <a:chExt cx="8157410" cy="4993105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1961147" y="1431757"/>
              <a:ext cx="8157410" cy="4993105"/>
            </a:xfrm>
            <a:prstGeom prst="round2DiagRect">
              <a:avLst/>
            </a:prstGeom>
            <a:blipFill>
              <a:blip r:embed="rId2"/>
              <a:tile tx="0" ty="0" sx="100000" sy="100000" flip="none" algn="tl"/>
            </a:blip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363" y="2574758"/>
              <a:ext cx="3888489" cy="2303796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Oval 11"/>
            <p:cNvSpPr/>
            <p:nvPr/>
          </p:nvSpPr>
          <p:spPr>
            <a:xfrm rot="19006604">
              <a:off x="2165917" y="2092319"/>
              <a:ext cx="3106800" cy="1828800"/>
            </a:xfrm>
            <a:prstGeom prst="ellipse">
              <a:avLst/>
            </a:prstGeom>
            <a:blipFill>
              <a:blip r:embed="rId4"/>
              <a:tile tx="0" ty="0" sx="100000" sy="100000" flip="none" algn="tl"/>
            </a:blip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18782535">
              <a:off x="2685317" y="2632745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 smtClean="0">
                  <a:solidFill>
                    <a:srgbClr val="002060"/>
                  </a:solidFill>
                  <a:latin typeface="NikoshBAN"/>
                </a:rPr>
                <a:t>স্বাগতম</a:t>
              </a:r>
              <a:endParaRPr lang="en-US" sz="3600" b="1" dirty="0">
                <a:solidFill>
                  <a:srgbClr val="002060"/>
                </a:solidFill>
                <a:latin typeface="NikoshB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43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47" y="1888958"/>
            <a:ext cx="4873473" cy="36455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2803358" y="685800"/>
            <a:ext cx="442762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FF0000"/>
                </a:solidFill>
                <a:latin typeface="NikoshBAN)"/>
              </a:rPr>
              <a:t>দলগত কাজ</a:t>
            </a:r>
            <a:endParaRPr lang="en-US" sz="2800" b="1" dirty="0">
              <a:solidFill>
                <a:srgbClr val="FF0000"/>
              </a:solidFill>
              <a:latin typeface="NikoshBAN)"/>
            </a:endParaRPr>
          </a:p>
        </p:txBody>
      </p:sp>
    </p:spTree>
    <p:extLst>
      <p:ext uri="{BB962C8B-B14F-4D97-AF65-F5344CB8AC3E}">
        <p14:creationId xmlns:p14="http://schemas.microsoft.com/office/powerpoint/2010/main" val="28619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12" y="3217341"/>
            <a:ext cx="1655326" cy="28196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746" y="3313594"/>
            <a:ext cx="3946511" cy="28714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27713" y="362285"/>
            <a:ext cx="352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পরমানু কি?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0534" y="3315897"/>
            <a:ext cx="3867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 কিভাবে গঠিত হয়?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0534" y="4749331"/>
            <a:ext cx="4400761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বা ততোধিক পরমানু একত্রিত হয়ে অণু গঠন করে।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67659" y="1447624"/>
            <a:ext cx="6122206" cy="1371600"/>
            <a:chOff x="867659" y="1447624"/>
            <a:chExt cx="6122206" cy="1371600"/>
          </a:xfrm>
        </p:grpSpPr>
        <p:sp>
          <p:nvSpPr>
            <p:cNvPr id="6" name="Oval 5"/>
            <p:cNvSpPr/>
            <p:nvPr/>
          </p:nvSpPr>
          <p:spPr>
            <a:xfrm>
              <a:off x="867659" y="1447624"/>
              <a:ext cx="6122206" cy="1371600"/>
            </a:xfrm>
            <a:prstGeom prst="ellipse">
              <a:avLst/>
            </a:prstGeom>
            <a:blipFill>
              <a:blip r:embed="rId4"/>
              <a:tile tx="0" ty="0" sx="100000" sy="100000" flip="none" algn="tl"/>
            </a:blip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60953" y="1774775"/>
              <a:ext cx="53757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)"/>
                </a:rPr>
                <a:t>খালি চোখে দেখা যায় না এমন সূক্ষ্ণ কণা দিয়ে পদার্থ গঠিত।পদার্থের সূক্ষ্ণ কণাই হলো পরমাণু। </a:t>
              </a:r>
              <a:endParaRPr lang="en-US" dirty="0">
                <a:latin typeface="NikoshBAN)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2827421" y="623895"/>
            <a:ext cx="733926" cy="8730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83242" y="4030579"/>
            <a:ext cx="445169" cy="7187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6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995863" y="878305"/>
            <a:ext cx="6304548" cy="1528011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88368" y="1130968"/>
            <a:ext cx="557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)"/>
              </a:rPr>
              <a:t>মূল্যায়ণ</a:t>
            </a:r>
            <a:endParaRPr lang="en-US" sz="4800" b="1" dirty="0">
              <a:latin typeface="NikoshBAN)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56610" y="3236496"/>
            <a:ext cx="6533147" cy="2574758"/>
            <a:chOff x="1840831" y="3453064"/>
            <a:chExt cx="6533147" cy="2574758"/>
          </a:xfrm>
        </p:grpSpPr>
        <p:sp>
          <p:nvSpPr>
            <p:cNvPr id="4" name="Flowchart: Multidocument 3"/>
            <p:cNvSpPr/>
            <p:nvPr/>
          </p:nvSpPr>
          <p:spPr>
            <a:xfrm>
              <a:off x="1840831" y="3453064"/>
              <a:ext cx="6533147" cy="2574758"/>
            </a:xfrm>
            <a:prstGeom prst="flowChartMultidocumen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Wingdings" panose="05000000000000000000" pitchFamily="2" charset="2"/>
                <a:buChar char="q"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75547" y="4199021"/>
              <a:ext cx="446371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q"/>
              </a:pPr>
              <a:r>
                <a:rPr lang="bn-IN" sz="4400" b="1" dirty="0" smtClean="0">
                  <a:latin typeface="NikoshBAN)"/>
                </a:rPr>
                <a:t>পদার্থ কি দিয়ে গঠিত?</a:t>
              </a:r>
              <a:endParaRPr lang="en-US" sz="4400" b="1" dirty="0">
                <a:latin typeface="NikoshBAN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408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 rot="19991454">
            <a:off x="457199" y="2736142"/>
            <a:ext cx="3843338" cy="14859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9041207">
            <a:off x="1118640" y="3151098"/>
            <a:ext cx="2257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169" y="1188868"/>
            <a:ext cx="6821476" cy="38200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9715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9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429125" y="342901"/>
            <a:ext cx="4743450" cy="800100"/>
            <a:chOff x="4429125" y="342901"/>
            <a:chExt cx="4743450" cy="800100"/>
          </a:xfrm>
        </p:grpSpPr>
        <p:sp>
          <p:nvSpPr>
            <p:cNvPr id="6" name="Flowchart: Terminator 5"/>
            <p:cNvSpPr/>
            <p:nvPr/>
          </p:nvSpPr>
          <p:spPr>
            <a:xfrm>
              <a:off x="4429125" y="342901"/>
              <a:ext cx="4743450" cy="800100"/>
            </a:xfrm>
            <a:prstGeom prst="flowChartTerminator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57750" y="558226"/>
              <a:ext cx="3886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  <a:endParaRPr lang="en-US" sz="32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979359" y="1627313"/>
            <a:ext cx="10366420" cy="5114663"/>
            <a:chOff x="786854" y="1194176"/>
            <a:chExt cx="10366420" cy="5114663"/>
          </a:xfrm>
        </p:grpSpPr>
        <p:sp>
          <p:nvSpPr>
            <p:cNvPr id="3" name="Snip Diagonal Corner Rectangle 2"/>
            <p:cNvSpPr/>
            <p:nvPr/>
          </p:nvSpPr>
          <p:spPr>
            <a:xfrm>
              <a:off x="786854" y="1194176"/>
              <a:ext cx="10366420" cy="5114663"/>
            </a:xfrm>
            <a:prstGeom prst="snip2DiagRect">
              <a:avLst/>
            </a:prstGeom>
            <a:blipFill>
              <a:blip r:embed="rId2"/>
              <a:tile tx="0" ty="0" sx="100000" sy="100000" flip="none" algn="tl"/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44131" y="2466472"/>
              <a:ext cx="8628070" cy="2570072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নাজমা আক্তার</a:t>
              </a:r>
            </a:p>
            <a:p>
              <a:r>
                <a:rPr lang="bn-IN" sz="28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পদবীঃসহকারী শিক্ষক</a:t>
              </a:r>
            </a:p>
            <a:p>
              <a:r>
                <a:rPr lang="bn-IN" sz="28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বিদ্যালয়ের নামঃনিয়ামতপুর সপ্রাবি</a:t>
              </a:r>
            </a:p>
            <a:p>
              <a:r>
                <a:rPr lang="bn-IN" sz="2800" b="1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সদর,সুনামগঞ্জ।</a:t>
              </a:r>
              <a:endPara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1944" y="2466472"/>
              <a:ext cx="3021262" cy="1699460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54074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32992" y="1134896"/>
            <a:ext cx="10085696" cy="5404513"/>
            <a:chOff x="1118692" y="191922"/>
            <a:chExt cx="10085696" cy="5404513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1118692" y="191922"/>
              <a:ext cx="10085696" cy="5404513"/>
            </a:xfrm>
            <a:prstGeom prst="round2DiagRect">
              <a:avLst/>
            </a:prstGeom>
            <a:blipFill>
              <a:blip r:embed="rId2"/>
              <a:tile tx="0" ty="0" sx="100000" sy="100000" flip="none" algn="tl"/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9953" y="1730008"/>
              <a:ext cx="4694427" cy="289983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1711303" y="2158904"/>
              <a:ext cx="403973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শ্রেণীঃ৫ম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বিষয়ঃপ্রাথমিক বিজ্ঞান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অধ্যায়ঃ৫(সার সংক্ষেপ)</a:t>
              </a:r>
            </a:p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 গঠ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998795" y="734676"/>
              <a:ext cx="38623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28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94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4637" y="657225"/>
            <a:ext cx="44434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4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71713"/>
            <a:ext cx="656924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পাঠ শেষে শিখতে পারবে-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4567" y="3635758"/>
            <a:ext cx="742724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১৬.৫.১. পদার্থের গঠ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বর্ণনা করতে পারবে।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843" y="1275500"/>
            <a:ext cx="3305929" cy="342317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 rot="10800000" flipV="1">
            <a:off x="976420" y="1305178"/>
            <a:ext cx="544844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পদার্থ কাকে বলে?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6562" y="2987087"/>
            <a:ext cx="6064553" cy="9541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যার ওজন আছে জায়গায় দখল করে তাই পদার্থ।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23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0119" y="504967"/>
            <a:ext cx="728108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 গুলো দেখি কি অবস্থা আছে?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11" y="1912209"/>
            <a:ext cx="4531057" cy="27280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34" y="1816673"/>
            <a:ext cx="4531057" cy="272804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2827422" y="5582654"/>
            <a:ext cx="4981074" cy="461665"/>
          </a:xfrm>
          <a:prstGeom prst="rect">
            <a:avLst/>
          </a:prstGeom>
          <a:solidFill>
            <a:srgbClr val="7030A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00B050"/>
                </a:solidFill>
                <a:latin typeface="NikoshBAN)"/>
              </a:rPr>
              <a:t>কঠিন,তরল,বায়বীয়</a:t>
            </a:r>
            <a:endParaRPr lang="en-US" sz="2400" b="1" dirty="0">
              <a:solidFill>
                <a:srgbClr val="00B050"/>
              </a:solidFill>
              <a:latin typeface="NikoshBAN)"/>
            </a:endParaRPr>
          </a:p>
        </p:txBody>
      </p:sp>
    </p:spTree>
    <p:extLst>
      <p:ext uri="{BB962C8B-B14F-4D97-AF65-F5344CB8AC3E}">
        <p14:creationId xmlns:p14="http://schemas.microsoft.com/office/powerpoint/2010/main" val="396445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6116" y="1503948"/>
            <a:ext cx="8891336" cy="3669632"/>
            <a:chOff x="806116" y="1503948"/>
            <a:chExt cx="8891336" cy="3669632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806116" y="1503948"/>
              <a:ext cx="8891336" cy="3669632"/>
            </a:xfrm>
            <a:prstGeom prst="round2Diag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4147" y="2177716"/>
              <a:ext cx="3754899" cy="2422322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532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45" y="699523"/>
            <a:ext cx="4731118" cy="53162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4162926" y="2013870"/>
            <a:ext cx="2451138" cy="35687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45669" y="4644189"/>
            <a:ext cx="2642287" cy="1312946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19587" y="631777"/>
            <a:ext cx="5645819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atin typeface="NikoshBAN)"/>
              </a:rPr>
              <a:t>হ্যা,আমি মনে করি চকের মিহি গুড়া এবং চক খন্ড একই।উভয়ের উপাদান একই।তবে চকের মিহি গুড়া ক্ষুদ্র কনারুপে,আর চক খন্ড বৃহ্য বস্তুরুপে বিদ্যমান থাকে।</a:t>
            </a:r>
            <a:endParaRPr lang="en-US" sz="2000" b="1" dirty="0">
              <a:latin typeface="NikoshBAN)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87956" y="2971800"/>
            <a:ext cx="4877450" cy="3599132"/>
            <a:chOff x="7087956" y="3298342"/>
            <a:chExt cx="4877450" cy="3272590"/>
          </a:xfrm>
        </p:grpSpPr>
        <p:sp>
          <p:nvSpPr>
            <p:cNvPr id="6" name="TextBox 5"/>
            <p:cNvSpPr txBox="1"/>
            <p:nvPr/>
          </p:nvSpPr>
          <p:spPr>
            <a:xfrm>
              <a:off x="7561848" y="3995987"/>
              <a:ext cx="392966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Font typeface="Wingdings" panose="05000000000000000000" pitchFamily="2" charset="2"/>
                <a:buChar char="q"/>
              </a:pPr>
              <a:r>
                <a:rPr lang="bn-IN" b="1" dirty="0" smtClean="0">
                  <a:latin typeface="NikoshBAN)"/>
                </a:rPr>
                <a:t>হ্যা,আমি মনে করি চকের মিহি গুড়াকে আরও ছোট করা সম্ভব।কারণ ,চকের মিহি গুড়াও খালি চোখে দেখা যায়।কিন্তু পদার্থ এমন সূক্ষ্ণ কণা দিয়ে তৈরি যা খালি চোখে দেখা যায় না।সুতরাং এ গুড়াকে আরও ছোট করা সম্ভব।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7087956" y="3298342"/>
              <a:ext cx="4877450" cy="327259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Wingdings" panose="05000000000000000000" pitchFamily="2" charset="2"/>
                <a:buChar char="q"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29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403" y="1114521"/>
            <a:ext cx="6056193" cy="33914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13562" y="2810255"/>
            <a:ext cx="568645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 কি অবস্থা থাকবে তা কিসের উপর নির্ভর করে 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303" y="4529039"/>
            <a:ext cx="7433003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bn-IN" sz="2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অনুগুলো কিভাবে সাজানো ,এদের মধ্যে বন্ধন কেমন তার উপর।</a:t>
            </a:r>
            <a:endParaRPr lang="en-US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9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201</Words>
  <Application>Microsoft Office PowerPoint</Application>
  <PresentationFormat>Widescreen</PresentationFormat>
  <Paragraphs>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NikoshBAN)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ACW</dc:creator>
  <cp:lastModifiedBy>User</cp:lastModifiedBy>
  <cp:revision>46</cp:revision>
  <dcterms:created xsi:type="dcterms:W3CDTF">2019-10-29T12:39:39Z</dcterms:created>
  <dcterms:modified xsi:type="dcterms:W3CDTF">2019-11-06T06:57:02Z</dcterms:modified>
</cp:coreProperties>
</file>