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59" r:id="rId4"/>
    <p:sldId id="268" r:id="rId5"/>
    <p:sldId id="269" r:id="rId6"/>
    <p:sldId id="256" r:id="rId7"/>
    <p:sldId id="262" r:id="rId8"/>
    <p:sldId id="257" r:id="rId9"/>
    <p:sldId id="270" r:id="rId10"/>
    <p:sldId id="260" r:id="rId11"/>
    <p:sldId id="261" r:id="rId12"/>
    <p:sldId id="264" r:id="rId13"/>
    <p:sldId id="265" r:id="rId14"/>
    <p:sldId id="266" r:id="rId15"/>
    <p:sldId id="267"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471" autoAdjust="0"/>
    <p:restoredTop sz="92379" autoAdjust="0"/>
  </p:normalViewPr>
  <p:slideViewPr>
    <p:cSldViewPr snapToGrid="0">
      <p:cViewPr>
        <p:scale>
          <a:sx n="57" d="100"/>
          <a:sy n="57" d="100"/>
        </p:scale>
        <p:origin x="-612" y="-648"/>
      </p:cViewPr>
      <p:guideLst>
        <p:guide orient="horz" pos="2160"/>
        <p:guide pos="3840"/>
      </p:guideLst>
    </p:cSldViewPr>
  </p:slideViewPr>
  <p:notesTextViewPr>
    <p:cViewPr>
      <p:scale>
        <a:sx n="1" d="1"/>
        <a:sy n="1" d="1"/>
      </p:scale>
      <p:origin x="0" y="0"/>
    </p:cViewPr>
  </p:notesTextViewPr>
  <p:sorterViewPr>
    <p:cViewPr>
      <p:scale>
        <a:sx n="64" d="100"/>
        <a:sy n="64"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995561-0D3A-43E5-A32C-681AD16A5D8E}" type="datetimeFigureOut">
              <a:rPr lang="en-US" smtClean="0"/>
              <a:pPr/>
              <a:t>7/28/2019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7BD73-CCA9-40FC-B5C3-5CCDDDC1273A}" type="slidenum">
              <a:rPr lang="en-US" smtClean="0"/>
              <a:pPr/>
              <a:t>‹#›</a:t>
            </a:fld>
            <a:endParaRPr lang="en-US"/>
          </a:p>
        </p:txBody>
      </p:sp>
    </p:spTree>
    <p:extLst>
      <p:ext uri="{BB962C8B-B14F-4D97-AF65-F5344CB8AC3E}">
        <p14:creationId xmlns="" xmlns:p14="http://schemas.microsoft.com/office/powerpoint/2010/main" val="238445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995561-0D3A-43E5-A32C-681AD16A5D8E}" type="datetimeFigureOut">
              <a:rPr lang="en-US" smtClean="0"/>
              <a:pPr/>
              <a:t>7/28/2019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7BD73-CCA9-40FC-B5C3-5CCDDDC1273A}" type="slidenum">
              <a:rPr lang="en-US" smtClean="0"/>
              <a:pPr/>
              <a:t>‹#›</a:t>
            </a:fld>
            <a:endParaRPr lang="en-US"/>
          </a:p>
        </p:txBody>
      </p:sp>
    </p:spTree>
    <p:extLst>
      <p:ext uri="{BB962C8B-B14F-4D97-AF65-F5344CB8AC3E}">
        <p14:creationId xmlns="" xmlns:p14="http://schemas.microsoft.com/office/powerpoint/2010/main" val="2829514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995561-0D3A-43E5-A32C-681AD16A5D8E}" type="datetimeFigureOut">
              <a:rPr lang="en-US" smtClean="0"/>
              <a:pPr/>
              <a:t>7/28/2019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7BD73-CCA9-40FC-B5C3-5CCDDDC1273A}" type="slidenum">
              <a:rPr lang="en-US" smtClean="0"/>
              <a:pPr/>
              <a:t>‹#›</a:t>
            </a:fld>
            <a:endParaRPr lang="en-US"/>
          </a:p>
        </p:txBody>
      </p:sp>
    </p:spTree>
    <p:extLst>
      <p:ext uri="{BB962C8B-B14F-4D97-AF65-F5344CB8AC3E}">
        <p14:creationId xmlns="" xmlns:p14="http://schemas.microsoft.com/office/powerpoint/2010/main" val="26096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995561-0D3A-43E5-A32C-681AD16A5D8E}" type="datetimeFigureOut">
              <a:rPr lang="en-US" smtClean="0"/>
              <a:pPr/>
              <a:t>7/28/2019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7BD73-CCA9-40FC-B5C3-5CCDDDC1273A}" type="slidenum">
              <a:rPr lang="en-US" smtClean="0"/>
              <a:pPr/>
              <a:t>‹#›</a:t>
            </a:fld>
            <a:endParaRPr lang="en-US"/>
          </a:p>
        </p:txBody>
      </p:sp>
    </p:spTree>
    <p:extLst>
      <p:ext uri="{BB962C8B-B14F-4D97-AF65-F5344CB8AC3E}">
        <p14:creationId xmlns="" xmlns:p14="http://schemas.microsoft.com/office/powerpoint/2010/main" val="2283319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995561-0D3A-43E5-A32C-681AD16A5D8E}" type="datetimeFigureOut">
              <a:rPr lang="en-US" smtClean="0"/>
              <a:pPr/>
              <a:t>7/28/2019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7BD73-CCA9-40FC-B5C3-5CCDDDC1273A}" type="slidenum">
              <a:rPr lang="en-US" smtClean="0"/>
              <a:pPr/>
              <a:t>‹#›</a:t>
            </a:fld>
            <a:endParaRPr lang="en-US"/>
          </a:p>
        </p:txBody>
      </p:sp>
    </p:spTree>
    <p:extLst>
      <p:ext uri="{BB962C8B-B14F-4D97-AF65-F5344CB8AC3E}">
        <p14:creationId xmlns="" xmlns:p14="http://schemas.microsoft.com/office/powerpoint/2010/main" val="105361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995561-0D3A-43E5-A32C-681AD16A5D8E}" type="datetimeFigureOut">
              <a:rPr lang="en-US" smtClean="0"/>
              <a:pPr/>
              <a:t>7/28/2019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7BD73-CCA9-40FC-B5C3-5CCDDDC1273A}" type="slidenum">
              <a:rPr lang="en-US" smtClean="0"/>
              <a:pPr/>
              <a:t>‹#›</a:t>
            </a:fld>
            <a:endParaRPr lang="en-US"/>
          </a:p>
        </p:txBody>
      </p:sp>
    </p:spTree>
    <p:extLst>
      <p:ext uri="{BB962C8B-B14F-4D97-AF65-F5344CB8AC3E}">
        <p14:creationId xmlns="" xmlns:p14="http://schemas.microsoft.com/office/powerpoint/2010/main" val="24571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995561-0D3A-43E5-A32C-681AD16A5D8E}" type="datetimeFigureOut">
              <a:rPr lang="en-US" smtClean="0"/>
              <a:pPr/>
              <a:t>7/28/2019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67BD73-CCA9-40FC-B5C3-5CCDDDC1273A}" type="slidenum">
              <a:rPr lang="en-US" smtClean="0"/>
              <a:pPr/>
              <a:t>‹#›</a:t>
            </a:fld>
            <a:endParaRPr lang="en-US"/>
          </a:p>
        </p:txBody>
      </p:sp>
    </p:spTree>
    <p:extLst>
      <p:ext uri="{BB962C8B-B14F-4D97-AF65-F5344CB8AC3E}">
        <p14:creationId xmlns="" xmlns:p14="http://schemas.microsoft.com/office/powerpoint/2010/main" val="232990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995561-0D3A-43E5-A32C-681AD16A5D8E}" type="datetimeFigureOut">
              <a:rPr lang="en-US" smtClean="0"/>
              <a:pPr/>
              <a:t>7/28/2019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67BD73-CCA9-40FC-B5C3-5CCDDDC1273A}" type="slidenum">
              <a:rPr lang="en-US" smtClean="0"/>
              <a:pPr/>
              <a:t>‹#›</a:t>
            </a:fld>
            <a:endParaRPr lang="en-US"/>
          </a:p>
        </p:txBody>
      </p:sp>
    </p:spTree>
    <p:extLst>
      <p:ext uri="{BB962C8B-B14F-4D97-AF65-F5344CB8AC3E}">
        <p14:creationId xmlns="" xmlns:p14="http://schemas.microsoft.com/office/powerpoint/2010/main" val="289159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95561-0D3A-43E5-A32C-681AD16A5D8E}" type="datetimeFigureOut">
              <a:rPr lang="en-US" smtClean="0"/>
              <a:pPr/>
              <a:t>7/28/2019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67BD73-CCA9-40FC-B5C3-5CCDDDC1273A}" type="slidenum">
              <a:rPr lang="en-US" smtClean="0"/>
              <a:pPr/>
              <a:t>‹#›</a:t>
            </a:fld>
            <a:endParaRPr lang="en-US"/>
          </a:p>
        </p:txBody>
      </p:sp>
    </p:spTree>
    <p:extLst>
      <p:ext uri="{BB962C8B-B14F-4D97-AF65-F5344CB8AC3E}">
        <p14:creationId xmlns="" xmlns:p14="http://schemas.microsoft.com/office/powerpoint/2010/main" val="168569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995561-0D3A-43E5-A32C-681AD16A5D8E}" type="datetimeFigureOut">
              <a:rPr lang="en-US" smtClean="0"/>
              <a:pPr/>
              <a:t>7/28/2019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7BD73-CCA9-40FC-B5C3-5CCDDDC1273A}" type="slidenum">
              <a:rPr lang="en-US" smtClean="0"/>
              <a:pPr/>
              <a:t>‹#›</a:t>
            </a:fld>
            <a:endParaRPr lang="en-US"/>
          </a:p>
        </p:txBody>
      </p:sp>
    </p:spTree>
    <p:extLst>
      <p:ext uri="{BB962C8B-B14F-4D97-AF65-F5344CB8AC3E}">
        <p14:creationId xmlns="" xmlns:p14="http://schemas.microsoft.com/office/powerpoint/2010/main" val="2140287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995561-0D3A-43E5-A32C-681AD16A5D8E}" type="datetimeFigureOut">
              <a:rPr lang="en-US" smtClean="0"/>
              <a:pPr/>
              <a:t>7/28/2019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7BD73-CCA9-40FC-B5C3-5CCDDDC1273A}" type="slidenum">
              <a:rPr lang="en-US" smtClean="0"/>
              <a:pPr/>
              <a:t>‹#›</a:t>
            </a:fld>
            <a:endParaRPr lang="en-US"/>
          </a:p>
        </p:txBody>
      </p:sp>
    </p:spTree>
    <p:extLst>
      <p:ext uri="{BB962C8B-B14F-4D97-AF65-F5344CB8AC3E}">
        <p14:creationId xmlns="" xmlns:p14="http://schemas.microsoft.com/office/powerpoint/2010/main" val="2004526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95561-0D3A-43E5-A32C-681AD16A5D8E}" type="datetimeFigureOut">
              <a:rPr lang="en-US" smtClean="0"/>
              <a:pPr/>
              <a:t>7/28/2019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7BD73-CCA9-40FC-B5C3-5CCDDDC1273A}" type="slidenum">
              <a:rPr lang="en-US" smtClean="0"/>
              <a:pPr/>
              <a:t>‹#›</a:t>
            </a:fld>
            <a:endParaRPr lang="en-US"/>
          </a:p>
        </p:txBody>
      </p:sp>
    </p:spTree>
    <p:extLst>
      <p:ext uri="{BB962C8B-B14F-4D97-AF65-F5344CB8AC3E}">
        <p14:creationId xmlns="" xmlns:p14="http://schemas.microsoft.com/office/powerpoint/2010/main" val="2767725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rt 2"/>
          <p:cNvSpPr/>
          <p:nvPr/>
        </p:nvSpPr>
        <p:spPr>
          <a:xfrm>
            <a:off x="5779477" y="2110154"/>
            <a:ext cx="45719" cy="4571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141964" y="268767"/>
            <a:ext cx="9916830" cy="6589233"/>
          </a:xfrm>
          <a:prstGeom prst="rect">
            <a:avLst/>
          </a:prstGeom>
          <a:ln w="228600" cap="sq" cmpd="thickThin">
            <a:solidFill>
              <a:srgbClr val="00B050"/>
            </a:solidFill>
            <a:prstDash val="solid"/>
            <a:miter lim="800000"/>
          </a:ln>
          <a:effectLst>
            <a:innerShdw blurRad="76200">
              <a:srgbClr val="000000"/>
            </a:innerShdw>
          </a:effectLst>
        </p:spPr>
      </p:pic>
    </p:spTree>
    <p:extLst>
      <p:ext uri="{BB962C8B-B14F-4D97-AF65-F5344CB8AC3E}">
        <p14:creationId xmlns="" xmlns:p14="http://schemas.microsoft.com/office/powerpoint/2010/main" val="119084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206062" y="1384623"/>
            <a:ext cx="3026535" cy="340233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l="-393" t="295" r="393" b="-295"/>
          <a:stretch/>
        </p:blipFill>
        <p:spPr>
          <a:xfrm>
            <a:off x="349136" y="121023"/>
            <a:ext cx="6749934" cy="6479282"/>
          </a:xfrm>
          <a:prstGeom prst="rect">
            <a:avLst/>
          </a:prstGeom>
          <a:ln w="57150">
            <a:solidFill>
              <a:schemeClr val="accent3"/>
            </a:solidFill>
          </a:ln>
          <a:effectLst>
            <a:innerShdw blurRad="63500" dist="50800" dir="5400000">
              <a:prstClr val="black">
                <a:alpha val="50000"/>
              </a:prstClr>
            </a:innerShdw>
          </a:effectLst>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68881" y="224446"/>
            <a:ext cx="4673737" cy="6392486"/>
          </a:xfrm>
          <a:prstGeom prst="rect">
            <a:avLst/>
          </a:prstGeom>
          <a:ln w="57150">
            <a:solidFill>
              <a:schemeClr val="tx1"/>
            </a:solidFill>
          </a:ln>
        </p:spPr>
      </p:pic>
    </p:spTree>
    <p:extLst>
      <p:ext uri="{BB962C8B-B14F-4D97-AF65-F5344CB8AC3E}">
        <p14:creationId xmlns="" xmlns:p14="http://schemas.microsoft.com/office/powerpoint/2010/main" val="134993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70359"/>
            <a:ext cx="10515600" cy="1325563"/>
          </a:xfrm>
          <a:noFill/>
          <a:ln w="57150">
            <a:solidFill>
              <a:srgbClr val="00B050"/>
            </a:solidFill>
          </a:ln>
          <a:scene3d>
            <a:camera prst="perspectiveRelaxedModerately"/>
            <a:lightRig rig="threePt" dir="t"/>
          </a:scene3d>
        </p:spPr>
        <p:txBody>
          <a:bodyPr>
            <a:normAutofit/>
          </a:bodyPr>
          <a:lstStyle/>
          <a:p>
            <a:r>
              <a:rPr lang="bn-BD" sz="2800" dirty="0" smtClean="0">
                <a:latin typeface="NikoshBAN" pitchFamily="2" charset="0"/>
                <a:cs typeface="NikoshBAN" pitchFamily="2" charset="0"/>
              </a:rPr>
              <a:t>খতিয়ানের ডেবিট</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ও ক্রেডিট উদ্বৃত্ত রেওয়ামিলের অন্তর্ভুক্তি করনের মাধ্যমে রেওয়ামিল প্রস্তুত </a:t>
            </a:r>
            <a:endParaRPr lang="en-US" sz="2800" dirty="0">
              <a:latin typeface="NikoshBAN" pitchFamily="2" charset="0"/>
              <a:cs typeface="NikoshBAN" pitchFamily="2" charset="0"/>
            </a:endParaRPr>
          </a:p>
        </p:txBody>
      </p:sp>
      <p:sp>
        <p:nvSpPr>
          <p:cNvPr id="6" name="Content Placeholder 5"/>
          <p:cNvSpPr>
            <a:spLocks noGrp="1"/>
          </p:cNvSpPr>
          <p:nvPr>
            <p:ph sz="half" idx="1"/>
          </p:nvPr>
        </p:nvSpPr>
        <p:spPr>
          <a:xfrm>
            <a:off x="838200" y="1623219"/>
            <a:ext cx="5181600" cy="4351338"/>
          </a:xfrm>
          <a:solidFill>
            <a:schemeClr val="bg1">
              <a:lumMod val="85000"/>
            </a:schemeClr>
          </a:solidFill>
          <a:ln w="38100">
            <a:solidFill>
              <a:schemeClr val="accent1"/>
            </a:solidFill>
          </a:ln>
          <a:scene3d>
            <a:camera prst="perspectiveFront"/>
            <a:lightRig rig="threePt" dir="t"/>
          </a:scene3d>
        </p:spPr>
        <p:txBody>
          <a:bodyPr/>
          <a:lstStyle/>
          <a:p>
            <a:r>
              <a:rPr lang="bn-BD" dirty="0" smtClean="0">
                <a:latin typeface="NikoshBAN" pitchFamily="2" charset="0"/>
                <a:cs typeface="NikoshBAN" pitchFamily="2" charset="0"/>
              </a:rPr>
              <a:t>১)যাবতীয় সম্পদঃদালানকোঠা,আসবাবপএ, নগদ                </a:t>
            </a:r>
          </a:p>
          <a:p>
            <a:endParaRPr lang="bn-BD" dirty="0" smtClean="0">
              <a:latin typeface="NikoshBAN" pitchFamily="2" charset="0"/>
              <a:cs typeface="NikoshBAN" pitchFamily="2" charset="0"/>
            </a:endParaRPr>
          </a:p>
          <a:p>
            <a:r>
              <a:rPr lang="bn-BD" dirty="0" smtClean="0">
                <a:latin typeface="NikoshBAN" pitchFamily="2" charset="0"/>
                <a:cs typeface="NikoshBAN" pitchFamily="2" charset="0"/>
              </a:rPr>
              <a:t>২)যাবতীয় খরচঃবেতন,বিজ্ঞাপন,অবচয়,ক্রয়। </a:t>
            </a:r>
          </a:p>
          <a:p>
            <a:r>
              <a:rPr lang="bn-BD" dirty="0" smtClean="0">
                <a:latin typeface="NikoshBAN" pitchFamily="2" charset="0"/>
                <a:cs typeface="NikoshBAN" pitchFamily="2" charset="0"/>
              </a:rPr>
              <a:t>৩)অগ্রিম খরচঃঅগ্রিম বেতন,ভাড়া,মজুরী।  </a:t>
            </a:r>
          </a:p>
          <a:p>
            <a:r>
              <a:rPr lang="bn-BD" dirty="0" smtClean="0">
                <a:latin typeface="NikoshBAN" pitchFamily="2" charset="0"/>
                <a:cs typeface="NikoshBAN" pitchFamily="2" charset="0"/>
              </a:rPr>
              <a:t>৪)প্রাপ্য আয়ঃবকেয়া কমিশন, প্রাপ্য ভাড়া</a:t>
            </a:r>
            <a:r>
              <a:rPr lang="bn-BD" dirty="0" smtClean="0"/>
              <a:t>।</a:t>
            </a:r>
          </a:p>
          <a:p>
            <a:r>
              <a:rPr lang="bn-BD" sz="2400" dirty="0"/>
              <a:t> </a:t>
            </a:r>
            <a:r>
              <a:rPr lang="bn-BD" sz="2400" dirty="0" smtClean="0"/>
              <a:t>             </a:t>
            </a:r>
          </a:p>
          <a:p>
            <a:pPr marL="0" indent="0">
              <a:buNone/>
            </a:pPr>
            <a:endParaRPr lang="en-US" dirty="0"/>
          </a:p>
        </p:txBody>
      </p:sp>
      <p:sp>
        <p:nvSpPr>
          <p:cNvPr id="7" name="Content Placeholder 6"/>
          <p:cNvSpPr>
            <a:spLocks noGrp="1"/>
          </p:cNvSpPr>
          <p:nvPr>
            <p:ph sz="half" idx="2"/>
          </p:nvPr>
        </p:nvSpPr>
        <p:spPr>
          <a:xfrm>
            <a:off x="6096000" y="1623220"/>
            <a:ext cx="5334000" cy="4351337"/>
          </a:xfrm>
          <a:solidFill>
            <a:schemeClr val="bg1">
              <a:lumMod val="85000"/>
            </a:schemeClr>
          </a:solidFill>
          <a:ln w="38100">
            <a:solidFill>
              <a:schemeClr val="accent1"/>
            </a:solidFill>
          </a:ln>
          <a:scene3d>
            <a:camera prst="perspectiveFront"/>
            <a:lightRig rig="threePt" dir="t"/>
          </a:scene3d>
        </p:spPr>
        <p:txBody>
          <a:bodyPr/>
          <a:lstStyle/>
          <a:p>
            <a:r>
              <a:rPr lang="bn-BD" dirty="0" smtClean="0">
                <a:latin typeface="NikoshBAN" pitchFamily="2" charset="0"/>
                <a:cs typeface="NikoshBAN" pitchFamily="2" charset="0"/>
              </a:rPr>
              <a:t>যাবতীয় আয়ঃবিক্রয়, প্রাপ্ত সুদ।</a:t>
            </a:r>
          </a:p>
          <a:p>
            <a:r>
              <a:rPr lang="bn-BD" dirty="0" smtClean="0">
                <a:latin typeface="NikoshBAN" pitchFamily="2" charset="0"/>
                <a:cs typeface="NikoshBAN" pitchFamily="2" charset="0"/>
              </a:rPr>
              <a:t>অনুপারজিত আয়ঃঅগ্রিম ভাড়া প্রাপ্তি ,অগ্রিম অর্থ গ্রহণ। </a:t>
            </a:r>
          </a:p>
          <a:p>
            <a:r>
              <a:rPr lang="bn-BD" dirty="0" smtClean="0">
                <a:latin typeface="NikoshBAN" pitchFamily="2" charset="0"/>
                <a:cs typeface="NikoshBAN" pitchFamily="2" charset="0"/>
              </a:rPr>
              <a:t>যাবতীয় দায়ঃমূলধন, পাওনাদার। </a:t>
            </a:r>
          </a:p>
          <a:p>
            <a:r>
              <a:rPr lang="bn-BD" dirty="0" smtClean="0">
                <a:latin typeface="NikoshBAN" pitchFamily="2" charset="0"/>
                <a:cs typeface="NikoshBAN" pitchFamily="2" charset="0"/>
              </a:rPr>
              <a:t>যে কোন ধরনের সঞ্চিতিঃসাধারন সাঞ্চিতি,অনাদায়ী পাওনা সাঞ্চিতি। </a:t>
            </a:r>
          </a:p>
          <a:p>
            <a:endParaRPr lang="en-US" dirty="0"/>
          </a:p>
        </p:txBody>
      </p:sp>
    </p:spTree>
    <p:extLst>
      <p:ext uri="{BB962C8B-B14F-4D97-AF65-F5344CB8AC3E}">
        <p14:creationId xmlns="" xmlns:p14="http://schemas.microsoft.com/office/powerpoint/2010/main" val="89599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down)">
                                      <p:cBhvr>
                                        <p:cTn id="25" dur="580">
                                          <p:stCondLst>
                                            <p:cond delay="0"/>
                                          </p:stCondLst>
                                        </p:cTn>
                                        <p:tgtEl>
                                          <p:spTgt spid="6">
                                            <p:txEl>
                                              <p:pRg st="2" end="2"/>
                                            </p:txEl>
                                          </p:spTgt>
                                        </p:tgtEl>
                                      </p:cBhvr>
                                    </p:animEffect>
                                    <p:anim calcmode="lin" valueType="num">
                                      <p:cBhvr>
                                        <p:cTn id="26"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2" end="2"/>
                                            </p:txEl>
                                          </p:spTgt>
                                        </p:tgtEl>
                                      </p:cBhvr>
                                      <p:to x="100000" y="60000"/>
                                    </p:animScale>
                                    <p:animScale>
                                      <p:cBhvr>
                                        <p:cTn id="32" dur="166" decel="50000">
                                          <p:stCondLst>
                                            <p:cond delay="676"/>
                                          </p:stCondLst>
                                        </p:cTn>
                                        <p:tgtEl>
                                          <p:spTgt spid="6">
                                            <p:txEl>
                                              <p:pRg st="2" end="2"/>
                                            </p:txEl>
                                          </p:spTgt>
                                        </p:tgtEl>
                                      </p:cBhvr>
                                      <p:to x="100000" y="100000"/>
                                    </p:animScale>
                                    <p:animScale>
                                      <p:cBhvr>
                                        <p:cTn id="33" dur="26">
                                          <p:stCondLst>
                                            <p:cond delay="1312"/>
                                          </p:stCondLst>
                                        </p:cTn>
                                        <p:tgtEl>
                                          <p:spTgt spid="6">
                                            <p:txEl>
                                              <p:pRg st="2" end="2"/>
                                            </p:txEl>
                                          </p:spTgt>
                                        </p:tgtEl>
                                      </p:cBhvr>
                                      <p:to x="100000" y="80000"/>
                                    </p:animScale>
                                    <p:animScale>
                                      <p:cBhvr>
                                        <p:cTn id="34" dur="166" decel="50000">
                                          <p:stCondLst>
                                            <p:cond delay="1338"/>
                                          </p:stCondLst>
                                        </p:cTn>
                                        <p:tgtEl>
                                          <p:spTgt spid="6">
                                            <p:txEl>
                                              <p:pRg st="2" end="2"/>
                                            </p:txEl>
                                          </p:spTgt>
                                        </p:tgtEl>
                                      </p:cBhvr>
                                      <p:to x="100000" y="100000"/>
                                    </p:animScale>
                                    <p:animScale>
                                      <p:cBhvr>
                                        <p:cTn id="35" dur="26">
                                          <p:stCondLst>
                                            <p:cond delay="1642"/>
                                          </p:stCondLst>
                                        </p:cTn>
                                        <p:tgtEl>
                                          <p:spTgt spid="6">
                                            <p:txEl>
                                              <p:pRg st="2" end="2"/>
                                            </p:txEl>
                                          </p:spTgt>
                                        </p:tgtEl>
                                      </p:cBhvr>
                                      <p:to x="100000" y="90000"/>
                                    </p:animScale>
                                    <p:animScale>
                                      <p:cBhvr>
                                        <p:cTn id="36" dur="166" decel="50000">
                                          <p:stCondLst>
                                            <p:cond delay="1668"/>
                                          </p:stCondLst>
                                        </p:cTn>
                                        <p:tgtEl>
                                          <p:spTgt spid="6">
                                            <p:txEl>
                                              <p:pRg st="2" end="2"/>
                                            </p:txEl>
                                          </p:spTgt>
                                        </p:tgtEl>
                                      </p:cBhvr>
                                      <p:to x="100000" y="100000"/>
                                    </p:animScale>
                                    <p:animScale>
                                      <p:cBhvr>
                                        <p:cTn id="37" dur="26">
                                          <p:stCondLst>
                                            <p:cond delay="1808"/>
                                          </p:stCondLst>
                                        </p:cTn>
                                        <p:tgtEl>
                                          <p:spTgt spid="6">
                                            <p:txEl>
                                              <p:pRg st="2" end="2"/>
                                            </p:txEl>
                                          </p:spTgt>
                                        </p:tgtEl>
                                      </p:cBhvr>
                                      <p:to x="100000" y="95000"/>
                                    </p:animScale>
                                    <p:animScale>
                                      <p:cBhvr>
                                        <p:cTn id="38" dur="166" decel="50000">
                                          <p:stCondLst>
                                            <p:cond delay="1834"/>
                                          </p:stCondLst>
                                        </p:cTn>
                                        <p:tgtEl>
                                          <p:spTgt spid="6">
                                            <p:txEl>
                                              <p:pRg st="2" end="2"/>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wipe(down)">
                                      <p:cBhvr>
                                        <p:cTn id="41" dur="580">
                                          <p:stCondLst>
                                            <p:cond delay="0"/>
                                          </p:stCondLst>
                                        </p:cTn>
                                        <p:tgtEl>
                                          <p:spTgt spid="6">
                                            <p:txEl>
                                              <p:pRg st="3" end="3"/>
                                            </p:txEl>
                                          </p:spTgt>
                                        </p:tgtEl>
                                      </p:cBhvr>
                                    </p:animEffect>
                                    <p:anim calcmode="lin" valueType="num">
                                      <p:cBhvr>
                                        <p:cTn id="42"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xEl>
                                              <p:pRg st="3" end="3"/>
                                            </p:txEl>
                                          </p:spTgt>
                                        </p:tgtEl>
                                      </p:cBhvr>
                                      <p:to x="100000" y="60000"/>
                                    </p:animScale>
                                    <p:animScale>
                                      <p:cBhvr>
                                        <p:cTn id="48" dur="166" decel="50000">
                                          <p:stCondLst>
                                            <p:cond delay="676"/>
                                          </p:stCondLst>
                                        </p:cTn>
                                        <p:tgtEl>
                                          <p:spTgt spid="6">
                                            <p:txEl>
                                              <p:pRg st="3" end="3"/>
                                            </p:txEl>
                                          </p:spTgt>
                                        </p:tgtEl>
                                      </p:cBhvr>
                                      <p:to x="100000" y="100000"/>
                                    </p:animScale>
                                    <p:animScale>
                                      <p:cBhvr>
                                        <p:cTn id="49" dur="26">
                                          <p:stCondLst>
                                            <p:cond delay="1312"/>
                                          </p:stCondLst>
                                        </p:cTn>
                                        <p:tgtEl>
                                          <p:spTgt spid="6">
                                            <p:txEl>
                                              <p:pRg st="3" end="3"/>
                                            </p:txEl>
                                          </p:spTgt>
                                        </p:tgtEl>
                                      </p:cBhvr>
                                      <p:to x="100000" y="80000"/>
                                    </p:animScale>
                                    <p:animScale>
                                      <p:cBhvr>
                                        <p:cTn id="50" dur="166" decel="50000">
                                          <p:stCondLst>
                                            <p:cond delay="1338"/>
                                          </p:stCondLst>
                                        </p:cTn>
                                        <p:tgtEl>
                                          <p:spTgt spid="6">
                                            <p:txEl>
                                              <p:pRg st="3" end="3"/>
                                            </p:txEl>
                                          </p:spTgt>
                                        </p:tgtEl>
                                      </p:cBhvr>
                                      <p:to x="100000" y="100000"/>
                                    </p:animScale>
                                    <p:animScale>
                                      <p:cBhvr>
                                        <p:cTn id="51" dur="26">
                                          <p:stCondLst>
                                            <p:cond delay="1642"/>
                                          </p:stCondLst>
                                        </p:cTn>
                                        <p:tgtEl>
                                          <p:spTgt spid="6">
                                            <p:txEl>
                                              <p:pRg st="3" end="3"/>
                                            </p:txEl>
                                          </p:spTgt>
                                        </p:tgtEl>
                                      </p:cBhvr>
                                      <p:to x="100000" y="90000"/>
                                    </p:animScale>
                                    <p:animScale>
                                      <p:cBhvr>
                                        <p:cTn id="52" dur="166" decel="50000">
                                          <p:stCondLst>
                                            <p:cond delay="1668"/>
                                          </p:stCondLst>
                                        </p:cTn>
                                        <p:tgtEl>
                                          <p:spTgt spid="6">
                                            <p:txEl>
                                              <p:pRg st="3" end="3"/>
                                            </p:txEl>
                                          </p:spTgt>
                                        </p:tgtEl>
                                      </p:cBhvr>
                                      <p:to x="100000" y="100000"/>
                                    </p:animScale>
                                    <p:animScale>
                                      <p:cBhvr>
                                        <p:cTn id="53" dur="26">
                                          <p:stCondLst>
                                            <p:cond delay="1808"/>
                                          </p:stCondLst>
                                        </p:cTn>
                                        <p:tgtEl>
                                          <p:spTgt spid="6">
                                            <p:txEl>
                                              <p:pRg st="3" end="3"/>
                                            </p:txEl>
                                          </p:spTgt>
                                        </p:tgtEl>
                                      </p:cBhvr>
                                      <p:to x="100000" y="95000"/>
                                    </p:animScale>
                                    <p:animScale>
                                      <p:cBhvr>
                                        <p:cTn id="54" dur="166" decel="50000">
                                          <p:stCondLst>
                                            <p:cond delay="1834"/>
                                          </p:stCondLst>
                                        </p:cTn>
                                        <p:tgtEl>
                                          <p:spTgt spid="6">
                                            <p:txEl>
                                              <p:pRg st="3" end="3"/>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wipe(down)">
                                      <p:cBhvr>
                                        <p:cTn id="57" dur="580">
                                          <p:stCondLst>
                                            <p:cond delay="0"/>
                                          </p:stCondLst>
                                        </p:cTn>
                                        <p:tgtEl>
                                          <p:spTgt spid="6">
                                            <p:txEl>
                                              <p:pRg st="4" end="4"/>
                                            </p:txEl>
                                          </p:spTgt>
                                        </p:tgtEl>
                                      </p:cBhvr>
                                    </p:animEffect>
                                    <p:anim calcmode="lin" valueType="num">
                                      <p:cBhvr>
                                        <p:cTn id="58"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6">
                                            <p:txEl>
                                              <p:pRg st="4" end="4"/>
                                            </p:txEl>
                                          </p:spTgt>
                                        </p:tgtEl>
                                      </p:cBhvr>
                                      <p:to x="100000" y="60000"/>
                                    </p:animScale>
                                    <p:animScale>
                                      <p:cBhvr>
                                        <p:cTn id="64" dur="166" decel="50000">
                                          <p:stCondLst>
                                            <p:cond delay="676"/>
                                          </p:stCondLst>
                                        </p:cTn>
                                        <p:tgtEl>
                                          <p:spTgt spid="6">
                                            <p:txEl>
                                              <p:pRg st="4" end="4"/>
                                            </p:txEl>
                                          </p:spTgt>
                                        </p:tgtEl>
                                      </p:cBhvr>
                                      <p:to x="100000" y="100000"/>
                                    </p:animScale>
                                    <p:animScale>
                                      <p:cBhvr>
                                        <p:cTn id="65" dur="26">
                                          <p:stCondLst>
                                            <p:cond delay="1312"/>
                                          </p:stCondLst>
                                        </p:cTn>
                                        <p:tgtEl>
                                          <p:spTgt spid="6">
                                            <p:txEl>
                                              <p:pRg st="4" end="4"/>
                                            </p:txEl>
                                          </p:spTgt>
                                        </p:tgtEl>
                                      </p:cBhvr>
                                      <p:to x="100000" y="80000"/>
                                    </p:animScale>
                                    <p:animScale>
                                      <p:cBhvr>
                                        <p:cTn id="66" dur="166" decel="50000">
                                          <p:stCondLst>
                                            <p:cond delay="1338"/>
                                          </p:stCondLst>
                                        </p:cTn>
                                        <p:tgtEl>
                                          <p:spTgt spid="6">
                                            <p:txEl>
                                              <p:pRg st="4" end="4"/>
                                            </p:txEl>
                                          </p:spTgt>
                                        </p:tgtEl>
                                      </p:cBhvr>
                                      <p:to x="100000" y="100000"/>
                                    </p:animScale>
                                    <p:animScale>
                                      <p:cBhvr>
                                        <p:cTn id="67" dur="26">
                                          <p:stCondLst>
                                            <p:cond delay="1642"/>
                                          </p:stCondLst>
                                        </p:cTn>
                                        <p:tgtEl>
                                          <p:spTgt spid="6">
                                            <p:txEl>
                                              <p:pRg st="4" end="4"/>
                                            </p:txEl>
                                          </p:spTgt>
                                        </p:tgtEl>
                                      </p:cBhvr>
                                      <p:to x="100000" y="90000"/>
                                    </p:animScale>
                                    <p:animScale>
                                      <p:cBhvr>
                                        <p:cTn id="68" dur="166" decel="50000">
                                          <p:stCondLst>
                                            <p:cond delay="1668"/>
                                          </p:stCondLst>
                                        </p:cTn>
                                        <p:tgtEl>
                                          <p:spTgt spid="6">
                                            <p:txEl>
                                              <p:pRg st="4" end="4"/>
                                            </p:txEl>
                                          </p:spTgt>
                                        </p:tgtEl>
                                      </p:cBhvr>
                                      <p:to x="100000" y="100000"/>
                                    </p:animScale>
                                    <p:animScale>
                                      <p:cBhvr>
                                        <p:cTn id="69" dur="26">
                                          <p:stCondLst>
                                            <p:cond delay="1808"/>
                                          </p:stCondLst>
                                        </p:cTn>
                                        <p:tgtEl>
                                          <p:spTgt spid="6">
                                            <p:txEl>
                                              <p:pRg st="4" end="4"/>
                                            </p:txEl>
                                          </p:spTgt>
                                        </p:tgtEl>
                                      </p:cBhvr>
                                      <p:to x="100000" y="95000"/>
                                    </p:animScale>
                                    <p:animScale>
                                      <p:cBhvr>
                                        <p:cTn id="70" dur="166" decel="50000">
                                          <p:stCondLst>
                                            <p:cond delay="1834"/>
                                          </p:stCondLst>
                                        </p:cTn>
                                        <p:tgtEl>
                                          <p:spTgt spid="6">
                                            <p:txEl>
                                              <p:pRg st="4" end="4"/>
                                            </p:tx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7">
                                            <p:txEl>
                                              <p:pRg st="0" end="0"/>
                                            </p:txEl>
                                          </p:spTgt>
                                        </p:tgtEl>
                                        <p:attrNameLst>
                                          <p:attrName>style.visibility</p:attrName>
                                        </p:attrNameLst>
                                      </p:cBhvr>
                                      <p:to>
                                        <p:strVal val="visible"/>
                                      </p:to>
                                    </p:set>
                                    <p:anim calcmode="lin" valueType="num">
                                      <p:cBhvr additive="base">
                                        <p:cTn id="7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7">
                                            <p:txEl>
                                              <p:pRg st="1" end="1"/>
                                            </p:txEl>
                                          </p:spTgt>
                                        </p:tgtEl>
                                        <p:attrNameLst>
                                          <p:attrName>style.visibility</p:attrName>
                                        </p:attrNameLst>
                                      </p:cBhvr>
                                      <p:to>
                                        <p:strVal val="visible"/>
                                      </p:to>
                                    </p:set>
                                    <p:anim calcmode="lin" valueType="num">
                                      <p:cBhvr additive="base">
                                        <p:cTn id="8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7">
                                            <p:txEl>
                                              <p:pRg st="2" end="2"/>
                                            </p:txEl>
                                          </p:spTgt>
                                        </p:tgtEl>
                                        <p:attrNameLst>
                                          <p:attrName>style.visibility</p:attrName>
                                        </p:attrNameLst>
                                      </p:cBhvr>
                                      <p:to>
                                        <p:strVal val="visible"/>
                                      </p:to>
                                    </p:set>
                                    <p:anim calcmode="lin" valueType="num">
                                      <p:cBhvr additive="base">
                                        <p:cTn id="8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7">
                                            <p:txEl>
                                              <p:pRg st="3" end="3"/>
                                            </p:txEl>
                                          </p:spTgt>
                                        </p:tgtEl>
                                        <p:attrNameLst>
                                          <p:attrName>style.visibility</p:attrName>
                                        </p:attrNameLst>
                                      </p:cBhvr>
                                      <p:to>
                                        <p:strVal val="visible"/>
                                      </p:to>
                                    </p:set>
                                    <p:anim calcmode="lin" valueType="num">
                                      <p:cBhvr additive="base">
                                        <p:cTn id="9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3483" y="3491346"/>
            <a:ext cx="4256117" cy="1496291"/>
          </a:xfrm>
          <a:noFill/>
        </p:spPr>
        <p:txBody>
          <a:bodyPr>
            <a:normAutofit fontScale="90000"/>
          </a:bodyPr>
          <a:lstStyle/>
          <a:p>
            <a:r>
              <a:rPr lang="bn-BD" dirty="0" smtClean="0">
                <a:latin typeface="NikoshBAN" pitchFamily="2" charset="0"/>
                <a:cs typeface="NikoshBAN" pitchFamily="2" charset="0"/>
              </a:rPr>
              <a:t>একক কাজ </a:t>
            </a:r>
            <a:r>
              <a:rPr lang="bn-BD" dirty="0" smtClean="0"/>
              <a:t/>
            </a:r>
            <a:br>
              <a:rPr lang="bn-BD" dirty="0" smtClean="0"/>
            </a:br>
            <a:endParaRPr lang="en-US" dirty="0"/>
          </a:p>
        </p:txBody>
      </p:sp>
      <p:sp>
        <p:nvSpPr>
          <p:cNvPr id="4" name="Subtitle 3"/>
          <p:cNvSpPr>
            <a:spLocks noGrp="1"/>
          </p:cNvSpPr>
          <p:nvPr>
            <p:ph type="subTitle" idx="1"/>
          </p:nvPr>
        </p:nvSpPr>
        <p:spPr>
          <a:xfrm>
            <a:off x="2543694" y="5114955"/>
            <a:ext cx="7232073" cy="1136217"/>
          </a:xfrm>
          <a:solidFill>
            <a:schemeClr val="accent4">
              <a:lumMod val="60000"/>
              <a:lumOff val="40000"/>
            </a:schemeClr>
          </a:solidFill>
        </p:spPr>
        <p:txBody>
          <a:bodyPr>
            <a:normAutofit/>
          </a:bodyPr>
          <a:lstStyle/>
          <a:p>
            <a:r>
              <a:rPr lang="bn-BD" sz="3600" dirty="0" smtClean="0">
                <a:latin typeface="NikoshBAN" pitchFamily="2" charset="0"/>
                <a:cs typeface="NikoshBAN" pitchFamily="2" charset="0"/>
              </a:rPr>
              <a:t>রেওয়ামিলের একটি নমুনা ছক প্রস্তুত কর।</a:t>
            </a:r>
            <a:endParaRPr lang="en-US" sz="3600" dirty="0">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163811" y="299259"/>
            <a:ext cx="3772072" cy="307671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223114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770" decel="100000"/>
                                        <p:tgtEl>
                                          <p:spTgt spid="4">
                                            <p:txEl>
                                              <p:pRg st="0" end="0"/>
                                            </p:txEl>
                                          </p:spTgt>
                                        </p:tgtEl>
                                      </p:cBhvr>
                                    </p:animEffect>
                                    <p:animScale>
                                      <p:cBhvr>
                                        <p:cTn id="19" dur="770" decel="100000"/>
                                        <p:tgtEl>
                                          <p:spTgt spid="4">
                                            <p:txEl>
                                              <p:pRg st="0" end="0"/>
                                            </p:txEl>
                                          </p:spTgt>
                                        </p:tgtEl>
                                      </p:cBhvr>
                                      <p:from x="10000" y="10000"/>
                                      <p:to x="200000" y="450000"/>
                                    </p:animScale>
                                    <p:animScale>
                                      <p:cBhvr>
                                        <p:cTn id="20" dur="1230" accel="100000" fill="hold">
                                          <p:stCondLst>
                                            <p:cond delay="770"/>
                                          </p:stCondLst>
                                        </p:cTn>
                                        <p:tgtEl>
                                          <p:spTgt spid="4">
                                            <p:txEl>
                                              <p:pRg st="0" end="0"/>
                                            </p:txEl>
                                          </p:spTgt>
                                        </p:tgtEl>
                                      </p:cBhvr>
                                      <p:from x="200000" y="450000"/>
                                      <p:to x="100000" y="100000"/>
                                    </p:animScale>
                                    <p:set>
                                      <p:cBhvr>
                                        <p:cTn id="21" dur="770" fill="hold"/>
                                        <p:tgtEl>
                                          <p:spTgt spid="4">
                                            <p:txEl>
                                              <p:pRg st="0" end="0"/>
                                            </p:txEl>
                                          </p:spTgt>
                                        </p:tgtEl>
                                        <p:attrNameLst>
                                          <p:attrName>ppt_x</p:attrName>
                                        </p:attrNameLst>
                                      </p:cBhvr>
                                      <p:to>
                                        <p:strVal val="(0.5)"/>
                                      </p:to>
                                    </p:set>
                                    <p:anim from="(0.5)" to="(#ppt_x)" calcmode="lin" valueType="num">
                                      <p:cBhvr>
                                        <p:cTn id="22" dur="1230" accel="100000" fill="hold">
                                          <p:stCondLst>
                                            <p:cond delay="770"/>
                                          </p:stCondLst>
                                        </p:cTn>
                                        <p:tgtEl>
                                          <p:spTgt spid="4">
                                            <p:txEl>
                                              <p:pRg st="0" end="0"/>
                                            </p:txEl>
                                          </p:spTgt>
                                        </p:tgtEl>
                                        <p:attrNameLst>
                                          <p:attrName>ppt_x</p:attrName>
                                        </p:attrNameLst>
                                      </p:cBhvr>
                                    </p:anim>
                                    <p:set>
                                      <p:cBhvr>
                                        <p:cTn id="23" dur="770" fill="hold"/>
                                        <p:tgtEl>
                                          <p:spTgt spid="4">
                                            <p:txEl>
                                              <p:pRg st="0" end="0"/>
                                            </p:txEl>
                                          </p:spTgt>
                                        </p:tgtEl>
                                        <p:attrNameLst>
                                          <p:attrName>ppt_y</p:attrName>
                                        </p:attrNameLst>
                                      </p:cBhvr>
                                      <p:to>
                                        <p:strVal val="(#ppt_y+0.4)"/>
                                      </p:to>
                                    </p:set>
                                    <p:anim from="(#ppt_y+0.4)" to="(#ppt_y)" calcmode="lin" valueType="num">
                                      <p:cBhvr>
                                        <p:cTn id="24" dur="1230" accel="100000" fill="hold">
                                          <p:stCondLst>
                                            <p:cond delay="770"/>
                                          </p:stCondLst>
                                        </p:cTn>
                                        <p:tgtEl>
                                          <p:spTgt spid="4">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314998" y="3080659"/>
            <a:ext cx="3562004" cy="1841269"/>
          </a:xfrm>
        </p:spPr>
      </p:pic>
      <p:graphicFrame>
        <p:nvGraphicFramePr>
          <p:cNvPr id="7" name="Table 6"/>
          <p:cNvGraphicFramePr>
            <a:graphicFrameLocks noGrp="1"/>
          </p:cNvGraphicFramePr>
          <p:nvPr>
            <p:extLst>
              <p:ext uri="{D42A27DB-BD31-4B8C-83A1-F6EECF244321}">
                <p14:modId xmlns="" xmlns:p14="http://schemas.microsoft.com/office/powerpoint/2010/main" val="3814816470"/>
              </p:ext>
            </p:extLst>
          </p:nvPr>
        </p:nvGraphicFramePr>
        <p:xfrm>
          <a:off x="900838" y="1554480"/>
          <a:ext cx="10262935" cy="5303520"/>
        </p:xfrm>
        <a:graphic>
          <a:graphicData uri="http://schemas.openxmlformats.org/drawingml/2006/table">
            <a:tbl>
              <a:tblPr firstRow="1" bandRow="1">
                <a:tableStyleId>{5C22544A-7EE6-4342-B048-85BDC9FD1C3A}</a:tableStyleId>
              </a:tblPr>
              <a:tblGrid>
                <a:gridCol w="1343598"/>
                <a:gridCol w="3225339"/>
                <a:gridCol w="1097280"/>
                <a:gridCol w="2194560"/>
                <a:gridCol w="2402158"/>
              </a:tblGrid>
              <a:tr h="5045825">
                <a:tc>
                  <a:txBody>
                    <a:bodyPr/>
                    <a:lstStyle/>
                    <a:p>
                      <a:r>
                        <a:rPr lang="bn-BD" dirty="0" smtClean="0">
                          <a:latin typeface="NikoshBAN" pitchFamily="2" charset="0"/>
                          <a:cs typeface="NikoshBAN" pitchFamily="2" charset="0"/>
                        </a:rPr>
                        <a:t>ক্রমিক</a:t>
                      </a:r>
                      <a:r>
                        <a:rPr lang="bn-BD" baseline="0" dirty="0" smtClean="0">
                          <a:latin typeface="NikoshBAN" pitchFamily="2" charset="0"/>
                          <a:cs typeface="NikoshBAN" pitchFamily="2" charset="0"/>
                        </a:rPr>
                        <a:t> নং  </a:t>
                      </a:r>
                    </a:p>
                    <a:p>
                      <a:endParaRPr lang="bn-BD" baseline="0" dirty="0" smtClean="0">
                        <a:latin typeface="NikoshBAN" pitchFamily="2" charset="0"/>
                        <a:cs typeface="NikoshBAN" pitchFamily="2" charset="0"/>
                      </a:endParaRPr>
                    </a:p>
                    <a:p>
                      <a:endParaRPr lang="bn-BD" baseline="0" dirty="0" smtClean="0">
                        <a:latin typeface="NikoshBAN" pitchFamily="2" charset="0"/>
                        <a:cs typeface="NikoshBAN" pitchFamily="2" charset="0"/>
                      </a:endParaRPr>
                    </a:p>
                    <a:p>
                      <a:r>
                        <a:rPr lang="bn-BD" baseline="0" dirty="0" smtClean="0">
                          <a:latin typeface="NikoshBAN" pitchFamily="2" charset="0"/>
                          <a:cs typeface="NikoshBAN" pitchFamily="2" charset="0"/>
                        </a:rPr>
                        <a:t>১।                  </a:t>
                      </a:r>
                    </a:p>
                    <a:p>
                      <a:r>
                        <a:rPr lang="bn-BD" baseline="0" dirty="0" smtClean="0">
                          <a:latin typeface="NikoshBAN" pitchFamily="2" charset="0"/>
                          <a:cs typeface="NikoshBAN" pitchFamily="2" charset="0"/>
                        </a:rPr>
                        <a:t>২।  </a:t>
                      </a:r>
                    </a:p>
                    <a:p>
                      <a:r>
                        <a:rPr lang="bn-BD" baseline="0" dirty="0" smtClean="0">
                          <a:latin typeface="NikoshBAN" pitchFamily="2" charset="0"/>
                          <a:cs typeface="NikoshBAN" pitchFamily="2" charset="0"/>
                        </a:rPr>
                        <a:t>৩। </a:t>
                      </a:r>
                    </a:p>
                    <a:p>
                      <a:endParaRPr lang="bn-BD" baseline="0" dirty="0" smtClean="0">
                        <a:latin typeface="NikoshBAN" pitchFamily="2" charset="0"/>
                        <a:cs typeface="NikoshBAN" pitchFamily="2" charset="0"/>
                      </a:endParaRPr>
                    </a:p>
                    <a:p>
                      <a:r>
                        <a:rPr lang="bn-BD" baseline="0" dirty="0" smtClean="0">
                          <a:latin typeface="NikoshBAN" pitchFamily="2" charset="0"/>
                          <a:cs typeface="NikoshBAN" pitchFamily="2" charset="0"/>
                        </a:rPr>
                        <a:t>৪।    </a:t>
                      </a:r>
                    </a:p>
                    <a:p>
                      <a:r>
                        <a:rPr lang="bn-BD" baseline="0" dirty="0" smtClean="0">
                          <a:latin typeface="NikoshBAN" pitchFamily="2" charset="0"/>
                          <a:cs typeface="NikoshBAN" pitchFamily="2" charset="0"/>
                        </a:rPr>
                        <a:t>৫।     </a:t>
                      </a:r>
                    </a:p>
                    <a:p>
                      <a:r>
                        <a:rPr lang="bn-BD" baseline="0" dirty="0" smtClean="0">
                          <a:latin typeface="NikoshBAN" pitchFamily="2" charset="0"/>
                          <a:cs typeface="NikoshBAN" pitchFamily="2" charset="0"/>
                        </a:rPr>
                        <a:t>৬।       </a:t>
                      </a:r>
                    </a:p>
                    <a:p>
                      <a:r>
                        <a:rPr lang="bn-BD" baseline="0" dirty="0" smtClean="0">
                          <a:latin typeface="NikoshBAN" pitchFamily="2" charset="0"/>
                          <a:cs typeface="NikoshBAN" pitchFamily="2" charset="0"/>
                        </a:rPr>
                        <a:t>৭।           </a:t>
                      </a:r>
                    </a:p>
                    <a:p>
                      <a:r>
                        <a:rPr lang="bn-BD" baseline="0" dirty="0" smtClean="0">
                          <a:latin typeface="NikoshBAN" pitchFamily="2" charset="0"/>
                          <a:cs typeface="NikoshBAN" pitchFamily="2" charset="0"/>
                        </a:rPr>
                        <a:t>৮।     </a:t>
                      </a:r>
                    </a:p>
                    <a:p>
                      <a:r>
                        <a:rPr lang="bn-BD" baseline="0" dirty="0" smtClean="0">
                          <a:latin typeface="NikoshBAN" pitchFamily="2" charset="0"/>
                          <a:cs typeface="NikoshBAN" pitchFamily="2" charset="0"/>
                        </a:rPr>
                        <a:t>৯।    </a:t>
                      </a:r>
                    </a:p>
                    <a:p>
                      <a:r>
                        <a:rPr lang="bn-BD" baseline="0" dirty="0" smtClean="0">
                          <a:latin typeface="NikoshBAN" pitchFamily="2" charset="0"/>
                          <a:cs typeface="NikoshBAN" pitchFamily="2" charset="0"/>
                        </a:rPr>
                        <a:t>১০।   </a:t>
                      </a:r>
                    </a:p>
                    <a:p>
                      <a:r>
                        <a:rPr lang="bn-BD" baseline="0" dirty="0" smtClean="0">
                          <a:latin typeface="NikoshBAN" pitchFamily="2" charset="0"/>
                          <a:cs typeface="NikoshBAN" pitchFamily="2" charset="0"/>
                        </a:rPr>
                        <a:t>১১।           </a:t>
                      </a:r>
                    </a:p>
                    <a:p>
                      <a:r>
                        <a:rPr lang="bn-BD" baseline="0" dirty="0" smtClean="0">
                          <a:latin typeface="NikoshBAN" pitchFamily="2" charset="0"/>
                          <a:cs typeface="NikoshBAN" pitchFamily="2" charset="0"/>
                        </a:rPr>
                        <a:t>১২।     </a:t>
                      </a:r>
                    </a:p>
                    <a:p>
                      <a:r>
                        <a:rPr lang="bn-BD" baseline="0" dirty="0" smtClean="0">
                          <a:latin typeface="NikoshBAN" pitchFamily="2" charset="0"/>
                          <a:cs typeface="NikoshBAN" pitchFamily="2" charset="0"/>
                        </a:rPr>
                        <a:t>১৩।            </a:t>
                      </a:r>
                    </a:p>
                    <a:p>
                      <a:r>
                        <a:rPr lang="bn-BD" baseline="0" dirty="0" smtClean="0">
                          <a:latin typeface="NikoshBAN" pitchFamily="2" charset="0"/>
                          <a:cs typeface="NikoshBAN" pitchFamily="2" charset="0"/>
                        </a:rPr>
                        <a:t>১৪। </a:t>
                      </a:r>
                    </a:p>
                    <a:p>
                      <a:r>
                        <a:rPr lang="bn-BD" baseline="0" dirty="0" smtClean="0">
                          <a:latin typeface="NikoshBAN" pitchFamily="2" charset="0"/>
                          <a:cs typeface="NikoshBAN" pitchFamily="2" charset="0"/>
                        </a:rPr>
                        <a:t>১৫।        </a:t>
                      </a:r>
                      <a:endParaRPr lang="en-US" dirty="0">
                        <a:latin typeface="NikoshBAN" pitchFamily="2" charset="0"/>
                        <a:cs typeface="NikoshBAN" pitchFamily="2" charset="0"/>
                      </a:endParaRPr>
                    </a:p>
                  </a:txBody>
                  <a:tcPr/>
                </a:tc>
                <a:tc>
                  <a:txBody>
                    <a:bodyPr/>
                    <a:lstStyle/>
                    <a:p>
                      <a:r>
                        <a:rPr lang="bn-BD" dirty="0" smtClean="0">
                          <a:latin typeface="NikoshBAN" pitchFamily="2" charset="0"/>
                          <a:cs typeface="NikoshBAN" pitchFamily="2" charset="0"/>
                        </a:rPr>
                        <a:t>হিসাবের</a:t>
                      </a:r>
                      <a:r>
                        <a:rPr lang="bn-BD" baseline="0" dirty="0" smtClean="0">
                          <a:latin typeface="NikoshBAN" pitchFamily="2" charset="0"/>
                          <a:cs typeface="NikoshBAN" pitchFamily="2" charset="0"/>
                        </a:rPr>
                        <a:t> শিরোনাম  </a:t>
                      </a:r>
                    </a:p>
                    <a:p>
                      <a:endParaRPr lang="bn-BD" baseline="0" dirty="0" smtClean="0">
                        <a:latin typeface="NikoshBAN" pitchFamily="2" charset="0"/>
                        <a:cs typeface="NikoshBAN" pitchFamily="2" charset="0"/>
                      </a:endParaRPr>
                    </a:p>
                    <a:p>
                      <a:r>
                        <a:rPr lang="bn-BD" baseline="0" dirty="0" smtClean="0">
                          <a:latin typeface="NikoshBAN" pitchFamily="2" charset="0"/>
                          <a:cs typeface="NikoshBAN" pitchFamily="2" charset="0"/>
                        </a:rPr>
                        <a:t>প্রারম্ভিক মজুদ  </a:t>
                      </a:r>
                    </a:p>
                    <a:p>
                      <a:r>
                        <a:rPr lang="bn-BD" baseline="0" dirty="0" smtClean="0">
                          <a:latin typeface="NikoshBAN" pitchFamily="2" charset="0"/>
                          <a:cs typeface="NikoshBAN" pitchFamily="2" charset="0"/>
                        </a:rPr>
                        <a:t>মূলধন </a:t>
                      </a:r>
                    </a:p>
                    <a:p>
                      <a:r>
                        <a:rPr lang="bn-BD" baseline="0" dirty="0" smtClean="0">
                          <a:latin typeface="NikoshBAN" pitchFamily="2" charset="0"/>
                          <a:cs typeface="NikoshBAN" pitchFamily="2" charset="0"/>
                        </a:rPr>
                        <a:t>ক্রয় </a:t>
                      </a:r>
                    </a:p>
                    <a:p>
                      <a:endParaRPr lang="bn-BD" baseline="0" dirty="0" smtClean="0">
                        <a:latin typeface="NikoshBAN" pitchFamily="2" charset="0"/>
                        <a:cs typeface="NikoshBAN" pitchFamily="2" charset="0"/>
                      </a:endParaRPr>
                    </a:p>
                    <a:p>
                      <a:r>
                        <a:rPr lang="bn-BD" baseline="0" dirty="0" smtClean="0">
                          <a:latin typeface="NikoshBAN" pitchFamily="2" charset="0"/>
                          <a:cs typeface="NikoshBAN" pitchFamily="2" charset="0"/>
                        </a:rPr>
                        <a:t>বিক্রয় </a:t>
                      </a:r>
                    </a:p>
                    <a:p>
                      <a:r>
                        <a:rPr lang="bn-BD" baseline="0" dirty="0" smtClean="0">
                          <a:latin typeface="NikoshBAN" pitchFamily="2" charset="0"/>
                          <a:cs typeface="NikoshBAN" pitchFamily="2" charset="0"/>
                        </a:rPr>
                        <a:t>প্রাপ্ত কমিশন </a:t>
                      </a:r>
                    </a:p>
                    <a:p>
                      <a:r>
                        <a:rPr lang="bn-BD" baseline="0" dirty="0" smtClean="0">
                          <a:latin typeface="NikoshBAN" pitchFamily="2" charset="0"/>
                          <a:cs typeface="NikoshBAN" pitchFamily="2" charset="0"/>
                        </a:rPr>
                        <a:t>বেতন খরচ </a:t>
                      </a:r>
                    </a:p>
                    <a:p>
                      <a:r>
                        <a:rPr lang="bn-BD" baseline="0" dirty="0" smtClean="0">
                          <a:latin typeface="NikoshBAN" pitchFamily="2" charset="0"/>
                          <a:cs typeface="NikoshBAN" pitchFamily="2" charset="0"/>
                        </a:rPr>
                        <a:t>ভাড়া খরচ </a:t>
                      </a:r>
                    </a:p>
                    <a:p>
                      <a:r>
                        <a:rPr lang="bn-BD" baseline="0" dirty="0" smtClean="0">
                          <a:latin typeface="NikoshBAN" pitchFamily="2" charset="0"/>
                          <a:cs typeface="NikoshBAN" pitchFamily="2" charset="0"/>
                        </a:rPr>
                        <a:t>অনাদায়ী দেনা </a:t>
                      </a:r>
                    </a:p>
                    <a:p>
                      <a:r>
                        <a:rPr lang="bn-BD" baseline="0" dirty="0" smtClean="0">
                          <a:latin typeface="NikoshBAN" pitchFamily="2" charset="0"/>
                          <a:cs typeface="NikoshBAN" pitchFamily="2" charset="0"/>
                        </a:rPr>
                        <a:t>যন্ত্রপাতি </a:t>
                      </a:r>
                    </a:p>
                    <a:p>
                      <a:r>
                        <a:rPr lang="bn-BD" baseline="0" dirty="0" smtClean="0">
                          <a:latin typeface="NikoshBAN" pitchFamily="2" charset="0"/>
                          <a:cs typeface="NikoshBAN" pitchFamily="2" charset="0"/>
                        </a:rPr>
                        <a:t>দেনাদার </a:t>
                      </a:r>
                    </a:p>
                    <a:p>
                      <a:r>
                        <a:rPr lang="bn-BD" baseline="0" dirty="0" smtClean="0">
                          <a:latin typeface="NikoshBAN" pitchFamily="2" charset="0"/>
                          <a:cs typeface="NikoshBAN" pitchFamily="2" charset="0"/>
                        </a:rPr>
                        <a:t>পাওনাদার </a:t>
                      </a:r>
                    </a:p>
                    <a:p>
                      <a:r>
                        <a:rPr lang="bn-BD" baseline="0" dirty="0" smtClean="0">
                          <a:latin typeface="NikoshBAN" pitchFamily="2" charset="0"/>
                          <a:cs typeface="NikoshBAN" pitchFamily="2" charset="0"/>
                        </a:rPr>
                        <a:t>৬% বন্ধকী ঋণ  </a:t>
                      </a:r>
                    </a:p>
                    <a:p>
                      <a:r>
                        <a:rPr lang="bn-BD" baseline="0" dirty="0" smtClean="0">
                          <a:latin typeface="NikoshBAN" pitchFamily="2" charset="0"/>
                          <a:cs typeface="NikoshBAN" pitchFamily="2" charset="0"/>
                        </a:rPr>
                        <a:t>সমাপনি মজুদ </a:t>
                      </a:r>
                    </a:p>
                    <a:p>
                      <a:r>
                        <a:rPr lang="bn-BD" baseline="0" dirty="0" smtClean="0">
                          <a:latin typeface="NikoshBAN" pitchFamily="2" charset="0"/>
                          <a:cs typeface="NikoshBAN" pitchFamily="2" charset="0"/>
                        </a:rPr>
                        <a:t>বিক্রয় ফেরত  </a:t>
                      </a:r>
                    </a:p>
                    <a:p>
                      <a:r>
                        <a:rPr lang="bn-BD" baseline="0" dirty="0" smtClean="0">
                          <a:latin typeface="NikoshBAN" pitchFamily="2" charset="0"/>
                          <a:cs typeface="NikoshBAN" pitchFamily="2" charset="0"/>
                        </a:rPr>
                        <a:t>অনিশ্চিত হিসাব </a:t>
                      </a:r>
                      <a:endParaRPr lang="en-US" dirty="0">
                        <a:latin typeface="NikoshBAN" pitchFamily="2" charset="0"/>
                        <a:cs typeface="NikoshBAN" pitchFamily="2" charset="0"/>
                      </a:endParaRPr>
                    </a:p>
                  </a:txBody>
                  <a:tcPr/>
                </a:tc>
                <a:tc>
                  <a:txBody>
                    <a:bodyPr/>
                    <a:lstStyle/>
                    <a:p>
                      <a:r>
                        <a:rPr lang="bn-BD" dirty="0" smtClean="0">
                          <a:latin typeface="NikoshBAN" pitchFamily="2" charset="0"/>
                          <a:cs typeface="NikoshBAN" pitchFamily="2" charset="0"/>
                        </a:rPr>
                        <a:t>খঃ</a:t>
                      </a:r>
                      <a:r>
                        <a:rPr lang="bn-BD" baseline="0" dirty="0" smtClean="0">
                          <a:latin typeface="NikoshBAN" pitchFamily="2" charset="0"/>
                          <a:cs typeface="NikoshBAN" pitchFamily="2" charset="0"/>
                        </a:rPr>
                        <a:t> পঃ </a:t>
                      </a:r>
                      <a:endParaRPr lang="en-US" dirty="0">
                        <a:latin typeface="NikoshBAN" pitchFamily="2" charset="0"/>
                        <a:cs typeface="NikoshBAN" pitchFamily="2" charset="0"/>
                      </a:endParaRPr>
                    </a:p>
                  </a:txBody>
                  <a:tcPr/>
                </a:tc>
                <a:tc>
                  <a:txBody>
                    <a:bodyPr/>
                    <a:lstStyle/>
                    <a:p>
                      <a:r>
                        <a:rPr lang="bn-BD" dirty="0" smtClean="0">
                          <a:latin typeface="NikoshBAN" pitchFamily="2" charset="0"/>
                          <a:cs typeface="NikoshBAN" pitchFamily="2" charset="0"/>
                        </a:rPr>
                        <a:t>ডেবিট</a:t>
                      </a:r>
                      <a:r>
                        <a:rPr lang="bn-BD" baseline="0" dirty="0" smtClean="0">
                          <a:latin typeface="NikoshBAN" pitchFamily="2" charset="0"/>
                          <a:cs typeface="NikoshBAN" pitchFamily="2" charset="0"/>
                        </a:rPr>
                        <a:t> টাকা </a:t>
                      </a:r>
                    </a:p>
                    <a:p>
                      <a:endParaRPr lang="bn-BD" baseline="0" dirty="0" smtClean="0">
                        <a:latin typeface="NikoshBAN" pitchFamily="2" charset="0"/>
                        <a:cs typeface="NikoshBAN" pitchFamily="2" charset="0"/>
                      </a:endParaRPr>
                    </a:p>
                    <a:p>
                      <a:endParaRPr lang="bn-BD" baseline="0" dirty="0" smtClean="0">
                        <a:latin typeface="NikoshBAN" pitchFamily="2" charset="0"/>
                        <a:cs typeface="NikoshBAN" pitchFamily="2" charset="0"/>
                      </a:endParaRPr>
                    </a:p>
                    <a:p>
                      <a:r>
                        <a:rPr lang="bn-BD" baseline="0" dirty="0" smtClean="0">
                          <a:latin typeface="NikoshBAN" pitchFamily="2" charset="0"/>
                          <a:cs typeface="NikoshBAN" pitchFamily="2" charset="0"/>
                        </a:rPr>
                        <a:t>৫০,০০০ </a:t>
                      </a:r>
                    </a:p>
                    <a:p>
                      <a:r>
                        <a:rPr lang="bn-BD" baseline="0" dirty="0" smtClean="0">
                          <a:latin typeface="NikoshBAN" pitchFamily="2" charset="0"/>
                          <a:cs typeface="NikoshBAN" pitchFamily="2" charset="0"/>
                        </a:rPr>
                        <a:t>১,০০,০০০   </a:t>
                      </a:r>
                    </a:p>
                    <a:p>
                      <a:endParaRPr lang="bn-BD" baseline="0" dirty="0" smtClean="0">
                        <a:latin typeface="NikoshBAN" pitchFamily="2" charset="0"/>
                        <a:cs typeface="NikoshBAN" pitchFamily="2" charset="0"/>
                      </a:endParaRPr>
                    </a:p>
                    <a:p>
                      <a:endParaRPr lang="bn-BD" baseline="0" dirty="0" smtClean="0">
                        <a:latin typeface="NikoshBAN" pitchFamily="2" charset="0"/>
                        <a:cs typeface="NikoshBAN" pitchFamily="2" charset="0"/>
                      </a:endParaRPr>
                    </a:p>
                    <a:p>
                      <a:endParaRPr lang="bn-BD" baseline="0" dirty="0" smtClean="0">
                        <a:latin typeface="NikoshBAN" pitchFamily="2" charset="0"/>
                        <a:cs typeface="NikoshBAN" pitchFamily="2" charset="0"/>
                      </a:endParaRPr>
                    </a:p>
                    <a:p>
                      <a:endParaRPr lang="bn-BD" baseline="0" dirty="0" smtClean="0">
                        <a:latin typeface="NikoshBAN" pitchFamily="2" charset="0"/>
                        <a:cs typeface="NikoshBAN" pitchFamily="2" charset="0"/>
                      </a:endParaRPr>
                    </a:p>
                    <a:p>
                      <a:r>
                        <a:rPr lang="bn-BD" baseline="0" dirty="0" smtClean="0">
                          <a:latin typeface="NikoshBAN" pitchFamily="2" charset="0"/>
                          <a:cs typeface="NikoshBAN" pitchFamily="2" charset="0"/>
                        </a:rPr>
                        <a:t>১০,০০০ </a:t>
                      </a:r>
                    </a:p>
                    <a:p>
                      <a:r>
                        <a:rPr lang="bn-BD" baseline="0" dirty="0" smtClean="0">
                          <a:latin typeface="NikoshBAN" pitchFamily="2" charset="0"/>
                          <a:cs typeface="NikoshBAN" pitchFamily="2" charset="0"/>
                        </a:rPr>
                        <a:t>২০,০০০ </a:t>
                      </a:r>
                    </a:p>
                    <a:p>
                      <a:r>
                        <a:rPr lang="bn-BD" dirty="0" smtClean="0">
                          <a:latin typeface="NikoshBAN" pitchFamily="2" charset="0"/>
                          <a:cs typeface="NikoshBAN" pitchFamily="2" charset="0"/>
                        </a:rPr>
                        <a:t> </a:t>
                      </a:r>
                    </a:p>
                    <a:p>
                      <a:r>
                        <a:rPr lang="bn-BD" dirty="0" smtClean="0">
                          <a:latin typeface="NikoshBAN" pitchFamily="2" charset="0"/>
                          <a:cs typeface="NikoshBAN" pitchFamily="2" charset="0"/>
                        </a:rPr>
                        <a:t>৩,০০০ </a:t>
                      </a:r>
                    </a:p>
                    <a:p>
                      <a:r>
                        <a:rPr lang="bn-BD" dirty="0" smtClean="0">
                          <a:latin typeface="NikoshBAN" pitchFamily="2" charset="0"/>
                          <a:cs typeface="NikoshBAN" pitchFamily="2" charset="0"/>
                        </a:rPr>
                        <a:t>৫৮০০</a:t>
                      </a:r>
                      <a:r>
                        <a:rPr lang="bn-BD" baseline="0" dirty="0" smtClean="0">
                          <a:latin typeface="NikoshBAN" pitchFamily="2" charset="0"/>
                          <a:cs typeface="NikoshBAN" pitchFamily="2" charset="0"/>
                        </a:rPr>
                        <a:t>  </a:t>
                      </a:r>
                    </a:p>
                    <a:p>
                      <a:r>
                        <a:rPr lang="bn-BD" baseline="0" dirty="0" smtClean="0">
                          <a:latin typeface="NikoshBAN" pitchFamily="2" charset="0"/>
                          <a:cs typeface="NikoshBAN" pitchFamily="2" charset="0"/>
                        </a:rPr>
                        <a:t>৪০,০০০ </a:t>
                      </a:r>
                    </a:p>
                    <a:p>
                      <a:r>
                        <a:rPr lang="bn-BD" baseline="0" dirty="0" smtClean="0">
                          <a:latin typeface="NikoshBAN" pitchFamily="2" charset="0"/>
                          <a:cs typeface="NikoshBAN" pitchFamily="2" charset="0"/>
                        </a:rPr>
                        <a:t>১০,০০০ </a:t>
                      </a:r>
                    </a:p>
                    <a:p>
                      <a:r>
                        <a:rPr lang="bn-BD" baseline="0" dirty="0" smtClean="0">
                          <a:latin typeface="NikoshBAN" pitchFamily="2" charset="0"/>
                          <a:cs typeface="NikoshBAN" pitchFamily="2" charset="0"/>
                        </a:rPr>
                        <a:t>৮০,০০০ </a:t>
                      </a:r>
                      <a:endParaRPr lang="en-US" dirty="0">
                        <a:latin typeface="NikoshBAN" pitchFamily="2" charset="0"/>
                        <a:cs typeface="NikoshBAN" pitchFamily="2" charset="0"/>
                      </a:endParaRPr>
                    </a:p>
                  </a:txBody>
                  <a:tcPr/>
                </a:tc>
                <a:tc>
                  <a:txBody>
                    <a:bodyPr/>
                    <a:lstStyle/>
                    <a:p>
                      <a:r>
                        <a:rPr lang="bn-BD" dirty="0" smtClean="0">
                          <a:latin typeface="NikoshBAN" pitchFamily="2" charset="0"/>
                          <a:cs typeface="NikoshBAN" pitchFamily="2" charset="0"/>
                        </a:rPr>
                        <a:t>ক্রেডিট</a:t>
                      </a:r>
                      <a:r>
                        <a:rPr lang="bn-BD" baseline="0" dirty="0" smtClean="0">
                          <a:latin typeface="NikoshBAN" pitchFamily="2" charset="0"/>
                          <a:cs typeface="NikoshBAN" pitchFamily="2" charset="0"/>
                        </a:rPr>
                        <a:t> টাকা  </a:t>
                      </a:r>
                    </a:p>
                    <a:p>
                      <a:endParaRPr lang="bn-BD" baseline="0" dirty="0" smtClean="0">
                        <a:latin typeface="NikoshBAN" pitchFamily="2" charset="0"/>
                        <a:cs typeface="NikoshBAN" pitchFamily="2" charset="0"/>
                      </a:endParaRPr>
                    </a:p>
                    <a:p>
                      <a:endParaRPr lang="bn-BD" baseline="0" dirty="0" smtClean="0">
                        <a:latin typeface="NikoshBAN" pitchFamily="2" charset="0"/>
                        <a:cs typeface="NikoshBAN" pitchFamily="2" charset="0"/>
                      </a:endParaRPr>
                    </a:p>
                    <a:p>
                      <a:endParaRPr lang="bn-BD" baseline="0" dirty="0" smtClean="0">
                        <a:latin typeface="NikoshBAN" pitchFamily="2" charset="0"/>
                        <a:cs typeface="NikoshBAN" pitchFamily="2" charset="0"/>
                      </a:endParaRPr>
                    </a:p>
                    <a:p>
                      <a:endParaRPr lang="bn-BD" baseline="0" dirty="0" smtClean="0">
                        <a:latin typeface="NikoshBAN" pitchFamily="2" charset="0"/>
                        <a:cs typeface="NikoshBAN" pitchFamily="2" charset="0"/>
                      </a:endParaRPr>
                    </a:p>
                    <a:p>
                      <a:r>
                        <a:rPr lang="bn-BD" baseline="0" dirty="0" smtClean="0">
                          <a:latin typeface="NikoshBAN" pitchFamily="2" charset="0"/>
                          <a:cs typeface="NikoshBAN" pitchFamily="2" charset="0"/>
                        </a:rPr>
                        <a:t>৮০,০০০ </a:t>
                      </a:r>
                    </a:p>
                    <a:p>
                      <a:r>
                        <a:rPr lang="bn-BD" baseline="0" dirty="0" smtClean="0">
                          <a:latin typeface="NikoshBAN" pitchFamily="2" charset="0"/>
                          <a:cs typeface="NikoshBAN" pitchFamily="2" charset="0"/>
                        </a:rPr>
                        <a:t>১,০০,০০০ </a:t>
                      </a:r>
                    </a:p>
                    <a:p>
                      <a:endParaRPr lang="bn-BD" baseline="0" dirty="0" smtClean="0">
                        <a:latin typeface="NikoshBAN" pitchFamily="2" charset="0"/>
                        <a:cs typeface="NikoshBAN" pitchFamily="2" charset="0"/>
                      </a:endParaRPr>
                    </a:p>
                    <a:p>
                      <a:endParaRPr lang="bn-BD" baseline="0" dirty="0" smtClean="0">
                        <a:latin typeface="NikoshBAN" pitchFamily="2" charset="0"/>
                        <a:cs typeface="NikoshBAN" pitchFamily="2" charset="0"/>
                      </a:endParaRPr>
                    </a:p>
                    <a:p>
                      <a:endParaRPr lang="bn-BD" baseline="0" dirty="0" smtClean="0">
                        <a:latin typeface="NikoshBAN" pitchFamily="2" charset="0"/>
                        <a:cs typeface="NikoshBAN" pitchFamily="2" charset="0"/>
                      </a:endParaRPr>
                    </a:p>
                    <a:p>
                      <a:endParaRPr lang="bn-BD" baseline="0" dirty="0" smtClean="0">
                        <a:latin typeface="NikoshBAN" pitchFamily="2" charset="0"/>
                        <a:cs typeface="NikoshBAN" pitchFamily="2" charset="0"/>
                      </a:endParaRPr>
                    </a:p>
                    <a:p>
                      <a:r>
                        <a:rPr lang="bn-BD" baseline="0" dirty="0" smtClean="0">
                          <a:latin typeface="NikoshBAN" pitchFamily="2" charset="0"/>
                          <a:cs typeface="NikoshBAN" pitchFamily="2" charset="0"/>
                        </a:rPr>
                        <a:t>১২,০০০ </a:t>
                      </a:r>
                    </a:p>
                    <a:p>
                      <a:endParaRPr lang="bn-BD" baseline="0" dirty="0" smtClean="0">
                        <a:latin typeface="NikoshBAN" pitchFamily="2" charset="0"/>
                        <a:cs typeface="NikoshBAN" pitchFamily="2" charset="0"/>
                      </a:endParaRPr>
                    </a:p>
                    <a:p>
                      <a:endParaRPr lang="bn-BD" baseline="0" dirty="0" smtClean="0">
                        <a:latin typeface="NikoshBAN" pitchFamily="2" charset="0"/>
                        <a:cs typeface="NikoshBAN" pitchFamily="2" charset="0"/>
                      </a:endParaRPr>
                    </a:p>
                    <a:p>
                      <a:r>
                        <a:rPr lang="bn-BD" baseline="0" dirty="0" smtClean="0">
                          <a:latin typeface="NikoshBAN" pitchFamily="2" charset="0"/>
                          <a:cs typeface="NikoshBAN" pitchFamily="2" charset="0"/>
                        </a:rPr>
                        <a:t>৩৫,০০০ </a:t>
                      </a:r>
                    </a:p>
                    <a:p>
                      <a:endParaRPr lang="bn-BD" baseline="0" dirty="0" smtClean="0">
                        <a:latin typeface="NikoshBAN" pitchFamily="2" charset="0"/>
                        <a:cs typeface="NikoshBAN" pitchFamily="2" charset="0"/>
                      </a:endParaRPr>
                    </a:p>
                    <a:p>
                      <a:r>
                        <a:rPr lang="bn-BD" baseline="0" dirty="0" smtClean="0">
                          <a:latin typeface="NikoshBAN" pitchFamily="2" charset="0"/>
                          <a:cs typeface="NikoshBAN" pitchFamily="2" charset="0"/>
                        </a:rPr>
                        <a:t>২,০০০ </a:t>
                      </a:r>
                    </a:p>
                    <a:p>
                      <a:r>
                        <a:rPr lang="bn-BD" baseline="0" dirty="0" smtClean="0">
                          <a:latin typeface="NikoshBAN" pitchFamily="2" charset="0"/>
                          <a:cs typeface="NikoshBAN" pitchFamily="2" charset="0"/>
                        </a:rPr>
                        <a:t>৮৯,৮০০ </a:t>
                      </a:r>
                      <a:endParaRPr lang="en-US" dirty="0">
                        <a:latin typeface="NikoshBAN" pitchFamily="2" charset="0"/>
                        <a:cs typeface="NikoshBAN" pitchFamily="2" charset="0"/>
                      </a:endParaRPr>
                    </a:p>
                  </a:txBody>
                  <a:tcPr/>
                </a:tc>
              </a:tr>
            </a:tbl>
          </a:graphicData>
        </a:graphic>
      </p:graphicFrame>
      <p:sp>
        <p:nvSpPr>
          <p:cNvPr id="10" name="Title 9"/>
          <p:cNvSpPr>
            <a:spLocks noGrp="1"/>
          </p:cNvSpPr>
          <p:nvPr>
            <p:ph type="title"/>
          </p:nvPr>
        </p:nvSpPr>
        <p:spPr>
          <a:xfrm>
            <a:off x="729597" y="0"/>
            <a:ext cx="10572728" cy="1346662"/>
          </a:xfrm>
          <a:ln w="38100">
            <a:solidFill>
              <a:schemeClr val="tx1"/>
            </a:solidFill>
          </a:ln>
        </p:spPr>
        <p:txBody>
          <a:bodyPr>
            <a:normAutofit fontScale="90000"/>
          </a:bodyPr>
          <a:lstStyle/>
          <a:p>
            <a:pPr algn="ctr"/>
            <a:r>
              <a:rPr lang="bn-BD" sz="4000" dirty="0" smtClean="0">
                <a:latin typeface="NikoshBAN" pitchFamily="2" charset="0"/>
                <a:cs typeface="NikoshBAN" pitchFamily="2" charset="0"/>
              </a:rPr>
              <a:t>দলীয় কাজ </a:t>
            </a:r>
            <a:r>
              <a:rPr lang="bn-BD" sz="6600" dirty="0" smtClean="0">
                <a:latin typeface="NikoshBAN" pitchFamily="2" charset="0"/>
                <a:cs typeface="NikoshBAN" pitchFamily="2" charset="0"/>
              </a:rPr>
              <a:t/>
            </a:r>
            <a:br>
              <a:rPr lang="bn-BD" sz="6600" dirty="0" smtClean="0">
                <a:latin typeface="NikoshBAN" pitchFamily="2" charset="0"/>
                <a:cs typeface="NikoshBAN" pitchFamily="2" charset="0"/>
              </a:rPr>
            </a:br>
            <a:r>
              <a:rPr lang="bn-BD" sz="2700" dirty="0" smtClean="0">
                <a:solidFill>
                  <a:srgbClr val="00B050"/>
                </a:solidFill>
                <a:latin typeface="NikoshBAN" pitchFamily="2" charset="0"/>
                <a:cs typeface="NikoshBAN" pitchFamily="2" charset="0"/>
              </a:rPr>
              <a:t>মাহবুবা লিমিটেডের ২০১৪ সালের ৩১শে ডিসেম্বর এর অশুদ্ধভাবে প্রস্তুতকৃত রেওয়ামি টি শুদ্ধভাবে কর </a:t>
            </a:r>
            <a:r>
              <a:rPr lang="bn-BD" sz="1800" dirty="0" smtClean="0">
                <a:latin typeface="NikoshBAN" pitchFamily="2" charset="0"/>
                <a:cs typeface="NikoshBAN" pitchFamily="2" charset="0"/>
              </a:rPr>
              <a:t>।</a:t>
            </a:r>
            <a:r>
              <a:rPr lang="bn-BD" sz="6600" dirty="0" smtClean="0">
                <a:latin typeface="NikoshBAN" pitchFamily="2" charset="0"/>
                <a:cs typeface="NikoshBAN" pitchFamily="2" charset="0"/>
              </a:rPr>
              <a:t> </a:t>
            </a:r>
            <a:endParaRPr lang="en-US" sz="6600" dirty="0">
              <a:latin typeface="NikoshBAN" pitchFamily="2" charset="0"/>
              <a:cs typeface="NikoshBAN" pitchFamily="2" charset="0"/>
            </a:endParaRPr>
          </a:p>
        </p:txBody>
      </p:sp>
    </p:spTree>
    <p:extLst>
      <p:ext uri="{BB962C8B-B14F-4D97-AF65-F5344CB8AC3E}">
        <p14:creationId xmlns="" xmlns:p14="http://schemas.microsoft.com/office/powerpoint/2010/main" val="301383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99011"/>
            <a:ext cx="12192000" cy="7109639"/>
          </a:xfrm>
          <a:prstGeom prst="rect">
            <a:avLst/>
          </a:prstGeom>
          <a:noFill/>
        </p:spPr>
        <p:txBody>
          <a:bodyPr wrap="square" rtlCol="0">
            <a:spAutoFit/>
          </a:bodyPr>
          <a:lstStyle/>
          <a:p>
            <a:r>
              <a:rPr lang="bn-BD" sz="4800" dirty="0" smtClean="0">
                <a:latin typeface="NikoshBAN" pitchFamily="2" charset="0"/>
                <a:cs typeface="NikoshBAN" pitchFamily="2" charset="0"/>
              </a:rPr>
              <a:t>মূল্যায়ন </a:t>
            </a:r>
          </a:p>
          <a:p>
            <a:r>
              <a:rPr lang="bn-BD" sz="2400" dirty="0" smtClean="0">
                <a:latin typeface="NikoshBAN" pitchFamily="2" charset="0"/>
                <a:cs typeface="NikoshBAN" pitchFamily="2" charset="0"/>
              </a:rPr>
              <a:t>নিচের উদ্দীপকটি পড় এবং প্রশ্নের উত্তর দাও         </a:t>
            </a:r>
          </a:p>
          <a:p>
            <a:r>
              <a:rPr lang="bn-BD" sz="2400" dirty="0" smtClean="0">
                <a:latin typeface="NikoshBAN" pitchFamily="2" charset="0"/>
                <a:cs typeface="NikoshBAN" pitchFamily="2" charset="0"/>
              </a:rPr>
              <a:t>মিঃআসাদ এর হিসাব বইতে নিন্মলিখিত উদ্বৃত্তগুলো পাওয়া যায়ঃ বকেয়া মজুরি ৮,০০০ টাকা,হাতে নগদ ১০,০০০ টাকা, বিক্রয় ১,৭০,০০০ টাকা, মজুরি৮০,০০০ টাকা ,মূলধন ৮৪,০০০ টাকা ,বিমা সেলামী ২০,০০০ টাকা, উত্তোলন ৩২,০০০ টাকা ,দালানকোঠা ১,২০,০০০ টাকা ।            </a:t>
            </a:r>
          </a:p>
          <a:p>
            <a:endParaRPr lang="bn-BD" sz="2400" dirty="0">
              <a:latin typeface="NikoshBAN" pitchFamily="2" charset="0"/>
              <a:cs typeface="NikoshBAN" pitchFamily="2" charset="0"/>
            </a:endParaRPr>
          </a:p>
          <a:p>
            <a:r>
              <a:rPr lang="bn-BD" sz="2400" dirty="0" smtClean="0">
                <a:latin typeface="NikoshBAN" pitchFamily="2" charset="0"/>
                <a:cs typeface="NikoshBAN" pitchFamily="2" charset="0"/>
              </a:rPr>
              <a:t>নিচের কোনটি রেওয়ামিলে অন্তর্ভুক্ত হয়?   </a:t>
            </a:r>
          </a:p>
          <a:p>
            <a:r>
              <a:rPr lang="bn-BD" sz="2400" dirty="0" smtClean="0">
                <a:latin typeface="NikoshBAN" pitchFamily="2" charset="0"/>
                <a:cs typeface="NikoshBAN" pitchFamily="2" charset="0"/>
              </a:rPr>
              <a:t>১)প্রারম্ভিক হাতে নগদ           ২)প্রারম্ভিক ব্যাংক জমাতিরিক্ত                 </a:t>
            </a:r>
          </a:p>
          <a:p>
            <a:r>
              <a:rPr lang="bn-BD" sz="2400" dirty="0" smtClean="0">
                <a:latin typeface="NikoshBAN" pitchFamily="2" charset="0"/>
                <a:cs typeface="NikoshBAN" pitchFamily="2" charset="0"/>
              </a:rPr>
              <a:t>৩)সমাপনি মজুদ পণ্য            ৩)সমাপনি হাতে নগদ  </a:t>
            </a:r>
            <a:r>
              <a:rPr lang="en-US" sz="2400" dirty="0" smtClean="0">
                <a:latin typeface="NikoshBAN" pitchFamily="2" charset="0"/>
                <a:cs typeface="NikoshBAN" pitchFamily="2" charset="0"/>
              </a:rPr>
              <a:t> </a:t>
            </a:r>
          </a:p>
          <a:p>
            <a:endParaRPr lang="bn-BD" sz="2400" dirty="0" smtClean="0">
              <a:latin typeface="NikoshBAN" pitchFamily="2" charset="0"/>
              <a:cs typeface="NikoshBAN" pitchFamily="2" charset="0"/>
            </a:endParaRPr>
          </a:p>
          <a:p>
            <a:endParaRPr lang="bn-BD" sz="2400" dirty="0">
              <a:latin typeface="NikoshBAN" pitchFamily="2" charset="0"/>
              <a:cs typeface="NikoshBAN" pitchFamily="2" charset="0"/>
            </a:endParaRPr>
          </a:p>
          <a:p>
            <a:r>
              <a:rPr lang="bn-BD" sz="2400" dirty="0" smtClean="0">
                <a:latin typeface="NikoshBAN" pitchFamily="2" charset="0"/>
                <a:cs typeface="NikoshBAN" pitchFamily="2" charset="0"/>
              </a:rPr>
              <a:t>উদ্দীপকে ডেবিট দিকে লিপিবদ্ধ হবে     </a:t>
            </a:r>
          </a:p>
          <a:p>
            <a:r>
              <a:rPr lang="bn-BD" sz="2400" dirty="0" smtClean="0">
                <a:latin typeface="NikoshBAN" pitchFamily="2" charset="0"/>
                <a:cs typeface="NikoshBAN" pitchFamily="2" charset="0"/>
              </a:rPr>
              <a:t>১)মূলধন,বিক্রয় হিসাব           ২)উত্তোলন হিসাব,দালান কোঠা     </a:t>
            </a:r>
          </a:p>
          <a:p>
            <a:r>
              <a:rPr lang="bn-BD" sz="2400" dirty="0" smtClean="0">
                <a:latin typeface="NikoshBAN" pitchFamily="2" charset="0"/>
                <a:cs typeface="NikoshBAN" pitchFamily="2" charset="0"/>
              </a:rPr>
              <a:t>৩)হাতে নগদ,মজুরি,বীমা সেলামী       </a:t>
            </a:r>
          </a:p>
          <a:p>
            <a:r>
              <a:rPr lang="bn-BD" sz="2400" dirty="0" smtClean="0">
                <a:latin typeface="NikoshBAN" pitchFamily="2" charset="0"/>
                <a:cs typeface="NikoshBAN" pitchFamily="2" charset="0"/>
              </a:rPr>
              <a:t>নিচের কোনটি সঠিক?     </a:t>
            </a:r>
          </a:p>
          <a:p>
            <a:endParaRPr lang="bn-BD" sz="2400" dirty="0"/>
          </a:p>
          <a:p>
            <a:r>
              <a:rPr lang="bn-BD" sz="2400" dirty="0" smtClean="0">
                <a:latin typeface="NikoshBAN" pitchFamily="2" charset="0"/>
                <a:cs typeface="NikoshBAN" pitchFamily="2" charset="0"/>
              </a:rPr>
              <a:t>ক)১                       খ)২    </a:t>
            </a:r>
          </a:p>
          <a:p>
            <a:r>
              <a:rPr lang="bn-BD" sz="2400" dirty="0" smtClean="0">
                <a:latin typeface="NikoshBAN" pitchFamily="2" charset="0"/>
                <a:cs typeface="NikoshBAN" pitchFamily="2" charset="0"/>
              </a:rPr>
              <a:t>গ)১ ও ২                    ঘ)১,২,৩    </a:t>
            </a:r>
            <a:endParaRPr lang="en-US" sz="2400" dirty="0">
              <a:latin typeface="NikoshBAN" pitchFamily="2" charset="0"/>
              <a:cs typeface="NikoshBAN" pitchFamily="2" charset="0"/>
            </a:endParaRPr>
          </a:p>
        </p:txBody>
      </p:sp>
    </p:spTree>
    <p:extLst>
      <p:ext uri="{BB962C8B-B14F-4D97-AF65-F5344CB8AC3E}">
        <p14:creationId xmlns="" xmlns:p14="http://schemas.microsoft.com/office/powerpoint/2010/main" val="302667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902242" y="2225708"/>
            <a:ext cx="3040377" cy="2643715"/>
          </a:xfrm>
          <a:prstGeom prst="rect">
            <a:avLst/>
          </a:prstGeom>
        </p:spPr>
      </p:pic>
      <p:sp>
        <p:nvSpPr>
          <p:cNvPr id="6" name="TextBox 5"/>
          <p:cNvSpPr txBox="1"/>
          <p:nvPr/>
        </p:nvSpPr>
        <p:spPr>
          <a:xfrm>
            <a:off x="465514" y="1014153"/>
            <a:ext cx="8229600" cy="5601533"/>
          </a:xfrm>
          <a:prstGeom prst="rect">
            <a:avLst/>
          </a:prstGeom>
          <a:noFill/>
          <a:ln w="57150">
            <a:solidFill>
              <a:srgbClr val="00B050"/>
            </a:solidFill>
          </a:ln>
        </p:spPr>
        <p:txBody>
          <a:bodyPr wrap="square" rtlCol="0">
            <a:spAutoFit/>
          </a:bodyPr>
          <a:lstStyle/>
          <a:p>
            <a:r>
              <a:rPr lang="bn-BD" sz="2000" dirty="0" smtClean="0">
                <a:latin typeface="NikoshBAN" pitchFamily="2" charset="0"/>
                <a:cs typeface="NikoshBAN" pitchFamily="2" charset="0"/>
              </a:rPr>
              <a:t>মেসার্স মুক্তা ট্রেডার্সের নিন্মলিখিত খতিয়ানের উদ্বৃত্ত দিয়ে ২০১৮ সালের একটি রেওয়ামিল প্রস্তুত কর:</a:t>
            </a:r>
          </a:p>
          <a:p>
            <a:r>
              <a:rPr lang="bn-BD" sz="2000" dirty="0" smtClean="0">
                <a:latin typeface="NikoshBAN" pitchFamily="2" charset="0"/>
                <a:cs typeface="NikoshBAN" pitchFamily="2" charset="0"/>
              </a:rPr>
              <a:t>মূলধন </a:t>
            </a:r>
            <a:r>
              <a:rPr lang="bn-BD" sz="2000" dirty="0" smtClean="0"/>
              <a:t>...................................... </a:t>
            </a:r>
            <a:r>
              <a:rPr lang="bn-BD" sz="2000" dirty="0" smtClean="0">
                <a:latin typeface="NikoshBAN" pitchFamily="2" charset="0"/>
                <a:cs typeface="NikoshBAN" pitchFamily="2" charset="0"/>
              </a:rPr>
              <a:t>৬০,০০০টাকা ।  </a:t>
            </a:r>
          </a:p>
          <a:p>
            <a:r>
              <a:rPr lang="bn-BD" sz="2000" dirty="0" smtClean="0">
                <a:latin typeface="NikoshBAN" pitchFamily="2" charset="0"/>
                <a:cs typeface="NikoshBAN" pitchFamily="2" charset="0"/>
              </a:rPr>
              <a:t>বিক্রয় ...................................................... ৮১,২০০  </a:t>
            </a:r>
          </a:p>
          <a:p>
            <a:r>
              <a:rPr lang="bn-BD" sz="2000" dirty="0" smtClean="0">
                <a:latin typeface="NikoshBAN" pitchFamily="2" charset="0"/>
                <a:cs typeface="NikoshBAN" pitchFamily="2" charset="0"/>
              </a:rPr>
              <a:t>ভূমি ও দালানকোঠা ....................................... ২০,০০০  </a:t>
            </a:r>
          </a:p>
          <a:p>
            <a:r>
              <a:rPr lang="bn-BD" sz="2000" dirty="0" smtClean="0">
                <a:latin typeface="NikoshBAN" pitchFamily="2" charset="0"/>
                <a:cs typeface="NikoshBAN" pitchFamily="2" charset="0"/>
              </a:rPr>
              <a:t>মজুরি ......................................................  ১৮,৪৯০ </a:t>
            </a:r>
          </a:p>
          <a:p>
            <a:r>
              <a:rPr lang="bn-BD" sz="2000" dirty="0" smtClean="0">
                <a:latin typeface="NikoshBAN" pitchFamily="2" charset="0"/>
                <a:cs typeface="NikoshBAN" pitchFamily="2" charset="0"/>
              </a:rPr>
              <a:t>দেনাদারবৃন্দ ................................................  ৩৫,০০০  </a:t>
            </a:r>
          </a:p>
          <a:p>
            <a:r>
              <a:rPr lang="bn-BD" sz="2000" dirty="0" smtClean="0">
                <a:latin typeface="NikoshBAN" pitchFamily="2" charset="0"/>
                <a:cs typeface="NikoshBAN" pitchFamily="2" charset="0"/>
              </a:rPr>
              <a:t>কমিশন ......................................................  ১,৪৭০   </a:t>
            </a:r>
          </a:p>
          <a:p>
            <a:r>
              <a:rPr lang="bn-BD" sz="2000" dirty="0" smtClean="0">
                <a:latin typeface="NikoshBAN" pitchFamily="2" charset="0"/>
                <a:cs typeface="NikoshBAN" pitchFamily="2" charset="0"/>
              </a:rPr>
              <a:t>যন্ত্রপাতি ......................................................  ১০,২৭০ </a:t>
            </a:r>
          </a:p>
          <a:p>
            <a:r>
              <a:rPr lang="bn-BD" sz="2000" dirty="0" smtClean="0">
                <a:latin typeface="NikoshBAN" pitchFamily="2" charset="0"/>
                <a:cs typeface="NikoshBAN" pitchFamily="2" charset="0"/>
              </a:rPr>
              <a:t>পরিবহণ ...................................................... ৩,৩৭০ </a:t>
            </a:r>
          </a:p>
          <a:p>
            <a:r>
              <a:rPr lang="bn-BD" sz="2000" dirty="0" smtClean="0">
                <a:latin typeface="NikoshBAN" pitchFamily="2" charset="0"/>
                <a:cs typeface="NikoshBAN" pitchFamily="2" charset="0"/>
              </a:rPr>
              <a:t>বেতন ......................................................... ৪,৩০০ </a:t>
            </a:r>
          </a:p>
          <a:p>
            <a:r>
              <a:rPr lang="bn-BD" sz="2000" dirty="0" smtClean="0">
                <a:latin typeface="NikoshBAN" pitchFamily="2" charset="0"/>
                <a:cs typeface="NikoshBAN" pitchFamily="2" charset="0"/>
              </a:rPr>
              <a:t>বিমা সেলামী ................................................ ১,০৬০  </a:t>
            </a:r>
          </a:p>
          <a:p>
            <a:r>
              <a:rPr lang="bn-BD" sz="2000" dirty="0" smtClean="0">
                <a:latin typeface="NikoshBAN" pitchFamily="2" charset="0"/>
                <a:cs typeface="NikoshBAN" pitchFamily="2" charset="0"/>
              </a:rPr>
              <a:t>প্রদেয় বিল .................................................. ৪,০০০  </a:t>
            </a:r>
          </a:p>
          <a:p>
            <a:r>
              <a:rPr lang="bn-BD" sz="2000" dirty="0" smtClean="0">
                <a:latin typeface="NikoshBAN" pitchFamily="2" charset="0"/>
                <a:cs typeface="NikoshBAN" pitchFamily="2" charset="0"/>
              </a:rPr>
              <a:t>পাওনাদার ................................................... ৮,০৪০ </a:t>
            </a:r>
          </a:p>
          <a:p>
            <a:r>
              <a:rPr lang="bn-BD" sz="2000" dirty="0" smtClean="0">
                <a:latin typeface="NikoshBAN" pitchFamily="2" charset="0"/>
                <a:cs typeface="NikoshBAN" pitchFamily="2" charset="0"/>
              </a:rPr>
              <a:t>বহিঃ ফেরত ................................................ ৪,০৮০ </a:t>
            </a:r>
          </a:p>
          <a:p>
            <a:r>
              <a:rPr lang="bn-BD" sz="2000" dirty="0" smtClean="0">
                <a:latin typeface="NikoshBAN" pitchFamily="2" charset="0"/>
                <a:cs typeface="NikoshBAN" pitchFamily="2" charset="0"/>
              </a:rPr>
              <a:t>উত্তোলন ...................................................... ২,৪৮০ </a:t>
            </a:r>
          </a:p>
          <a:p>
            <a:r>
              <a:rPr lang="bn-BD" sz="2000" dirty="0" smtClean="0">
                <a:latin typeface="NikoshBAN" pitchFamily="2" charset="0"/>
                <a:cs typeface="NikoshBAN" pitchFamily="2" charset="0"/>
              </a:rPr>
              <a:t>নগদ তহবিল ................................................ ৮,০০ </a:t>
            </a:r>
          </a:p>
          <a:p>
            <a:r>
              <a:rPr lang="bn-BD" sz="2000" dirty="0" smtClean="0">
                <a:latin typeface="NikoshBAN" pitchFamily="2" charset="0"/>
                <a:cs typeface="NikoshBAN" pitchFamily="2" charset="0"/>
              </a:rPr>
              <a:t>ব্যাংক জমা ................................................... ৫,২৬০     </a:t>
            </a:r>
          </a:p>
          <a:p>
            <a:endParaRPr lang="en-US" dirty="0"/>
          </a:p>
        </p:txBody>
      </p:sp>
      <p:sp>
        <p:nvSpPr>
          <p:cNvPr id="9" name="TextBox 8"/>
          <p:cNvSpPr txBox="1"/>
          <p:nvPr/>
        </p:nvSpPr>
        <p:spPr>
          <a:xfrm>
            <a:off x="3574473" y="266007"/>
            <a:ext cx="2310938" cy="646331"/>
          </a:xfrm>
          <a:prstGeom prst="rect">
            <a:avLst/>
          </a:prstGeom>
          <a:noFill/>
          <a:ln w="57150">
            <a:solidFill>
              <a:schemeClr val="tx1"/>
            </a:solidFill>
          </a:ln>
        </p:spPr>
        <p:txBody>
          <a:bodyPr wrap="square" rtlCol="0">
            <a:spAutoFit/>
          </a:bodyPr>
          <a:lstStyle/>
          <a:p>
            <a:r>
              <a:rPr lang="bn-BD" sz="3600" dirty="0" smtClean="0">
                <a:latin typeface="NikoshBAN" pitchFamily="2" charset="0"/>
                <a:cs typeface="NikoshBAN" pitchFamily="2" charset="0"/>
              </a:rPr>
              <a:t>বাড়ীর কাজ</a:t>
            </a:r>
            <a:endParaRPr lang="en-US" sz="3600" dirty="0">
              <a:latin typeface="NikoshBAN" pitchFamily="2" charset="0"/>
              <a:cs typeface="NikoshBAN" pitchFamily="2" charset="0"/>
            </a:endParaRPr>
          </a:p>
        </p:txBody>
      </p:sp>
    </p:spTree>
    <p:extLst>
      <p:ext uri="{BB962C8B-B14F-4D97-AF65-F5344CB8AC3E}">
        <p14:creationId xmlns="" xmlns:p14="http://schemas.microsoft.com/office/powerpoint/2010/main" val="400161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80161" y="644216"/>
            <a:ext cx="9676014" cy="5738511"/>
          </a:xfrm>
          <a:prstGeom prst="rect">
            <a:avLst/>
          </a:prstGeom>
        </p:spPr>
      </p:pic>
      <p:sp>
        <p:nvSpPr>
          <p:cNvPr id="5" name="TextBox 4"/>
          <p:cNvSpPr txBox="1"/>
          <p:nvPr/>
        </p:nvSpPr>
        <p:spPr>
          <a:xfrm>
            <a:off x="4483982" y="739588"/>
            <a:ext cx="2565211" cy="830997"/>
          </a:xfrm>
          <a:prstGeom prst="rect">
            <a:avLst/>
          </a:prstGeom>
          <a:noFill/>
          <a:scene3d>
            <a:camera prst="perspectiveFront"/>
            <a:lightRig rig="threePt" dir="t"/>
          </a:scene3d>
        </p:spPr>
        <p:txBody>
          <a:bodyPr wrap="square" rtlCol="0">
            <a:spAutoFit/>
          </a:bodyPr>
          <a:lstStyle/>
          <a:p>
            <a:r>
              <a:rPr lang="bn-BD"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ধন্যবাদ</a:t>
            </a:r>
            <a:endPar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endParaRPr>
          </a:p>
        </p:txBody>
      </p:sp>
    </p:spTree>
    <p:extLst>
      <p:ext uri="{BB962C8B-B14F-4D97-AF65-F5344CB8AC3E}">
        <p14:creationId xmlns="" xmlns:p14="http://schemas.microsoft.com/office/powerpoint/2010/main" val="42562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500" autoRev="1" fill="hold">
                                          <p:stCondLst>
                                            <p:cond delay="0"/>
                                          </p:stCondLst>
                                        </p:cTn>
                                        <p:tgtEl>
                                          <p:spTgt spid="5"/>
                                        </p:tgtEl>
                                        <p:attrNameLst>
                                          <p:attrName>ppt_w</p:attrName>
                                        </p:attrNameLst>
                                      </p:cBhvr>
                                    </p:anim>
                                    <p:anim by="(#ppt_w*0.50)" calcmode="lin" valueType="num">
                                      <p:cBhvr>
                                        <p:cTn id="15" dur="500" decel="50000" autoRev="1" fill="hold">
                                          <p:stCondLst>
                                            <p:cond delay="0"/>
                                          </p:stCondLst>
                                        </p:cTn>
                                        <p:tgtEl>
                                          <p:spTgt spid="5"/>
                                        </p:tgtEl>
                                        <p:attrNameLst>
                                          <p:attrName>ppt_x</p:attrName>
                                        </p:attrNameLst>
                                      </p:cBhvr>
                                    </p:anim>
                                    <p:anim from="(-#ppt_h/2)" to="(#ppt_y)" calcmode="lin" valueType="num">
                                      <p:cBhvr>
                                        <p:cTn id="16" dur="1000" fill="hold">
                                          <p:stCondLst>
                                            <p:cond delay="0"/>
                                          </p:stCondLst>
                                        </p:cTn>
                                        <p:tgtEl>
                                          <p:spTgt spid="5"/>
                                        </p:tgtEl>
                                        <p:attrNameLst>
                                          <p:attrName>ppt_y</p:attrName>
                                        </p:attrNameLst>
                                      </p:cBhvr>
                                    </p:anim>
                                    <p:animRot by="21600000">
                                      <p:cBhvr>
                                        <p:cTn id="17"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492" y="2427316"/>
            <a:ext cx="5389418" cy="3607723"/>
          </a:xfrm>
          <a:ln w="76200">
            <a:solidFill>
              <a:srgbClr val="FF0000"/>
            </a:solidFill>
          </a:ln>
        </p:spPr>
        <p:txBody>
          <a:bodyPr>
            <a:normAutofit fontScale="90000"/>
          </a:bodyPr>
          <a:lstStyle/>
          <a:p>
            <a:r>
              <a:rPr lang="bn-BD" sz="5300" dirty="0" smtClean="0">
                <a:solidFill>
                  <a:srgbClr val="0000CC"/>
                </a:solidFill>
                <a:latin typeface="NikoshBAN" pitchFamily="2" charset="0"/>
                <a:cs typeface="NikoshBAN" pitchFamily="2" charset="0"/>
              </a:rPr>
              <a:t>মো: তৈয়েবুর রহমান </a:t>
            </a:r>
            <a:r>
              <a:rPr lang="bn-BD" sz="4000" dirty="0" smtClean="0">
                <a:solidFill>
                  <a:schemeClr val="accent6">
                    <a:lumMod val="75000"/>
                  </a:schemeClr>
                </a:solidFill>
                <a:latin typeface="NikoshBAN" pitchFamily="2" charset="0"/>
                <a:cs typeface="NikoshBAN" pitchFamily="2" charset="0"/>
              </a:rPr>
              <a:t/>
            </a:r>
            <a:br>
              <a:rPr lang="bn-BD" sz="4000" dirty="0" smtClean="0">
                <a:solidFill>
                  <a:schemeClr val="accent6">
                    <a:lumMod val="75000"/>
                  </a:schemeClr>
                </a:solidFill>
                <a:latin typeface="NikoshBAN" pitchFamily="2" charset="0"/>
                <a:cs typeface="NikoshBAN" pitchFamily="2" charset="0"/>
              </a:rPr>
            </a:br>
            <a:r>
              <a:rPr lang="bn-BD" sz="4000" dirty="0" smtClean="0">
                <a:solidFill>
                  <a:srgbClr val="00B050"/>
                </a:solidFill>
                <a:latin typeface="NikoshBAN" pitchFamily="2" charset="0"/>
                <a:cs typeface="NikoshBAN" pitchFamily="2" charset="0"/>
              </a:rPr>
              <a:t>সহকারি শিক্ষক</a:t>
            </a:r>
            <a:br>
              <a:rPr lang="bn-BD" sz="4000" dirty="0" smtClean="0">
                <a:solidFill>
                  <a:srgbClr val="00B050"/>
                </a:solidFill>
                <a:latin typeface="NikoshBAN" pitchFamily="2" charset="0"/>
                <a:cs typeface="NikoshBAN" pitchFamily="2" charset="0"/>
              </a:rPr>
            </a:br>
            <a:r>
              <a:rPr lang="bn-BD" sz="4000" dirty="0" smtClean="0">
                <a:solidFill>
                  <a:srgbClr val="00B050"/>
                </a:solidFill>
                <a:latin typeface="NikoshBAN" pitchFamily="2" charset="0"/>
                <a:cs typeface="NikoshBAN" pitchFamily="2" charset="0"/>
              </a:rPr>
              <a:t>পূর্বাচল মাধ্যমিক বিদ্যালয়</a:t>
            </a:r>
            <a:br>
              <a:rPr lang="bn-BD" sz="4000" dirty="0" smtClean="0">
                <a:solidFill>
                  <a:srgbClr val="00B050"/>
                </a:solidFill>
                <a:latin typeface="NikoshBAN" pitchFamily="2" charset="0"/>
                <a:cs typeface="NikoshBAN" pitchFamily="2" charset="0"/>
              </a:rPr>
            </a:br>
            <a:r>
              <a:rPr lang="bn-BD" sz="4000" dirty="0" smtClean="0">
                <a:solidFill>
                  <a:srgbClr val="00B050"/>
                </a:solidFill>
                <a:latin typeface="NikoshBAN" pitchFamily="2" charset="0"/>
                <a:cs typeface="NikoshBAN" pitchFamily="2" charset="0"/>
              </a:rPr>
              <a:t>অভয়নগর ,যশোর।</a:t>
            </a:r>
            <a:br>
              <a:rPr lang="bn-BD" sz="4000" dirty="0" smtClean="0">
                <a:solidFill>
                  <a:srgbClr val="00B050"/>
                </a:solidFill>
                <a:latin typeface="NikoshBAN" pitchFamily="2" charset="0"/>
                <a:cs typeface="NikoshBAN" pitchFamily="2" charset="0"/>
              </a:rPr>
            </a:br>
            <a:r>
              <a:rPr lang="en-US" sz="3100" dirty="0" smtClean="0">
                <a:solidFill>
                  <a:srgbClr val="00B050"/>
                </a:solidFill>
                <a:latin typeface="NikoshBAN" pitchFamily="2" charset="0"/>
                <a:cs typeface="NikoshBAN" pitchFamily="2" charset="0"/>
              </a:rPr>
              <a:t>mtr01926@gmail.com</a:t>
            </a:r>
            <a:r>
              <a:rPr lang="en-US" sz="4000" dirty="0" smtClean="0">
                <a:solidFill>
                  <a:schemeClr val="accent6">
                    <a:lumMod val="75000"/>
                  </a:schemeClr>
                </a:solidFill>
                <a:latin typeface="Shonar Bangla" panose="020B0502040204020203" pitchFamily="34" charset="0"/>
                <a:cs typeface="Shonar Bangla" panose="020B0502040204020203" pitchFamily="34" charset="0"/>
              </a:rPr>
              <a:t/>
            </a:r>
            <a:br>
              <a:rPr lang="en-US" sz="4000" dirty="0" smtClean="0">
                <a:solidFill>
                  <a:schemeClr val="accent6">
                    <a:lumMod val="75000"/>
                  </a:schemeClr>
                </a:solidFill>
                <a:latin typeface="Shonar Bangla" panose="020B0502040204020203" pitchFamily="34" charset="0"/>
                <a:cs typeface="Shonar Bangla" panose="020B0502040204020203" pitchFamily="34" charset="0"/>
              </a:rPr>
            </a:br>
            <a:r>
              <a:rPr lang="bn-BD" sz="4000" dirty="0" smtClean="0">
                <a:solidFill>
                  <a:schemeClr val="accent6">
                    <a:lumMod val="75000"/>
                  </a:schemeClr>
                </a:solidFill>
                <a:latin typeface="Shonar Bangla" panose="020B0502040204020203" pitchFamily="34" charset="0"/>
                <a:cs typeface="Shonar Bangla" panose="020B0502040204020203" pitchFamily="34" charset="0"/>
              </a:rPr>
              <a:t/>
            </a:r>
            <a:br>
              <a:rPr lang="bn-BD" sz="4000" dirty="0" smtClean="0">
                <a:solidFill>
                  <a:schemeClr val="accent6">
                    <a:lumMod val="75000"/>
                  </a:schemeClr>
                </a:solidFill>
                <a:latin typeface="Shonar Bangla" panose="020B0502040204020203" pitchFamily="34" charset="0"/>
                <a:cs typeface="Shonar Bangla" panose="020B0502040204020203" pitchFamily="34" charset="0"/>
              </a:rPr>
            </a:br>
            <a:endParaRPr lang="en-US" sz="4000" dirty="0">
              <a:solidFill>
                <a:schemeClr val="accent6">
                  <a:lumMod val="75000"/>
                </a:schemeClr>
              </a:solidFill>
              <a:latin typeface="Shonar Bangla" panose="020B0502040204020203" pitchFamily="34" charset="0"/>
              <a:cs typeface="Shonar Bangla" panose="020B0502040204020203" pitchFamily="34" charset="0"/>
            </a:endParaRPr>
          </a:p>
        </p:txBody>
      </p:sp>
      <p:sp>
        <p:nvSpPr>
          <p:cNvPr id="3" name="Subtitle 2"/>
          <p:cNvSpPr>
            <a:spLocks noGrp="1"/>
          </p:cNvSpPr>
          <p:nvPr>
            <p:ph type="subTitle" idx="1"/>
          </p:nvPr>
        </p:nvSpPr>
        <p:spPr>
          <a:xfrm>
            <a:off x="6151418" y="2410691"/>
            <a:ext cx="5558444" cy="3674225"/>
          </a:xfrm>
          <a:ln w="76200">
            <a:solidFill>
              <a:srgbClr val="FF0000"/>
            </a:solidFill>
          </a:ln>
        </p:spPr>
        <p:txBody>
          <a:bodyPr>
            <a:normAutofit/>
          </a:bodyPr>
          <a:lstStyle/>
          <a:p>
            <a:endParaRPr lang="bn-BD" sz="4000" dirty="0" smtClean="0">
              <a:solidFill>
                <a:srgbClr val="FFC000"/>
              </a:solidFill>
              <a:latin typeface="NikoshBAN" pitchFamily="2" charset="0"/>
              <a:cs typeface="NikoshBAN" pitchFamily="2" charset="0"/>
            </a:endParaRPr>
          </a:p>
          <a:p>
            <a:r>
              <a:rPr lang="bn-BD" sz="4000" dirty="0" smtClean="0">
                <a:solidFill>
                  <a:srgbClr val="0000CC"/>
                </a:solidFill>
                <a:latin typeface="NikoshBAN" pitchFamily="2" charset="0"/>
                <a:cs typeface="NikoshBAN" pitchFamily="2" charset="0"/>
              </a:rPr>
              <a:t>পাঠপরিচিতি</a:t>
            </a:r>
            <a:r>
              <a:rPr lang="bn-BD" sz="4000" dirty="0" smtClean="0">
                <a:solidFill>
                  <a:srgbClr val="002060"/>
                </a:solidFill>
              </a:rPr>
              <a:t> </a:t>
            </a:r>
            <a:endParaRPr lang="bn-BD" sz="4000" dirty="0" smtClean="0">
              <a:solidFill>
                <a:srgbClr val="002060"/>
              </a:solidFill>
            </a:endParaRPr>
          </a:p>
          <a:p>
            <a:r>
              <a:rPr lang="bn-BD" sz="3600" dirty="0" smtClean="0">
                <a:solidFill>
                  <a:srgbClr val="00B050"/>
                </a:solidFill>
                <a:latin typeface="Shonar Bangla" panose="020B0502040204020203" pitchFamily="34" charset="0"/>
                <a:cs typeface="Shonar Bangla" panose="020B0502040204020203" pitchFamily="34" charset="0"/>
              </a:rPr>
              <a:t>শ্রেণীঃ নবম </a:t>
            </a:r>
          </a:p>
          <a:p>
            <a:r>
              <a:rPr lang="bn-BD" sz="3600" dirty="0" smtClean="0">
                <a:solidFill>
                  <a:srgbClr val="00B050"/>
                </a:solidFill>
                <a:latin typeface="Shonar Bangla" panose="020B0502040204020203" pitchFamily="34" charset="0"/>
                <a:cs typeface="Shonar Bangla" panose="020B0502040204020203" pitchFamily="34" charset="0"/>
              </a:rPr>
              <a:t>বিষয়ঃ হিসাব বিজ্ঞান </a:t>
            </a:r>
          </a:p>
          <a:p>
            <a:endParaRPr lang="bn-BD" dirty="0" smtClean="0">
              <a:latin typeface="Shonar Bangla" panose="020B0502040204020203" pitchFamily="34" charset="0"/>
              <a:cs typeface="Shonar Bangla" panose="020B0502040204020203" pitchFamily="34" charset="0"/>
            </a:endParaRPr>
          </a:p>
          <a:p>
            <a:endParaRPr lang="en-US" dirty="0">
              <a:latin typeface="Shonar Bangla" panose="020B0502040204020203" pitchFamily="34" charset="0"/>
              <a:cs typeface="Shonar Bangla" panose="020B0502040204020203" pitchFamily="34" charset="0"/>
            </a:endParaRPr>
          </a:p>
        </p:txBody>
      </p:sp>
      <p:sp>
        <p:nvSpPr>
          <p:cNvPr id="4" name="TextBox 3"/>
          <p:cNvSpPr txBox="1"/>
          <p:nvPr/>
        </p:nvSpPr>
        <p:spPr>
          <a:xfrm>
            <a:off x="2377440" y="4339244"/>
            <a:ext cx="184731" cy="369332"/>
          </a:xfrm>
          <a:prstGeom prst="rect">
            <a:avLst/>
          </a:prstGeom>
          <a:noFill/>
        </p:spPr>
        <p:txBody>
          <a:bodyPr wrap="none" rtlCol="0">
            <a:spAutoFit/>
          </a:bodyPr>
          <a:lstStyle/>
          <a:p>
            <a:endParaRPr lang="en-US" dirty="0"/>
          </a:p>
        </p:txBody>
      </p:sp>
      <p:pic>
        <p:nvPicPr>
          <p:cNvPr id="1026" name="Picture 2" descr="C:\Users\User\Downloads\Screenshot_2019-04-20-21-22-09.png"/>
          <p:cNvPicPr>
            <a:picLocks noChangeAspect="1" noChangeArrowheads="1"/>
          </p:cNvPicPr>
          <p:nvPr/>
        </p:nvPicPr>
        <p:blipFill>
          <a:blip r:embed="rId2"/>
          <a:srcRect/>
          <a:stretch>
            <a:fillRect/>
          </a:stretch>
        </p:blipFill>
        <p:spPr bwMode="auto">
          <a:xfrm>
            <a:off x="4923905" y="0"/>
            <a:ext cx="2125288" cy="2359955"/>
          </a:xfrm>
          <a:prstGeom prst="ellipse">
            <a:avLst/>
          </a:prstGeom>
          <a:ln w="190500" cap="rnd">
            <a:solidFill>
              <a:srgbClr val="0070C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102680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3">
                                            <p:bg/>
                                          </p:spTgt>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3">
                                            <p:txEl>
                                              <p:pRg st="1" end="1"/>
                                            </p:txEl>
                                          </p:spTgt>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0" nodeType="clickEffect">
                                  <p:stCondLst>
                                    <p:cond delay="0"/>
                                  </p:stCondLst>
                                  <p:childTnLst>
                                    <p:animScale>
                                      <p:cBhvr>
                                        <p:cTn id="20" dur="2000" fill="hold"/>
                                        <p:tgtEl>
                                          <p:spTgt spid="3">
                                            <p:txEl>
                                              <p:pRg st="2" end="2"/>
                                            </p:txEl>
                                          </p:spTgt>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0" nodeType="clickEffect">
                                  <p:stCondLst>
                                    <p:cond delay="0"/>
                                  </p:stCondLst>
                                  <p:childTnLst>
                                    <p:animScale>
                                      <p:cBhvr>
                                        <p:cTn id="24"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626822" y="332510"/>
            <a:ext cx="6799811" cy="1064030"/>
          </a:xfrm>
          <a:solidFill>
            <a:srgbClr val="FFC000"/>
          </a:solidFill>
          <a:ln w="57150">
            <a:solidFill>
              <a:schemeClr val="tx1"/>
            </a:solidFill>
          </a:ln>
        </p:spPr>
        <p:txBody>
          <a:bodyPr/>
          <a:lstStyle/>
          <a:p>
            <a:r>
              <a:rPr lang="bn-BD" dirty="0" smtClean="0">
                <a:latin typeface="NikoshBAN" pitchFamily="2" charset="0"/>
                <a:cs typeface="NikoshBAN" pitchFamily="2" charset="0"/>
              </a:rPr>
              <a:t>ছবিতে কি দেখছ?</a:t>
            </a:r>
            <a:endParaRPr lang="en-US" dirty="0">
              <a:latin typeface="NikoshBAN" pitchFamily="2" charset="0"/>
              <a:cs typeface="NikoshBAN" pitchFamily="2" charset="0"/>
            </a:endParaRPr>
          </a:p>
        </p:txBody>
      </p:sp>
      <p:pic>
        <p:nvPicPr>
          <p:cNvPr id="11" name="Picture 10"/>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488862" y="1645920"/>
            <a:ext cx="5165582" cy="4804755"/>
          </a:xfrm>
          <a:prstGeom prst="rect">
            <a:avLst/>
          </a:prstGeom>
          <a:ln w="76200">
            <a:solidFill>
              <a:schemeClr val="tx1"/>
            </a:solidFill>
          </a:ln>
        </p:spPr>
      </p:pic>
      <p:pic>
        <p:nvPicPr>
          <p:cNvPr id="13" name="Picture 1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93221" y="1657481"/>
            <a:ext cx="5092932" cy="4685129"/>
          </a:xfrm>
          <a:prstGeom prst="rect">
            <a:avLst/>
          </a:prstGeom>
          <a:ln w="76200">
            <a:solidFill>
              <a:schemeClr val="tx1"/>
            </a:solidFill>
          </a:ln>
        </p:spPr>
      </p:pic>
    </p:spTree>
    <p:extLst>
      <p:ext uri="{BB962C8B-B14F-4D97-AF65-F5344CB8AC3E}">
        <p14:creationId xmlns="" xmlns:p14="http://schemas.microsoft.com/office/powerpoint/2010/main" val="9558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96785" y="0"/>
            <a:ext cx="9592888" cy="6858000"/>
          </a:xfrm>
          <a:prstGeom prst="rect">
            <a:avLst/>
          </a:prstGeom>
          <a:ln w="57150">
            <a:solidFill>
              <a:schemeClr val="tx1"/>
            </a:solidFill>
          </a:ln>
        </p:spPr>
      </p:pic>
    </p:spTree>
    <p:extLst>
      <p:ext uri="{BB962C8B-B14F-4D97-AF65-F5344CB8AC3E}">
        <p14:creationId xmlns="" xmlns:p14="http://schemas.microsoft.com/office/powerpoint/2010/main" val="254300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6129" y="216131"/>
            <a:ext cx="6604453" cy="6434051"/>
          </a:xfrm>
          <a:prstGeom prst="rect">
            <a:avLst/>
          </a:prstGeom>
          <a:ln w="57150" cap="sq">
            <a:solidFill>
              <a:srgbClr val="FF0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331826" y="363740"/>
            <a:ext cx="4472248" cy="6324893"/>
          </a:xfrm>
          <a:prstGeom prst="rect">
            <a:avLst/>
          </a:prstGeom>
          <a:ln w="762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77506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597" y="2261062"/>
            <a:ext cx="8605058" cy="1624821"/>
          </a:xfrm>
          <a:solidFill>
            <a:srgbClr val="FFC000"/>
          </a:solidFill>
          <a:ln w="57150">
            <a:solidFill>
              <a:srgbClr val="0000CC"/>
            </a:solidFill>
          </a:ln>
          <a:scene3d>
            <a:camera prst="perspectiveLeft"/>
            <a:lightRig rig="threePt" dir="t"/>
          </a:scene3d>
        </p:spPr>
        <p:txBody>
          <a:bodyPr>
            <a:normAutofit/>
          </a:bodyPr>
          <a:lstStyle/>
          <a:p>
            <a:r>
              <a:rPr lang="bn-BD" sz="5400" dirty="0" smtClean="0">
                <a:solidFill>
                  <a:srgbClr val="7030A0"/>
                </a:solidFill>
                <a:latin typeface="NikoshBAN" pitchFamily="2" charset="0"/>
                <a:cs typeface="NikoshBAN" pitchFamily="2" charset="0"/>
              </a:rPr>
              <a:t>আজকের পাঠের বিষয়: রেওয়ামিল</a:t>
            </a:r>
            <a:endParaRPr lang="en-US" sz="5400" dirty="0">
              <a:solidFill>
                <a:srgbClr val="7030A0"/>
              </a:solidFill>
              <a:latin typeface="NikoshBAN" pitchFamily="2" charset="0"/>
              <a:cs typeface="NikoshBAN" pitchFamily="2" charset="0"/>
            </a:endParaRPr>
          </a:p>
        </p:txBody>
      </p:sp>
    </p:spTree>
    <p:extLst>
      <p:ext uri="{BB962C8B-B14F-4D97-AF65-F5344CB8AC3E}">
        <p14:creationId xmlns="" xmlns:p14="http://schemas.microsoft.com/office/powerpoint/2010/main" val="217392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14647"/>
            <a:ext cx="10515600" cy="5362316"/>
          </a:xfrm>
          <a:solidFill>
            <a:schemeClr val="accent4">
              <a:lumMod val="20000"/>
              <a:lumOff val="80000"/>
            </a:schemeClr>
          </a:solidFill>
        </p:spPr>
        <p:txBody>
          <a:bodyPr/>
          <a:lstStyle/>
          <a:p>
            <a:r>
              <a:rPr lang="bn-BD" sz="4000" dirty="0" smtClean="0">
                <a:solidFill>
                  <a:srgbClr val="00B050"/>
                </a:solidFill>
                <a:latin typeface="NikoshBAN" pitchFamily="2" charset="0"/>
                <a:cs typeface="NikoshBAN" pitchFamily="2" charset="0"/>
              </a:rPr>
              <a:t>এই পাঠ শেষে</a:t>
            </a:r>
            <a:r>
              <a:rPr lang="bn-BD" sz="4000" dirty="0" smtClean="0">
                <a:solidFill>
                  <a:srgbClr val="00B050"/>
                </a:solidFill>
              </a:rPr>
              <a:t> </a:t>
            </a:r>
            <a:r>
              <a:rPr lang="en-US" sz="4000" dirty="0" smtClean="0">
                <a:solidFill>
                  <a:srgbClr val="00B050"/>
                </a:solidFill>
              </a:rPr>
              <a:t> </a:t>
            </a:r>
            <a:endParaRPr lang="bn-BD" sz="4000" dirty="0" smtClean="0">
              <a:solidFill>
                <a:srgbClr val="00B050"/>
              </a:solidFill>
            </a:endParaRPr>
          </a:p>
          <a:p>
            <a:r>
              <a:rPr lang="bn-BD" sz="4000" dirty="0" smtClean="0">
                <a:solidFill>
                  <a:srgbClr val="7030A0"/>
                </a:solidFill>
                <a:latin typeface="NikoshBAN" pitchFamily="2" charset="0"/>
                <a:cs typeface="NikoshBAN" pitchFamily="2" charset="0"/>
              </a:rPr>
              <a:t>রেওয়ামিলের সংজ্ঞা দিতে পারবে।  </a:t>
            </a:r>
          </a:p>
          <a:p>
            <a:r>
              <a:rPr lang="bn-BD" sz="4000" dirty="0" smtClean="0">
                <a:solidFill>
                  <a:srgbClr val="7030A0"/>
                </a:solidFill>
                <a:latin typeface="NikoshBAN" pitchFamily="2" charset="0"/>
                <a:cs typeface="NikoshBAN" pitchFamily="2" charset="0"/>
              </a:rPr>
              <a:t>সম্পাদ,দ্বায়, আয় ও ব্যয় পৃথক করতে পারবে।</a:t>
            </a:r>
          </a:p>
          <a:p>
            <a:r>
              <a:rPr lang="bn-BD" sz="4000" dirty="0" smtClean="0">
                <a:solidFill>
                  <a:srgbClr val="7030A0"/>
                </a:solidFill>
                <a:latin typeface="NikoshBAN" pitchFamily="2" charset="0"/>
                <a:cs typeface="NikoshBAN" pitchFamily="2" charset="0"/>
              </a:rPr>
              <a:t>যথাযথ </a:t>
            </a:r>
            <a:r>
              <a:rPr lang="bn-BD" sz="4000" dirty="0" smtClean="0">
                <a:solidFill>
                  <a:srgbClr val="7030A0"/>
                </a:solidFill>
                <a:latin typeface="NikoshBAN" pitchFamily="2" charset="0"/>
                <a:cs typeface="NikoshBAN" pitchFamily="2" charset="0"/>
              </a:rPr>
              <a:t>ছকে রেওয়ামিল প্রস্তুত করে হিসাবের গানিতিক শুদ্ধতা যাচাই করতে পারবে</a:t>
            </a:r>
            <a:r>
              <a:rPr lang="bn-BD" sz="4000" dirty="0" smtClean="0">
                <a:solidFill>
                  <a:srgbClr val="7030A0"/>
                </a:solidFill>
              </a:rPr>
              <a:t>।</a:t>
            </a:r>
          </a:p>
          <a:p>
            <a:endParaRPr lang="bn-BD" sz="2000" dirty="0" smtClean="0">
              <a:solidFill>
                <a:srgbClr val="7030A0"/>
              </a:solidFill>
            </a:endParaRPr>
          </a:p>
          <a:p>
            <a:r>
              <a:rPr lang="bn-BD" sz="2000" dirty="0" smtClean="0">
                <a:solidFill>
                  <a:srgbClr val="7030A0"/>
                </a:solidFill>
              </a:rPr>
              <a:t> </a:t>
            </a:r>
          </a:p>
          <a:p>
            <a:pPr marL="0" indent="0">
              <a:buNone/>
            </a:pPr>
            <a:endParaRPr lang="bn-BD" sz="2000" dirty="0" smtClean="0">
              <a:solidFill>
                <a:srgbClr val="7030A0"/>
              </a:solidFill>
            </a:endParaRPr>
          </a:p>
        </p:txBody>
      </p:sp>
    </p:spTree>
    <p:extLst>
      <p:ext uri="{BB962C8B-B14F-4D97-AF65-F5344CB8AC3E}">
        <p14:creationId xmlns="" xmlns:p14="http://schemas.microsoft.com/office/powerpoint/2010/main" val="89599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1" y="1346662"/>
            <a:ext cx="10694863" cy="4139738"/>
          </a:xfrm>
          <a:ln w="76200">
            <a:solidFill>
              <a:srgbClr val="00B0F0"/>
            </a:solidFill>
          </a:ln>
        </p:spPr>
        <p:txBody>
          <a:bodyPr>
            <a:normAutofit/>
          </a:bodyPr>
          <a:lstStyle/>
          <a:p>
            <a:r>
              <a:rPr lang="bn-BD" sz="4900" dirty="0" smtClean="0">
                <a:latin typeface="NikoshBAN" pitchFamily="2" charset="0"/>
                <a:cs typeface="NikoshBAN" pitchFamily="2" charset="0"/>
              </a:rPr>
              <a:t>রেওয়ামিলের </a:t>
            </a:r>
            <a:r>
              <a:rPr lang="bn-BD" sz="4900" dirty="0" smtClean="0">
                <a:latin typeface="NikoshBAN" pitchFamily="2" charset="0"/>
                <a:cs typeface="NikoshBAN" pitchFamily="2" charset="0"/>
              </a:rPr>
              <a:t>সংজ্ঞাঃ </a:t>
            </a:r>
            <a:r>
              <a:rPr lang="bn-BD" dirty="0" smtClean="0">
                <a:solidFill>
                  <a:schemeClr val="accent5"/>
                </a:solidFill>
                <a:latin typeface="NikoshBAN" pitchFamily="2" charset="0"/>
                <a:cs typeface="NikoshBAN" pitchFamily="2" charset="0"/>
              </a:rPr>
              <a:t>খতিয়ান </a:t>
            </a:r>
            <a:r>
              <a:rPr lang="bn-BD" dirty="0" smtClean="0">
                <a:solidFill>
                  <a:schemeClr val="accent5"/>
                </a:solidFill>
                <a:latin typeface="NikoshBAN" pitchFamily="2" charset="0"/>
                <a:cs typeface="NikoshBAN" pitchFamily="2" charset="0"/>
              </a:rPr>
              <a:t>হিসাবগুলোর গানিতিক নির্ভুলতা যাচাই করার জন্য কোন নির্দিষ্ট দিনে একখানা ভিন্ন খাতায় বা কাগজে সকল হিসাবের উদ্বৃত্ত গুলোকে ডেবিট ও ক্রেডিট এই দুই ভাগে ভাগ করে যে বিবরনী প্রস্তূত করা হয় তাকে রেওয়ামিল বলে</a:t>
            </a:r>
            <a:r>
              <a:rPr lang="bn-BD" dirty="0" smtClean="0">
                <a:solidFill>
                  <a:schemeClr val="accent5"/>
                </a:solidFill>
              </a:rPr>
              <a:t>।</a:t>
            </a:r>
            <a:endParaRPr lang="en-US" dirty="0">
              <a:solidFill>
                <a:schemeClr val="accent5"/>
              </a:solidFill>
            </a:endParaRPr>
          </a:p>
        </p:txBody>
      </p:sp>
    </p:spTree>
    <p:extLst>
      <p:ext uri="{BB962C8B-B14F-4D97-AF65-F5344CB8AC3E}">
        <p14:creationId xmlns="" xmlns:p14="http://schemas.microsoft.com/office/powerpoint/2010/main" val="37767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1"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1"/>
          <p:cNvSpPr/>
          <p:nvPr/>
        </p:nvSpPr>
        <p:spPr>
          <a:xfrm>
            <a:off x="323123" y="1139004"/>
            <a:ext cx="1056067" cy="3316618"/>
          </a:xfrm>
          <a:prstGeom prst="round1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ক্র</a:t>
            </a:r>
            <a:endParaRPr lang="en-US" dirty="0"/>
          </a:p>
        </p:txBody>
      </p:sp>
      <p:sp>
        <p:nvSpPr>
          <p:cNvPr id="5" name="TextBox 4"/>
          <p:cNvSpPr txBox="1"/>
          <p:nvPr/>
        </p:nvSpPr>
        <p:spPr>
          <a:xfrm flipH="1">
            <a:off x="323141" y="1129872"/>
            <a:ext cx="1043189" cy="646331"/>
          </a:xfrm>
          <a:prstGeom prst="rect">
            <a:avLst/>
          </a:prstGeom>
          <a:noFill/>
        </p:spPr>
        <p:txBody>
          <a:bodyPr wrap="square" rtlCol="0">
            <a:spAutoFit/>
          </a:bodyPr>
          <a:lstStyle/>
          <a:p>
            <a:r>
              <a:rPr lang="bn-BD" dirty="0" smtClean="0"/>
              <a:t>ক্রমিক নং</a:t>
            </a:r>
            <a:endParaRPr lang="en-US" dirty="0"/>
          </a:p>
        </p:txBody>
      </p:sp>
      <p:sp>
        <p:nvSpPr>
          <p:cNvPr id="6" name="Flowchart: Process 5"/>
          <p:cNvSpPr/>
          <p:nvPr/>
        </p:nvSpPr>
        <p:spPr>
          <a:xfrm>
            <a:off x="1346663" y="1213659"/>
            <a:ext cx="2463370" cy="3250670"/>
          </a:xfrm>
          <a:prstGeom prst="flowChartProcess">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71222" y="1378671"/>
            <a:ext cx="2292434" cy="369332"/>
          </a:xfrm>
          <a:prstGeom prst="rect">
            <a:avLst/>
          </a:prstGeom>
          <a:noFill/>
        </p:spPr>
        <p:txBody>
          <a:bodyPr wrap="square" rtlCol="0">
            <a:spAutoFit/>
          </a:bodyPr>
          <a:lstStyle/>
          <a:p>
            <a:r>
              <a:rPr lang="bn-BD" dirty="0" smtClean="0"/>
              <a:t>হিসাবের শিরোনাম</a:t>
            </a:r>
            <a:endParaRPr lang="en-US" dirty="0"/>
          </a:p>
        </p:txBody>
      </p:sp>
      <p:sp>
        <p:nvSpPr>
          <p:cNvPr id="18" name="Flowchart: Process 17"/>
          <p:cNvSpPr/>
          <p:nvPr/>
        </p:nvSpPr>
        <p:spPr>
          <a:xfrm>
            <a:off x="3817529" y="1221312"/>
            <a:ext cx="1378039" cy="3259248"/>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ক</a:t>
            </a:r>
            <a:endParaRPr lang="en-US" dirty="0"/>
          </a:p>
        </p:txBody>
      </p:sp>
      <p:sp>
        <p:nvSpPr>
          <p:cNvPr id="25" name="Rectangle 24"/>
          <p:cNvSpPr/>
          <p:nvPr/>
        </p:nvSpPr>
        <p:spPr>
          <a:xfrm>
            <a:off x="3863662" y="1223493"/>
            <a:ext cx="1378039" cy="64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্ক</a:t>
            </a:r>
            <a:endParaRPr lang="en-US" dirty="0"/>
          </a:p>
        </p:txBody>
      </p:sp>
      <p:sp>
        <p:nvSpPr>
          <p:cNvPr id="27" name="Rectangle 26"/>
          <p:cNvSpPr/>
          <p:nvPr/>
        </p:nvSpPr>
        <p:spPr>
          <a:xfrm>
            <a:off x="3876533" y="1238757"/>
            <a:ext cx="1378039" cy="6463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খঃকপৃঃযয</a:t>
            </a:r>
            <a:endParaRPr lang="en-US" dirty="0"/>
          </a:p>
        </p:txBody>
      </p:sp>
      <p:sp>
        <p:nvSpPr>
          <p:cNvPr id="28" name="Rectangle 27"/>
          <p:cNvSpPr/>
          <p:nvPr/>
        </p:nvSpPr>
        <p:spPr>
          <a:xfrm>
            <a:off x="3830410" y="1219411"/>
            <a:ext cx="1352277" cy="6310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solidFill>
                  <a:schemeClr val="tx1"/>
                </a:solidFill>
              </a:rPr>
              <a:t>খঃপৃঃ</a:t>
            </a:r>
            <a:endParaRPr lang="en-US" sz="2000" dirty="0">
              <a:solidFill>
                <a:schemeClr val="tx1"/>
              </a:solidFill>
            </a:endParaRPr>
          </a:p>
        </p:txBody>
      </p:sp>
      <p:sp>
        <p:nvSpPr>
          <p:cNvPr id="29" name="Flowchart: Process 28"/>
          <p:cNvSpPr/>
          <p:nvPr/>
        </p:nvSpPr>
        <p:spPr>
          <a:xfrm>
            <a:off x="6503791" y="1222132"/>
            <a:ext cx="1275001" cy="3233490"/>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5138663" y="1885090"/>
            <a:ext cx="1416684"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203035" y="1215859"/>
            <a:ext cx="1326538" cy="6615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দেদে</a:t>
            </a:r>
            <a:endParaRPr lang="en-US" dirty="0"/>
          </a:p>
        </p:txBody>
      </p:sp>
      <p:sp>
        <p:nvSpPr>
          <p:cNvPr id="35" name="TextBox 34"/>
          <p:cNvSpPr txBox="1"/>
          <p:nvPr/>
        </p:nvSpPr>
        <p:spPr>
          <a:xfrm>
            <a:off x="5479982" y="1331215"/>
            <a:ext cx="1126843" cy="923330"/>
          </a:xfrm>
          <a:prstGeom prst="rect">
            <a:avLst/>
          </a:prstGeom>
          <a:noFill/>
        </p:spPr>
        <p:txBody>
          <a:bodyPr wrap="square" rtlCol="0">
            <a:spAutoFit/>
          </a:bodyPr>
          <a:lstStyle/>
          <a:p>
            <a:r>
              <a:rPr lang="bn-BD" dirty="0" smtClean="0"/>
              <a:t>ডেবিট টাকা</a:t>
            </a:r>
            <a:endParaRPr lang="bn-BD" dirty="0"/>
          </a:p>
          <a:p>
            <a:endParaRPr lang="en-US" dirty="0">
              <a:latin typeface="Shonar Bangla" panose="020B0502040204020203" pitchFamily="34" charset="0"/>
              <a:cs typeface="Shonar Bangla" panose="020B0502040204020203" pitchFamily="34" charset="0"/>
            </a:endParaRPr>
          </a:p>
        </p:txBody>
      </p:sp>
      <p:sp>
        <p:nvSpPr>
          <p:cNvPr id="36" name="Flowchart: Process 35"/>
          <p:cNvSpPr/>
          <p:nvPr/>
        </p:nvSpPr>
        <p:spPr>
          <a:xfrm>
            <a:off x="5191815" y="1232483"/>
            <a:ext cx="1275001" cy="3256389"/>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466815" y="1206866"/>
            <a:ext cx="1262101" cy="646331"/>
          </a:xfrm>
          <a:prstGeom prst="rect">
            <a:avLst/>
          </a:prstGeom>
          <a:noFill/>
        </p:spPr>
        <p:txBody>
          <a:bodyPr wrap="square" rtlCol="0">
            <a:spAutoFit/>
          </a:bodyPr>
          <a:lstStyle/>
          <a:p>
            <a:pPr algn="r"/>
            <a:r>
              <a:rPr lang="bn-BD" dirty="0" smtClean="0"/>
              <a:t>ক্রেডিট টাকা </a:t>
            </a:r>
            <a:endParaRPr lang="en-US" dirty="0"/>
          </a:p>
        </p:txBody>
      </p:sp>
    </p:spTree>
    <p:extLst>
      <p:ext uri="{BB962C8B-B14F-4D97-AF65-F5344CB8AC3E}">
        <p14:creationId xmlns="" xmlns:p14="http://schemas.microsoft.com/office/powerpoint/2010/main" val="119269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ppt_x"/>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P spid="17" grpId="0"/>
      <p:bldP spid="18" grpId="0" animBg="1"/>
      <p:bldP spid="28" grpId="0" animBg="1"/>
      <p:bldP spid="29" grpId="0" animBg="1"/>
      <p:bldP spid="35" grpId="0"/>
      <p:bldP spid="36" grpId="0" animBg="1"/>
      <p:bldP spid="4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1085</TotalTime>
  <Words>414</Words>
  <Application>Microsoft Office PowerPoint</Application>
  <PresentationFormat>Custom</PresentationFormat>
  <Paragraphs>146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মো: তৈয়েবুর রহমান  সহকারি শিক্ষক পূর্বাচল মাধ্যমিক বিদ্যালয় অভয়নগর ,যশোর। mtr01926@gmail.com  </vt:lpstr>
      <vt:lpstr>ছবিতে কি দেখছ?</vt:lpstr>
      <vt:lpstr>Slide 4</vt:lpstr>
      <vt:lpstr>Slide 5</vt:lpstr>
      <vt:lpstr>আজকের পাঠের বিষয়: রেওয়ামিল</vt:lpstr>
      <vt:lpstr>Slide 7</vt:lpstr>
      <vt:lpstr>রেওয়ামিলের সংজ্ঞাঃ খতিয়ান হিসাবগুলোর গানিতিক নির্ভুলতা যাচাই করার জন্য কোন নির্দিষ্ট দিনে একখানা ভিন্ন খাতায় বা কাগজে সকল হিসাবের উদ্বৃত্ত গুলোকে ডেবিট ও ক্রেডিট এই দুই ভাগে ভাগ করে যে বিবরনী প্রস্তূত করা হয় তাকে রেওয়ামিল বলে।</vt:lpstr>
      <vt:lpstr>Slide 9</vt:lpstr>
      <vt:lpstr>Slide 10</vt:lpstr>
      <vt:lpstr>খতিয়ানের ডেবিট  ও ক্রেডিট উদ্বৃত্ত রেওয়ামিলের অন্তর্ভুক্তি করনের মাধ্যমে রেওয়ামিল প্রস্তুত </vt:lpstr>
      <vt:lpstr>একক কাজ  </vt:lpstr>
      <vt:lpstr>দলীয় কাজ  মাহবুবা লিমিটেডের ২০১৪ সালের ৩১শে ডিসেম্বর এর অশুদ্ধভাবে প্রস্তুতকৃত রেওয়ামি টি শুদ্ধভাবে কর । </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User</cp:lastModifiedBy>
  <cp:revision>483</cp:revision>
  <dcterms:created xsi:type="dcterms:W3CDTF">2015-04-15T04:08:41Z</dcterms:created>
  <dcterms:modified xsi:type="dcterms:W3CDTF">2019-07-28T18:56:17Z</dcterms:modified>
</cp:coreProperties>
</file>