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19"/>
  </p:notesMasterIdLst>
  <p:sldIdLst>
    <p:sldId id="328" r:id="rId3"/>
    <p:sldId id="334" r:id="rId4"/>
    <p:sldId id="331" r:id="rId5"/>
    <p:sldId id="333" r:id="rId6"/>
    <p:sldId id="332" r:id="rId7"/>
    <p:sldId id="329" r:id="rId8"/>
    <p:sldId id="310" r:id="rId9"/>
    <p:sldId id="312" r:id="rId10"/>
    <p:sldId id="313" r:id="rId11"/>
    <p:sldId id="315" r:id="rId12"/>
    <p:sldId id="323" r:id="rId13"/>
    <p:sldId id="335" r:id="rId14"/>
    <p:sldId id="327" r:id="rId15"/>
    <p:sldId id="320" r:id="rId16"/>
    <p:sldId id="324" r:id="rId17"/>
    <p:sldId id="33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74" d="100"/>
          <a:sy n="74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EA2E8-121C-4B87-93D6-8A21E33C87C6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63799-BA55-4993-8CA2-A0CFBE341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548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63799-BA55-4993-8CA2-A0CFBE341D4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328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2424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8606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4934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456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6966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8526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3928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630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0335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5857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299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E2BD6-AB26-477F-9E64-5712A35F9AA7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B5C76-ED7D-461D-91E4-A65238C0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170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199" y="304800"/>
            <a:ext cx="4954859" cy="327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4200" y="38862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781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905000"/>
          <a:ext cx="8762997" cy="3114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1040"/>
                <a:gridCol w="1402080"/>
                <a:gridCol w="446116"/>
                <a:gridCol w="382385"/>
                <a:gridCol w="732905"/>
                <a:gridCol w="732905"/>
                <a:gridCol w="732905"/>
                <a:gridCol w="1402080"/>
                <a:gridCol w="446116"/>
                <a:gridCol w="382385"/>
                <a:gridCol w="701040"/>
                <a:gridCol w="701040"/>
              </a:tblGrid>
              <a:tr h="88900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রঃ</a:t>
                      </a: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endParaRPr lang="bn-BD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66088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51310" y="304800"/>
            <a:ext cx="4343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990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990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629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endParaRPr lang="bn-BD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endParaRPr lang="bn-BD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জনাব সিহাব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খুচরা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ব্যবসায়ী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নিম্নোক্ত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লেনদেনগুলো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২০১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মাসে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সংঘটিত হয়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 algn="just">
              <a:defRPr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০০০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ব্যাংক জমা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২৫,০০০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নিয়ে ব্যবসায় আরম্ভ করল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defRPr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ণ্য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০০০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860425" indent="-860425" algn="just">
              <a:defRPr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৬০০০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।</a:t>
            </a:r>
          </a:p>
          <a:p>
            <a:pPr algn="just">
              <a:defRPr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১২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ব্যাংকে জমা দেওয়া হল 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০০০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1023938" indent="-1023938" algn="just">
              <a:defRPr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২২  পরিবহন ভাড়া প্রদান 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২০০০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 ।</a:t>
            </a:r>
          </a:p>
          <a:p>
            <a:pPr marL="1023938" indent="-1023938" algn="just">
              <a:defRPr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২৫ 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কারবারের প্রয়োজনে ব্যাংক থেকে উত্তোলন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১৫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০০০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 ।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জুনঃ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৩০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১৫০০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defRPr/>
            </a:pPr>
            <a:r>
              <a:rPr lang="en-US" sz="2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লেন</a:t>
            </a:r>
            <a:r>
              <a:rPr lang="bn-BD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দ্বারা দু</a:t>
            </a:r>
            <a:r>
              <a:rPr lang="en-US" sz="2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bn-BD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-এ </a:t>
            </a:r>
            <a:r>
              <a:rPr lang="en-US" sz="2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নগদ </a:t>
            </a:r>
            <a:r>
              <a:rPr lang="en-US" sz="2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ও ব্যাংক </a:t>
            </a:r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জমার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>
              <a:defRPr/>
            </a:pP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304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কাজ-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569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295400"/>
          <a:ext cx="8762997" cy="3114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1040"/>
                <a:gridCol w="1402080"/>
                <a:gridCol w="446116"/>
                <a:gridCol w="270164"/>
                <a:gridCol w="762000"/>
                <a:gridCol w="816031"/>
                <a:gridCol w="732905"/>
                <a:gridCol w="1402080"/>
                <a:gridCol w="446116"/>
                <a:gridCol w="382385"/>
                <a:gridCol w="701040"/>
                <a:gridCol w="701040"/>
              </a:tblGrid>
              <a:tr h="88900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২০১৬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রঃ</a:t>
                      </a: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২০১৬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466088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জুনঃ১</a:t>
                      </a:r>
                    </a:p>
                    <a:p>
                      <a:pPr algn="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ব্যালেন্স বি/ডি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১৫০০০ 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২০০০০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জুনঃ২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ক্রয় হিসাব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৪০০০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51310" y="1524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জনাব জুয়েলের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দুই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838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838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572000"/>
            <a:ext cx="6705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সমাধান চক বোর্ডে করি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239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73627"/>
            <a:ext cx="7848600" cy="526297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১।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কন্ট্রা এন্ট্রি কী? </a:t>
            </a:r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কারো কাছ থেকে চেক পেয়ে কাউকে প্রদান করা হলে নগদান বইতে কীভাবে লিখবে?</a:t>
            </a:r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চেকের মাধ্যমে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পন্য বিক্রয় ৫০০০টাকা দুইঘরা নগদান বইয়ের কোন পাশে বসবে? 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491" y="155868"/>
            <a:ext cx="9144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6000" b="1" dirty="0">
                <a:solidFill>
                  <a:srgbClr val="2D2DB9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solidFill>
                <a:srgbClr val="2D2DB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495800"/>
            <a:ext cx="9144000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914400"/>
            <a:ext cx="8839200" cy="56768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নওয়াপাড়া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ট্রেডার্সের ২০১৮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সালের ডিসেম্বর মাসের লেনদেন সমূহ নিম্নরূপঃ</a:t>
            </a:r>
          </a:p>
          <a:p>
            <a:pPr>
              <a:defRPr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২০১৮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ডিসে   ১     নগদ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,০০০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ব্যাংক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জমা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,০০০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 ব্যবসায় আরম্ভ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 হল।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ডিসে  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     নগদে পণ্য ক্রয় 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১৫,০০০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 ।</a:t>
            </a:r>
          </a:p>
          <a:p>
            <a:pPr>
              <a:defRPr/>
            </a:pP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ডিসে   ১২   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হারুনে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নিকট পণ্য বিক্রয় 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,০০০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ডিসে   ২০    মালিকের ব্যক্তিগত প্রয়োজনে পণ্য উত্তোলন  ২,০০০  টাকা</a:t>
            </a:r>
          </a:p>
          <a:p>
            <a:pPr>
              <a:defRPr/>
            </a:pP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ডিসে   ২৫   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শামি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মের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নিকট থেকে ৪,০০০ টাকার চেক পেয়ে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নিশাতকে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প্রদান ।</a:t>
            </a:r>
          </a:p>
          <a:p>
            <a:pPr>
              <a:defRPr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ডিসে  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২৯    মালিকের ব্যক্তিগত প্রয়োজনে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 থেকে ২,০০০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 উত্তোলন করেন ।</a:t>
            </a:r>
          </a:p>
          <a:p>
            <a:pPr>
              <a:defRPr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ডিসে  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৩০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 সুদ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৫০০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ডিসে   ৩১   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ব্যবসায়ের প্রয়োজনে ব্যাংক হতে উত্তোলন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 ৩,০০০ টাকা ।</a:t>
            </a:r>
          </a:p>
          <a:p>
            <a:pPr>
              <a:defRPr/>
            </a:pP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যে সমস্ত লেনদেনগুলো নগদান বইয়ে অন্তর্ভুক্ত হবে না তার পরিমাণ নির্ণয় কর।</a:t>
            </a:r>
          </a:p>
          <a:p>
            <a:pPr>
              <a:defRPr/>
            </a:pPr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যে সমস্ত লেনদেনগুলো নগদান বইয়ে অন্তর্ভুক্ত হবে না তাদের জাবেদা দাখিলা দাও।</a:t>
            </a:r>
          </a:p>
          <a:p>
            <a:pPr>
              <a:defRPr/>
            </a:pPr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উপরোক্ত তথ্যের আলোকে </a:t>
            </a: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খাদিজাট্রেডার্সের </a:t>
            </a:r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উপযুক্ত নগদান  বই প্রস্তুত কর। 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899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 descr="images55"/>
          <p:cNvSpPr>
            <a:spLocks noChangeArrowheads="1" noChangeShapeType="1" noTextEdit="1"/>
          </p:cNvSpPr>
          <p:nvPr/>
        </p:nvSpPr>
        <p:spPr bwMode="auto">
          <a:xfrm>
            <a:off x="1752600" y="381000"/>
            <a:ext cx="5395012" cy="2150586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7162800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4800600"/>
            <a:ext cx="7162800" cy="144655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140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828800" y="76200"/>
            <a:ext cx="5562600" cy="1006475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648" y="3733800"/>
            <a:ext cx="3810000" cy="26890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মো:তৈয়েবুর রহমান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হকারী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পূর্বাচল মাধ্যমিক বিদ্যালয়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অভয়নগর, যশোর।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মোবা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– ০1926320998</a:t>
            </a:r>
          </a:p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mtr01926@gmail.com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029200" y="3784699"/>
            <a:ext cx="3657600" cy="2616101"/>
          </a:xfrm>
          <a:prstGeom prst="rect">
            <a:avLst/>
          </a:prstGeom>
          <a:ln w="57150"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৮ম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তারিখ:-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০২/০৭/২০১৯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ownloads\New Folder\780--4-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524000"/>
            <a:ext cx="1368425" cy="172878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096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381999" cy="6172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1491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905000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আজকের পাঠ –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নগদান বই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7772400" cy="44012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শিখনফল 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নগদান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বই কত প্রকার বলতে পারবে।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দু’ঘরা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নগদান বই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এর ছক অংকন করতে 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নগদান বই প্রস্তুতের নিয়ম বলতে পারবে।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নগদান বই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প্রস্তুত করতে পারবে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403615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219200"/>
            <a:ext cx="7620000" cy="292387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নগদান বই কাকে বলে?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 সকল লেনদেন দ্বারা নগদ অর্থের প্রাপ্তি ও প্রদান ঘটে, ঐ লেনদেনগুলোকে একতইতকরে যে বই প্রস্তুত করা হয় তাই নগদান বই । নগদান বই প্রাথমিক হিসাবের বই, জাবেদার একটিঅন্যতম শাখা।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46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57200"/>
            <a:ext cx="5715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54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নগদান বইয়ের শ্রেণিবিভাগ</a:t>
            </a:r>
            <a:endParaRPr lang="en-US" sz="54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1733550" y="857250"/>
            <a:ext cx="1981200" cy="30099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91000" y="1371600"/>
            <a:ext cx="3886200" cy="1905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743200" y="2057400"/>
            <a:ext cx="21336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4000500" y="1562100"/>
            <a:ext cx="20574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52400" y="3657600"/>
            <a:ext cx="2133600" cy="18288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8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একঘরা নগদান বই</a:t>
            </a:r>
            <a:endParaRPr lang="en-US" sz="48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90800" y="3657600"/>
            <a:ext cx="1981200" cy="1828800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দুইঘরা নগদান বই</a:t>
            </a:r>
            <a:endParaRPr lang="en-US" sz="44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4400" y="3657600"/>
            <a:ext cx="2133600" cy="1828800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তিনঘরা নগদান বই</a:t>
            </a:r>
            <a:endParaRPr lang="en-US" sz="44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0400" y="3657600"/>
            <a:ext cx="1981200" cy="18288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0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খুচরা নগদান বই</a:t>
            </a:r>
            <a:endParaRPr lang="en-US" sz="40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907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6477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57200"/>
            <a:ext cx="9144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 বই প্রস্তুতের নিয়মাবলি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 </a:t>
            </a: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দিক জমার দিক ,ক্রেডিট দিক খরচের দিক।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নগদ টাকা ব্যাংকে জমা দিলে কন্ট্রা বা বিপরীত দাখিলা হয়।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থেকে অফিসের প্রয়োজনে উত্তোলন করলে কন্ট্রা বা বিপরীত দাখিলা হয়।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থেকে ব্যক্তিগত প্রয়োজনে উত্তোলন করলে ক্রেডিট দিকে ব্যাংক কলামে বসে</a:t>
            </a:r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493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7772400" cy="5632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৫.একজনের কাছ থেকে চেক পেয়ে অন্যজনকে প্রদান করলে উভয় দিকে নগদ কলামে বসে।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৬.চেকে পণ্য বা মাল বিক্রয় করলে ডেবিট দিকে ব্যাংক কলামে বসে।</a:t>
            </a: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৭. চেকে পণ্য বা মাল ক্রয় করলে  ক্রেডিট দিকে ব্যাংক কলামে বসে।</a:t>
            </a: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৮. বাকী লেনদেন, পন্য উত্তোলন, অবচয় নগদান বইতে আসবে না। </a:t>
            </a: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৯. কারবারি বাট্টা নগদান বইতে আসবে না। 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622</Words>
  <Application>Microsoft Office PowerPoint</Application>
  <PresentationFormat>On-screen Show (4:3)</PresentationFormat>
  <Paragraphs>140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Median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Tonu</dc:creator>
  <cp:lastModifiedBy>User</cp:lastModifiedBy>
  <cp:revision>170</cp:revision>
  <dcterms:created xsi:type="dcterms:W3CDTF">2015-08-11T09:12:31Z</dcterms:created>
  <dcterms:modified xsi:type="dcterms:W3CDTF">2019-08-08T19:36:39Z</dcterms:modified>
</cp:coreProperties>
</file>