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59" r:id="rId4"/>
    <p:sldId id="276" r:id="rId5"/>
    <p:sldId id="261" r:id="rId6"/>
    <p:sldId id="262" r:id="rId7"/>
    <p:sldId id="265" r:id="rId8"/>
    <p:sldId id="263" r:id="rId9"/>
    <p:sldId id="284" r:id="rId10"/>
    <p:sldId id="264" r:id="rId11"/>
    <p:sldId id="285" r:id="rId12"/>
    <p:sldId id="267" r:id="rId13"/>
    <p:sldId id="268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9E8140-A21A-45DA-993B-6E04951389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E20D85-2D37-4715-B10F-4E468BC9FC88}">
      <dgm:prSet custT="1"/>
      <dgm:spPr/>
      <dgm:t>
        <a:bodyPr/>
        <a:lstStyle/>
        <a:p>
          <a:pPr rtl="0"/>
          <a:r>
            <a:rPr lang="bn-BD" sz="3600" dirty="0" smtClean="0">
              <a:latin typeface="NikoshBAN" pitchFamily="2" charset="0"/>
              <a:cs typeface="NikoshBAN" pitchFamily="2" charset="0"/>
            </a:rPr>
            <a:t>মূলধন ও মূনাফা জাতীয় লেনদেন সনাক্ত করতে পারবে।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8A054115-41D5-469D-86B7-16B5C2E0DCA3}" type="parTrans" cxnId="{9B319288-A9E6-4359-96B0-9CD2D463A385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770726B4-C6E5-4A8C-B451-3B921D12F13C}" type="sibTrans" cxnId="{9B319288-A9E6-4359-96B0-9CD2D463A385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665D4DD-913D-43FC-A4DB-94328C718D02}">
      <dgm:prSet/>
      <dgm:spPr/>
      <dgm:t>
        <a:bodyPr/>
        <a:lstStyle/>
        <a:p>
          <a:pPr rtl="0"/>
          <a:r>
            <a:rPr lang="bn-BD" dirty="0" smtClean="0">
              <a:latin typeface="NikoshBAN" pitchFamily="2" charset="0"/>
              <a:cs typeface="NikoshBAN" pitchFamily="2" charset="0"/>
            </a:rPr>
            <a:t>মূলধন ও মূনাফা জাতীয়  লেনদেনের পার্থক্য নির্ণয় করতে পারবে।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DD65A99-8E3D-46B9-9F32-777674621A2E}" type="parTrans" cxnId="{1EF8B63D-A342-4AB0-A71B-F4A49827E2F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0DB9981F-5F57-45A1-BAA3-5BE0C244A25F}" type="sibTrans" cxnId="{1EF8B63D-A342-4AB0-A71B-F4A49827E2F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43F48745-6FD1-480D-AA21-1E7EC7780DF8}" type="pres">
      <dgm:prSet presAssocID="{E89E8140-A21A-45DA-993B-6E04951389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07716C7-A7B9-4DD9-B582-5C6F8E337F86}" type="pres">
      <dgm:prSet presAssocID="{6CE20D85-2D37-4715-B10F-4E468BC9FC8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79657F-4311-405B-804C-44276A6D0F70}" type="pres">
      <dgm:prSet presAssocID="{770726B4-C6E5-4A8C-B451-3B921D12F13C}" presName="spacer" presStyleCnt="0"/>
      <dgm:spPr/>
    </dgm:pt>
    <dgm:pt modelId="{BE31BEBC-8C78-4921-A450-E4E9763C6118}" type="pres">
      <dgm:prSet presAssocID="{5665D4DD-913D-43FC-A4DB-94328C718D02}" presName="parentText" presStyleLbl="node1" presStyleIdx="1" presStyleCnt="2" custLinFactY="97753" custLinFactNeighborX="-87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319288-A9E6-4359-96B0-9CD2D463A385}" srcId="{E89E8140-A21A-45DA-993B-6E04951389FD}" destId="{6CE20D85-2D37-4715-B10F-4E468BC9FC88}" srcOrd="0" destOrd="0" parTransId="{8A054115-41D5-469D-86B7-16B5C2E0DCA3}" sibTransId="{770726B4-C6E5-4A8C-B451-3B921D12F13C}"/>
    <dgm:cxn modelId="{D3F77B6C-7708-487D-AB41-1A9A21B38329}" type="presOf" srcId="{5665D4DD-913D-43FC-A4DB-94328C718D02}" destId="{BE31BEBC-8C78-4921-A450-E4E9763C6118}" srcOrd="0" destOrd="0" presId="urn:microsoft.com/office/officeart/2005/8/layout/vList2"/>
    <dgm:cxn modelId="{B541B76D-EE9E-4F0A-8222-F838FB10564B}" type="presOf" srcId="{E89E8140-A21A-45DA-993B-6E04951389FD}" destId="{43F48745-6FD1-480D-AA21-1E7EC7780DF8}" srcOrd="0" destOrd="0" presId="urn:microsoft.com/office/officeart/2005/8/layout/vList2"/>
    <dgm:cxn modelId="{1EF8B63D-A342-4AB0-A71B-F4A49827E2F9}" srcId="{E89E8140-A21A-45DA-993B-6E04951389FD}" destId="{5665D4DD-913D-43FC-A4DB-94328C718D02}" srcOrd="1" destOrd="0" parTransId="{7DD65A99-8E3D-46B9-9F32-777674621A2E}" sibTransId="{0DB9981F-5F57-45A1-BAA3-5BE0C244A25F}"/>
    <dgm:cxn modelId="{2C5685D9-3B97-4C3D-B004-237E0690D692}" type="presOf" srcId="{6CE20D85-2D37-4715-B10F-4E468BC9FC88}" destId="{207716C7-A7B9-4DD9-B582-5C6F8E337F86}" srcOrd="0" destOrd="0" presId="urn:microsoft.com/office/officeart/2005/8/layout/vList2"/>
    <dgm:cxn modelId="{386AB0F5-004B-4E49-9BA7-EA60CB61995D}" type="presParOf" srcId="{43F48745-6FD1-480D-AA21-1E7EC7780DF8}" destId="{207716C7-A7B9-4DD9-B582-5C6F8E337F86}" srcOrd="0" destOrd="0" presId="urn:microsoft.com/office/officeart/2005/8/layout/vList2"/>
    <dgm:cxn modelId="{1A882E9D-0EAB-41CE-ADC6-84EC70E5324F}" type="presParOf" srcId="{43F48745-6FD1-480D-AA21-1E7EC7780DF8}" destId="{B979657F-4311-405B-804C-44276A6D0F70}" srcOrd="1" destOrd="0" presId="urn:microsoft.com/office/officeart/2005/8/layout/vList2"/>
    <dgm:cxn modelId="{37C58C38-2728-488A-89C0-C7364BECD742}" type="presParOf" srcId="{43F48745-6FD1-480D-AA21-1E7EC7780DF8}" destId="{BE31BEBC-8C78-4921-A450-E4E9763C6118}" srcOrd="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716C7-A7B9-4DD9-B582-5C6F8E337F86}">
      <dsp:nvSpPr>
        <dsp:cNvPr id="0" name=""/>
        <dsp:cNvSpPr/>
      </dsp:nvSpPr>
      <dsp:spPr>
        <a:xfrm>
          <a:off x="0" y="16877"/>
          <a:ext cx="8763000" cy="14518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মূলধন ও মূনাফা জাতীয় লেনদেন সনাক্ত করতে পারবে।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70876" y="87753"/>
        <a:ext cx="8621248" cy="1310144"/>
      </dsp:txXfrm>
    </dsp:sp>
    <dsp:sp modelId="{BE31BEBC-8C78-4921-A450-E4E9763C6118}">
      <dsp:nvSpPr>
        <dsp:cNvPr id="0" name=""/>
        <dsp:cNvSpPr/>
      </dsp:nvSpPr>
      <dsp:spPr>
        <a:xfrm>
          <a:off x="0" y="1595091"/>
          <a:ext cx="8763000" cy="14518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800" kern="1200" dirty="0" smtClean="0">
              <a:latin typeface="NikoshBAN" pitchFamily="2" charset="0"/>
              <a:cs typeface="NikoshBAN" pitchFamily="2" charset="0"/>
            </a:rPr>
            <a:t>মূলধন ও মূনাফা জাতীয়  লেনদেনের পার্থক্য নির্ণয় করতে পারবে।</a:t>
          </a:r>
          <a:endParaRPr lang="en-US" sz="3800" kern="1200" dirty="0">
            <a:latin typeface="NikoshBAN" pitchFamily="2" charset="0"/>
            <a:cs typeface="NikoshBAN" pitchFamily="2" charset="0"/>
          </a:endParaRPr>
        </a:p>
      </dsp:txBody>
      <dsp:txXfrm>
        <a:off x="70876" y="1665967"/>
        <a:ext cx="8621248" cy="1310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28600"/>
            <a:ext cx="4495800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752600"/>
            <a:ext cx="8534400" cy="4724400"/>
          </a:xfrm>
          <a:prstGeom prst="ellipse">
            <a:avLst/>
          </a:prstGeom>
          <a:solidFill>
            <a:srgbClr val="00B050"/>
          </a:solidFill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13071" y="2724765"/>
            <a:ext cx="2630129" cy="2133600"/>
          </a:xfrm>
          <a:prstGeom prst="rightArrow">
            <a:avLst>
              <a:gd name="adj1" fmla="val 40323"/>
              <a:gd name="adj2" fmla="val 50000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নিয়মিত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95600" y="2514600"/>
            <a:ext cx="3276600" cy="25908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সংখ্যা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6324600" y="2724765"/>
            <a:ext cx="2590800" cy="2133600"/>
          </a:xfrm>
          <a:prstGeom prst="leftArrow">
            <a:avLst>
              <a:gd name="adj1" fmla="val 50000"/>
              <a:gd name="adj2" fmla="val 51382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অ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নিয়মিত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1816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মূলধন জাতীয় লেনদেন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5029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মুনাফা জাতীয় লেনদেন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705544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2286000" y="533400"/>
            <a:ext cx="4800600" cy="23622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কোনটি কোনজাতীয় লেনদেন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3505200"/>
            <a:ext cx="6096000" cy="2800767"/>
          </a:xfrm>
          <a:prstGeom prst="rect">
            <a:avLst/>
          </a:prstGeom>
          <a:solidFill>
            <a:srgbClr val="92D05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শ্রমিকের মজুরী প্রদান</a:t>
            </a:r>
          </a:p>
          <a:p>
            <a:pPr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কাচামাল ক্রয়</a:t>
            </a:r>
          </a:p>
          <a:p>
            <a:pPr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আসবাবপত্র ক্রয়</a:t>
            </a:r>
          </a:p>
          <a:p>
            <a:pPr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ম্যাশিন সংস্থাপন ব্যায়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209800" y="381000"/>
            <a:ext cx="4419600" cy="1524000"/>
          </a:xfrm>
          <a:prstGeom prst="cloudCallout">
            <a:avLst>
              <a:gd name="adj1" fmla="val 4529"/>
              <a:gd name="adj2" fmla="val 99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8000" dirty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514600"/>
            <a:ext cx="8229600" cy="304698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কোনটি কোন জাতীয় লেনদেন-</a:t>
            </a:r>
          </a:p>
          <a:p>
            <a:pPr marL="285750" indent="-285750" algn="ctr">
              <a:buFont typeface="Wingdings" pitchFamily="2" charset="2"/>
              <a:buChar char="q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ব্যাংক থেকে ঋণ গ্রহণ । </a:t>
            </a:r>
          </a:p>
          <a:p>
            <a:pPr marL="285750" indent="-285750" algn="ctr">
              <a:buFont typeface="Wingdings" pitchFamily="2" charset="2"/>
              <a:buChar char="q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বন্ধুর কাছ থেকে ঋণ গ্রহণ  ।</a:t>
            </a:r>
          </a:p>
          <a:p>
            <a:pPr marL="285750" indent="-285750" algn="ctr">
              <a:buFont typeface="Wingdings" pitchFamily="2" charset="2"/>
              <a:buChar char="q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বেতন পরিশোধ করা হল।</a:t>
            </a:r>
          </a:p>
          <a:p>
            <a:pPr marL="285750" indent="-285750" algn="ctr">
              <a:buFont typeface="Wingdings" pitchFamily="2" charset="2"/>
              <a:buChar char="q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ঘরভাড়া পরিশোধ করা হল।</a:t>
            </a:r>
          </a:p>
          <a:p>
            <a:pPr marL="285750" indent="-285750" algn="ctr">
              <a:buFont typeface="Wingdings" pitchFamily="2" charset="2"/>
              <a:buChar char="q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ভ্যান গাড়ী ক্রয় করা হল।</a:t>
            </a:r>
          </a:p>
        </p:txBody>
      </p:sp>
    </p:spTree>
    <p:extLst>
      <p:ext uri="{BB962C8B-B14F-4D97-AF65-F5344CB8AC3E}">
        <p14:creationId xmlns="" xmlns:p14="http://schemas.microsoft.com/office/powerpoint/2010/main" val="4793714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6814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nip Diagonal Corner Rectangle 1"/>
          <p:cNvSpPr/>
          <p:nvPr/>
        </p:nvSpPr>
        <p:spPr>
          <a:xfrm>
            <a:off x="388374" y="685800"/>
            <a:ext cx="3810000" cy="129540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Multidocument 2"/>
          <p:cNvSpPr/>
          <p:nvPr/>
        </p:nvSpPr>
        <p:spPr>
          <a:xfrm>
            <a:off x="228600" y="3352800"/>
            <a:ext cx="8763000" cy="2286000"/>
          </a:xfrm>
          <a:prstGeom prst="flowChartMultidocument">
            <a:avLst/>
          </a:prstGeom>
          <a:solidFill>
            <a:schemeClr val="accent4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১০টি করে মূলধন ও মুনাফা জাতীয় লেনদেনের নাম লেখ।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6766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1600200"/>
            <a:ext cx="7315200" cy="4800600"/>
          </a:xfrm>
          <a:prstGeom prst="ellipse">
            <a:avLst/>
          </a:prstGeom>
          <a:solidFill>
            <a:schemeClr val="accent2"/>
          </a:solidFill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1828800" y="762000"/>
            <a:ext cx="4343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handrabatiMJ" pitchFamily="2" charset="0"/>
              </a:rPr>
              <a:t>m</a:t>
            </a:r>
            <a:r>
              <a:rPr lang="en-US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ChandrabatiMJ" pitchFamily="2" charset="0"/>
              </a:rPr>
              <a:t>evB‡K</a:t>
            </a:r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ChandrabatiMJ" pitchFamily="2" charset="0"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ChandrabatiMJ" pitchFamily="2" charset="0"/>
              </a:rPr>
              <a:t>ab¨ev</a:t>
            </a:r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ChandrabatiMJ" pitchFamily="2" charset="0"/>
              </a:rPr>
              <a:t>`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ChandrabatiMJ" pitchFamily="2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395471" y="76202"/>
            <a:ext cx="4423893" cy="1006475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sz="60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4648" y="3733802"/>
            <a:ext cx="3810000" cy="26890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মো:তৈয়েবুর রহমান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হকারী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পূর্বাচল মাধ্যমিক বিদ্যালয়</a:t>
            </a: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অভয়নগর, যশোর।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মোবা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– ০1926320998</a:t>
            </a:r>
          </a:p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mtr01926@gmail.com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029200" y="3784701"/>
            <a:ext cx="3657600" cy="2616101"/>
          </a:xfrm>
          <a:prstGeom prst="rect">
            <a:avLst/>
          </a:prstGeom>
          <a:ln w="57150"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হিসাববিজ্ঞান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চতুর্থ (মূলধন ও মুনাফা জাতীয় লেনদেন)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:- ০২/০৭/২০১৯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ownloads\New Folder\780--4--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1" y="1524002"/>
            <a:ext cx="1368425" cy="1728787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420966659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2334548394"/>
              </p:ext>
            </p:extLst>
          </p:nvPr>
        </p:nvGraphicFramePr>
        <p:xfrm>
          <a:off x="228600" y="2286000"/>
          <a:ext cx="8763000" cy="3046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own Arrow Callout 3"/>
          <p:cNvSpPr/>
          <p:nvPr/>
        </p:nvSpPr>
        <p:spPr>
          <a:xfrm>
            <a:off x="1143000" y="685800"/>
            <a:ext cx="6324600" cy="1371600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  <a:solidFill>
            <a:srgbClr val="00B05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1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শেষে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শিক্ষার্থীরা-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6244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7716C7-A7B9-4DD9-B582-5C6F8E337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7716C7-A7B9-4DD9-B582-5C6F8E337F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7716C7-A7B9-4DD9-B582-5C6F8E337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7716C7-A7B9-4DD9-B582-5C6F8E337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7716C7-A7B9-4DD9-B582-5C6F8E337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7716C7-A7B9-4DD9-B582-5C6F8E337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7716C7-A7B9-4DD9-B582-5C6F8E337F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7716C7-A7B9-4DD9-B582-5C6F8E337F8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7716C7-A7B9-4DD9-B582-5C6F8E337F8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7716C7-A7B9-4DD9-B582-5C6F8E337F8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7716C7-A7B9-4DD9-B582-5C6F8E337F8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7716C7-A7B9-4DD9-B582-5C6F8E337F8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7716C7-A7B9-4DD9-B582-5C6F8E337F8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7716C7-A7B9-4DD9-B582-5C6F8E337F8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7716C7-A7B9-4DD9-B582-5C6F8E337F8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31BEBC-8C78-4921-A450-E4E9763C6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31BEBC-8C78-4921-A450-E4E9763C61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31BEBC-8C78-4921-A450-E4E9763C6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31BEBC-8C78-4921-A450-E4E9763C6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31BEBC-8C78-4921-A450-E4E9763C6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31BEBC-8C78-4921-A450-E4E9763C6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31BEBC-8C78-4921-A450-E4E9763C61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31BEBC-8C78-4921-A450-E4E9763C611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31BEBC-8C78-4921-A450-E4E9763C61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31BEBC-8C78-4921-A450-E4E9763C611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31BEBC-8C78-4921-A450-E4E9763C61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31BEBC-8C78-4921-A450-E4E9763C611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31BEBC-8C78-4921-A450-E4E9763C61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31BEBC-8C78-4921-A450-E4E9763C611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31BEBC-8C78-4921-A450-E4E9763C611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14400"/>
            <a:ext cx="2819400" cy="1981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78F3-04AA-4DDD-B95B-654688BDDE5F}" type="datetime1">
              <a:rPr lang="en-US" smtClean="0"/>
              <a:pPr/>
              <a:t>8/17/2019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914400"/>
            <a:ext cx="2906706" cy="1981200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3894015"/>
            <a:ext cx="2688770" cy="19304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6" name="Rounded Rectangle 5"/>
          <p:cNvSpPr/>
          <p:nvPr/>
        </p:nvSpPr>
        <p:spPr>
          <a:xfrm>
            <a:off x="5638800" y="4038600"/>
            <a:ext cx="2743200" cy="1905000"/>
          </a:xfrm>
          <a:prstGeom prst="roundRect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7800" y="3048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গাড়ী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32004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বিল্ডিং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60198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মুজুরী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0800" y="60960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ঋণ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2088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  <p:sndAc>
          <p:stSnd>
            <p:snd r:embed="rId7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9200" y="762000"/>
            <a:ext cx="6172200" cy="19050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3886200"/>
            <a:ext cx="8915400" cy="19050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মূলধন ও মূনাফা জাতীয় লেনদেন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657600" y="2743200"/>
            <a:ext cx="1219200" cy="1066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13414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/>
          <p:cNvSpPr/>
          <p:nvPr/>
        </p:nvSpPr>
        <p:spPr>
          <a:xfrm>
            <a:off x="113071" y="2724765"/>
            <a:ext cx="2630129" cy="2133600"/>
          </a:xfrm>
          <a:prstGeom prst="rightArrow">
            <a:avLst>
              <a:gd name="adj1" fmla="val 40323"/>
              <a:gd name="adj2" fmla="val 50000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দীর্ঘ মেয়াদী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5600" y="2514600"/>
            <a:ext cx="3276600" cy="25908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হতে সুবিধা ভোগ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6324600" y="2724765"/>
            <a:ext cx="2590800" cy="2133600"/>
          </a:xfrm>
          <a:prstGeom prst="leftArrow">
            <a:avLst>
              <a:gd name="adj1" fmla="val 50000"/>
              <a:gd name="adj2" fmla="val 51382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স্বল্প মেয়াদি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5334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মলধন জাতীয় লেনদেন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5410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মুনাফা জাতীয় লেনদেন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52740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1600200" y="304800"/>
            <a:ext cx="4953000" cy="22860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কোনটি কোন জাতীয় লেনদেন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200400"/>
            <a:ext cx="6172200" cy="212365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ব্যাংক থেকে ঋণ গ্রহন</a:t>
            </a:r>
          </a:p>
          <a:p>
            <a:pPr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বন্ধুর কাছ থেকে ঋণ গ্রহন</a:t>
            </a:r>
          </a:p>
          <a:p>
            <a:pPr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ম্যাশিন ক্রয়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53214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113071" y="2724765"/>
            <a:ext cx="2630129" cy="2133600"/>
          </a:xfrm>
          <a:prstGeom prst="rightArrow">
            <a:avLst>
              <a:gd name="adj1" fmla="val 40323"/>
              <a:gd name="adj2" fmla="val 50000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বড় অংকের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2514600"/>
            <a:ext cx="3276600" cy="2590800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পরিমান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6324600" y="2724765"/>
            <a:ext cx="2590800" cy="2133600"/>
          </a:xfrm>
          <a:prstGeom prst="leftArrow">
            <a:avLst>
              <a:gd name="adj1" fmla="val 50000"/>
              <a:gd name="adj2" fmla="val 51382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ছোট অংকের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5181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মূলধন জাতীয় লেনদেন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52578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মুনাফা জাতীয় লেনদেন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67413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1" animBg="1"/>
      <p:bldP spid="7" grpId="0" animBg="1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1905000" y="685800"/>
            <a:ext cx="4572000" cy="24384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কোনটি কোন জাতীয় লেনদেন?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3276600"/>
            <a:ext cx="6553200" cy="2800767"/>
          </a:xfrm>
          <a:prstGeom prst="rect">
            <a:avLst/>
          </a:prstGeom>
          <a:solidFill>
            <a:srgbClr val="00B05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একটি গাড়ী ক্রয়</a:t>
            </a:r>
          </a:p>
          <a:p>
            <a:pPr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গাড়ী মেরামত ব্যায়</a:t>
            </a:r>
          </a:p>
          <a:p>
            <a:pPr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জমি রেজিষ্ট্রেরি ব্যায়</a:t>
            </a:r>
          </a:p>
          <a:p>
            <a:pPr>
              <a:buFont typeface="Wingdings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জমির খাজনা ও কর প্রদান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412</TotalTime>
  <Words>204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Slipstream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Sohel Rana</dc:creator>
  <cp:lastModifiedBy>User</cp:lastModifiedBy>
  <cp:revision>76</cp:revision>
  <dcterms:created xsi:type="dcterms:W3CDTF">2006-08-16T00:00:00Z</dcterms:created>
  <dcterms:modified xsi:type="dcterms:W3CDTF">2019-08-17T17:44:39Z</dcterms:modified>
</cp:coreProperties>
</file>