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1" r:id="rId4"/>
    <p:sldId id="262" r:id="rId5"/>
    <p:sldId id="259" r:id="rId6"/>
    <p:sldId id="263" r:id="rId7"/>
    <p:sldId id="264" r:id="rId8"/>
    <p:sldId id="271" r:id="rId9"/>
    <p:sldId id="272" r:id="rId10"/>
    <p:sldId id="265" r:id="rId11"/>
    <p:sldId id="267" r:id="rId12"/>
    <p:sldId id="266" r:id="rId13"/>
    <p:sldId id="268" r:id="rId14"/>
    <p:sldId id="273" r:id="rId15"/>
    <p:sldId id="270" r:id="rId16"/>
    <p:sldId id="269" r:id="rId17"/>
    <p:sldId id="25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08B8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2C1591-0F68-42C1-AA3E-D929EF243BA3}" type="datetimeFigureOut">
              <a:rPr lang="en-US" smtClean="0"/>
              <a:pPr/>
              <a:t>06-Nov-19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DFEC59-AFA7-4B01-B939-76E973234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612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FEC59-AFA7-4B01-B939-76E9732346B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06-Nov-19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06-Nov-19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06-Nov-19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67249" y="1409700"/>
            <a:ext cx="2895600" cy="1066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8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bn-BD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TextBox 2"/>
          <p:cNvSpPr txBox="1"/>
          <p:nvPr/>
        </p:nvSpPr>
        <p:spPr>
          <a:xfrm>
            <a:off x="480551" y="3054846"/>
            <a:ext cx="818289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8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মুহাম্মদ নুরুল আবছার  </a:t>
            </a:r>
          </a:p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ফাঁসিয়াখালী ইসলামিয়া কামিল মাদ্রাসা </a:t>
            </a:r>
          </a:p>
          <a:p>
            <a:pPr algn="ctr"/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বারবাকিয়া, পেকুয়া, কক্সবাজার।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049" y="571500"/>
            <a:ext cx="243840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EDC2923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40132"/>
            <a:ext cx="4038600" cy="39222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5334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মূলের কাজ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752600"/>
            <a:ext cx="2971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মূল উদ্ভিদকে </a:t>
            </a:r>
            <a:r>
              <a:rPr lang="bn-BD" sz="4000" dirty="0" smtClean="0">
                <a:solidFill>
                  <a:srgbClr val="2108B8"/>
                </a:solidFill>
                <a:latin typeface="NikoshBAN" pitchFamily="2" charset="0"/>
                <a:cs typeface="NikoshBAN" pitchFamily="2" charset="0"/>
              </a:rPr>
              <a:t>মাটির</a:t>
            </a: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সাথে শক্তভাবে আটকে রাখা</a:t>
            </a:r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1066800"/>
            <a:ext cx="1828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paddy-field-on-tele_004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4114800"/>
            <a:ext cx="3933753" cy="25146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6248400" y="3352800"/>
            <a:ext cx="1600200" cy="60960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 rot="2185420">
            <a:off x="6169377" y="4911054"/>
            <a:ext cx="2470615" cy="60960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8628553-tree-with-root-isolated-over-white--this-is-a-3d-render-illustration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152400"/>
            <a:ext cx="5410200" cy="655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Oval 5"/>
          <p:cNvSpPr/>
          <p:nvPr/>
        </p:nvSpPr>
        <p:spPr>
          <a:xfrm>
            <a:off x="7010400" y="6477000"/>
            <a:ext cx="76200" cy="762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010400" y="6781800"/>
            <a:ext cx="76200" cy="762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162800" y="6172200"/>
            <a:ext cx="76200" cy="762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162800" y="6477000"/>
            <a:ext cx="76200" cy="762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086600" y="5867400"/>
            <a:ext cx="76200" cy="762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57200" y="1132582"/>
            <a:ext cx="29718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মূল মাটি থেকে </a:t>
            </a:r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পানি ওখনিজ 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পদার্থ শোষণ করে । 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1295400"/>
            <a:ext cx="457200" cy="304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33333E-6 -1.11111E-6 L -0.0125 -0.327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" y="-16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4.44444E-6 L -0.0375 -0.4277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0" y="-214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L -0.05417 -0.4722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0" y="-236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33333E-6 -4.44444E-6 L -0.02083 -0.4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" y="-2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1821359"/>
            <a:ext cx="6096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মূলের বৈশিষ্ঠ ও কাজ গুলো বর্ণনা কর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1200" y="304800"/>
            <a:ext cx="6400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8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47800" y="2057400"/>
            <a:ext cx="304800" cy="152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609600"/>
            <a:ext cx="487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উত্তর বলি</a:t>
            </a:r>
            <a:endParaRPr lang="en-US" sz="8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0" y="2173069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মূল প্রধানত কত প্রকার?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2811959"/>
            <a:ext cx="510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গুচ্ছ মূল কি?</a:t>
            </a:r>
            <a:endParaRPr lang="en-US" sz="44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0" y="3497759"/>
            <a:ext cx="487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অগুচ্ছ মূল কি?</a:t>
            </a:r>
            <a:endParaRPr lang="en-US" sz="4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42672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মূলের কাজ কি?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81200" y="2362200"/>
            <a:ext cx="152400" cy="2286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981200" y="3048000"/>
            <a:ext cx="152400" cy="228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981200" y="3733800"/>
            <a:ext cx="152400" cy="2286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981200" y="4419600"/>
            <a:ext cx="228600" cy="2286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762000"/>
            <a:ext cx="5867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2057400"/>
            <a:ext cx="7848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তোমাদের বাড়িতে বা বাড়ির আশে পাশে কি কি উদ্ভিদ রয়েছে তা চিহ্নিত করে স্থানিক মূল, অস্থানিক মূল,গুচ্ছ ও অগুচ্ছ মূলের একটি তালিকা তৈরি করবে।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ootCarrotOnion3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1371600"/>
            <a:ext cx="373380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image\F_robusta_rootmass4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47988"/>
            <a:ext cx="3657600" cy="2923098"/>
          </a:xfrm>
          <a:prstGeom prst="rect">
            <a:avLst/>
          </a:prstGeom>
          <a:noFill/>
        </p:spPr>
      </p:pic>
      <p:pic>
        <p:nvPicPr>
          <p:cNvPr id="10" name="Picture 9" descr="f-d_e7e5611ab9b552b2c5b379bab760c26bba65b6188f2a43371527ec5d+IMAGE+IMAGE.jpg"/>
          <p:cNvPicPr>
            <a:picLocks noChangeAspect="1"/>
          </p:cNvPicPr>
          <p:nvPr/>
        </p:nvPicPr>
        <p:blipFill>
          <a:blip r:embed="rId3"/>
          <a:srcRect b="15804"/>
          <a:stretch>
            <a:fillRect/>
          </a:stretch>
        </p:blipFill>
        <p:spPr>
          <a:xfrm>
            <a:off x="4572000" y="382553"/>
            <a:ext cx="4163211" cy="23606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 descr="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1" y="3429000"/>
            <a:ext cx="4036564" cy="3124200"/>
          </a:xfrm>
          <a:prstGeom prst="rect">
            <a:avLst/>
          </a:prstGeom>
        </p:spPr>
      </p:pic>
      <p:pic>
        <p:nvPicPr>
          <p:cNvPr id="16" name="Picture 15" descr="azu_shantz_19200213_37431_m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9600" y="3352800"/>
            <a:ext cx="4343400" cy="32351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600200"/>
            <a:ext cx="6553200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</a:p>
          <a:p>
            <a:pPr algn="ctr"/>
            <a:r>
              <a:rPr lang="bn-BD" sz="7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ষষ্ঠ শ্রেণি</a:t>
            </a:r>
          </a:p>
          <a:p>
            <a:pPr algn="ctr"/>
            <a:r>
              <a:rPr lang="bn-BD" sz="44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সময়ঃ৫০ মিনিট</a:t>
            </a:r>
            <a:endParaRPr lang="en-US" sz="4400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667000" y="0"/>
            <a:ext cx="419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ছবিগুলো দেখি</a:t>
            </a:r>
            <a:endParaRPr lang="en-US" sz="6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r="25760"/>
          <a:stretch>
            <a:fillRect/>
          </a:stretch>
        </p:blipFill>
        <p:spPr bwMode="auto">
          <a:xfrm>
            <a:off x="381000" y="1066800"/>
            <a:ext cx="8382000" cy="5483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 descr="banyan-tree-aerial-roo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066800"/>
            <a:ext cx="8305800" cy="54568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628553-tree-with-root-isolated-over-white--this-is-a-3d-render-illustration[1].jpg"/>
          <p:cNvPicPr>
            <a:picLocks noChangeAspect="1"/>
          </p:cNvPicPr>
          <p:nvPr/>
        </p:nvPicPr>
        <p:blipFill>
          <a:blip r:embed="rId2">
            <a:lum bright="42000"/>
          </a:blip>
          <a:srcRect t="48837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  <a:ln w="127000" cap="sq">
            <a:noFill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81000" y="304800"/>
            <a:ext cx="838200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মূলের প্রকারভেদ ও কাজ</a:t>
            </a:r>
            <a:r>
              <a:rPr lang="bn-BD" sz="8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4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চতুর্থ অধ্যায়ঃউদ্ভিদের বাহ্যিক বৈশিষ্ট্য</a:t>
            </a:r>
          </a:p>
          <a:p>
            <a:pPr algn="ctr"/>
            <a:endParaRPr lang="bn-BD" sz="4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পৃষ্ঠা নং-৩১-৩২</a:t>
            </a:r>
            <a:endParaRPr lang="en-US" sz="4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381000"/>
            <a:ext cx="5715000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9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2667000"/>
            <a:ext cx="7239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/>
            <a:r>
              <a:rPr lang="bn-BD" sz="5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 পাঠশেষে শিক্ষার্থীরা-</a:t>
            </a:r>
          </a:p>
          <a:p>
            <a:pPr marL="914400" indent="-914400">
              <a:buFont typeface="+mj-lt"/>
              <a:buAutoNum type="arabicPeriod"/>
            </a:pPr>
            <a:r>
              <a:rPr lang="bn-BD" sz="4400" b="1" dirty="0" smtClean="0">
                <a:solidFill>
                  <a:srgbClr val="2108B8"/>
                </a:solidFill>
                <a:latin typeface="NikoshBAN" pitchFamily="2" charset="0"/>
                <a:cs typeface="NikoshBAN" pitchFamily="2" charset="0"/>
              </a:rPr>
              <a:t>মূলের </a:t>
            </a:r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সংজ্ঞা </a:t>
            </a:r>
            <a:r>
              <a:rPr lang="bn-BD" sz="4400" b="1" dirty="0" smtClean="0">
                <a:solidFill>
                  <a:srgbClr val="2108B8"/>
                </a:solidFill>
                <a:latin typeface="NikoshBAN" pitchFamily="2" charset="0"/>
                <a:cs typeface="NikoshBAN" pitchFamily="2" charset="0"/>
              </a:rPr>
              <a:t>বলতে পারবে;</a:t>
            </a:r>
          </a:p>
          <a:p>
            <a:pPr marL="914400" indent="-914400">
              <a:buFont typeface="+mj-lt"/>
              <a:buAutoNum type="arabicPeriod"/>
            </a:pPr>
            <a:r>
              <a:rPr lang="bn-BD" sz="4000" b="1" dirty="0" smtClean="0">
                <a:solidFill>
                  <a:srgbClr val="2108B8"/>
                </a:solidFill>
                <a:latin typeface="NikoshBAN" pitchFamily="2" charset="0"/>
                <a:cs typeface="NikoshBAN" pitchFamily="2" charset="0"/>
              </a:rPr>
              <a:t>মূলের </a:t>
            </a:r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bn-BD" sz="4000" b="1" dirty="0" smtClean="0">
                <a:solidFill>
                  <a:srgbClr val="2108B8"/>
                </a:solidFill>
                <a:latin typeface="NikoshBAN" pitchFamily="2" charset="0"/>
                <a:cs typeface="NikoshBAN" pitchFamily="2" charset="0"/>
              </a:rPr>
              <a:t> বর্ণনা করতে পারবে;</a:t>
            </a:r>
          </a:p>
          <a:p>
            <a:pPr marL="914400" indent="-914400">
              <a:buFont typeface="+mj-lt"/>
              <a:buAutoNum type="arabicPeriod"/>
            </a:pPr>
            <a:r>
              <a:rPr lang="bn-BD" sz="4000" b="1" dirty="0" smtClean="0">
                <a:solidFill>
                  <a:srgbClr val="2108B8"/>
                </a:solidFill>
                <a:latin typeface="NikoshBAN" pitchFamily="2" charset="0"/>
                <a:cs typeface="NikoshBAN" pitchFamily="2" charset="0"/>
              </a:rPr>
              <a:t>মূলের </a:t>
            </a:r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 </a:t>
            </a:r>
            <a:r>
              <a:rPr lang="bn-BD" sz="4000" b="1" dirty="0" smtClean="0">
                <a:solidFill>
                  <a:srgbClr val="2108B8"/>
                </a:solidFill>
                <a:latin typeface="NikoshBAN" pitchFamily="2" charset="0"/>
                <a:cs typeface="NikoshBAN" pitchFamily="2" charset="0"/>
              </a:rPr>
              <a:t>কী তা ব্যাখা করতে পারবে।</a:t>
            </a:r>
            <a:endParaRPr lang="bn-BD" sz="32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Root%20development%20in%20SR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3352800"/>
            <a:ext cx="3061063" cy="2819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 flipH="1">
            <a:off x="-152400" y="1371600"/>
            <a:ext cx="1371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মূল</a:t>
            </a:r>
          </a:p>
          <a:p>
            <a:pPr algn="ctr"/>
            <a:r>
              <a:rPr lang="bn-BD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দুই</a:t>
            </a:r>
          </a:p>
          <a:p>
            <a:pPr algn="ctr"/>
            <a:r>
              <a:rPr lang="bn-BD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endParaRPr lang="en-US" sz="48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4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400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rot="5400000">
            <a:off x="-646906" y="3161506"/>
            <a:ext cx="373380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105400" y="27432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স্থানিক মূল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48199" y="6248400"/>
            <a:ext cx="4996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অস্থানিক মূল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1219200" y="1066800"/>
            <a:ext cx="13716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1219200" y="4800600"/>
            <a:ext cx="1447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USER\Desktop\image\mango_prunedheavily.jpg"/>
          <p:cNvPicPr>
            <a:picLocks noChangeAspect="1" noChangeArrowheads="1"/>
          </p:cNvPicPr>
          <p:nvPr/>
        </p:nvPicPr>
        <p:blipFill>
          <a:blip r:embed="rId4"/>
          <a:srcRect t="24000"/>
          <a:stretch>
            <a:fillRect/>
          </a:stretch>
        </p:blipFill>
        <p:spPr bwMode="auto">
          <a:xfrm>
            <a:off x="5943599" y="228600"/>
            <a:ext cx="2799013" cy="2552700"/>
          </a:xfrm>
          <a:prstGeom prst="rect">
            <a:avLst/>
          </a:prstGeom>
          <a:noFill/>
        </p:spPr>
      </p:pic>
      <p:pic>
        <p:nvPicPr>
          <p:cNvPr id="2051" name="Picture 3" descr="C:\Users\USER\Desktop\image\f-d_e7e5611ab9b552b2c5b379bab760c26bba65b6188f2a43371527ec5d+IMAGE+IMAGE.jpg"/>
          <p:cNvPicPr>
            <a:picLocks noChangeAspect="1" noChangeArrowheads="1"/>
          </p:cNvPicPr>
          <p:nvPr/>
        </p:nvPicPr>
        <p:blipFill>
          <a:blip r:embed="rId5"/>
          <a:srcRect l="44714" r="7709" b="19201"/>
          <a:stretch>
            <a:fillRect/>
          </a:stretch>
        </p:blipFill>
        <p:spPr bwMode="auto">
          <a:xfrm>
            <a:off x="5943600" y="3352800"/>
            <a:ext cx="2872563" cy="2743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21" name="Rectangle 20"/>
          <p:cNvSpPr/>
          <p:nvPr/>
        </p:nvSpPr>
        <p:spPr>
          <a:xfrm>
            <a:off x="152400" y="2286000"/>
            <a:ext cx="838200" cy="76200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Radish-Picture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3200" y="228600"/>
            <a:ext cx="2971801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7" grpId="0"/>
      <p:bldP spid="28" grpId="0"/>
      <p:bldP spid="15" grpId="0" animBg="1"/>
      <p:bldP spid="19" grpId="0" animBg="1"/>
      <p:bldP spid="21" grpId="0" animBg="1"/>
      <p:bldP spid="2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_robusta_rootmass4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157734"/>
            <a:ext cx="2971800" cy="2433066"/>
          </a:xfrm>
          <a:prstGeom prst="rect">
            <a:avLst/>
          </a:prstGeom>
        </p:spPr>
      </p:pic>
      <p:pic>
        <p:nvPicPr>
          <p:cNvPr id="9" name="Picture 8" descr="banyan-tree-aerial-roo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3276600"/>
            <a:ext cx="3625850" cy="27193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05200" y="2514600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গুচ্ছ মূল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0" y="6096000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অগুচ্ছ মূল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381000"/>
            <a:ext cx="20574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অস্থানিক মূল</a:t>
            </a:r>
            <a:endParaRPr lang="en-US" sz="32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1447800"/>
            <a:ext cx="2133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দুই</a:t>
            </a:r>
            <a:endParaRPr lang="en-US" sz="6600" b="1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457200" y="26670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76200" y="2971800"/>
            <a:ext cx="3048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ight Arrow 16"/>
          <p:cNvSpPr/>
          <p:nvPr/>
        </p:nvSpPr>
        <p:spPr>
          <a:xfrm>
            <a:off x="1600200" y="1295400"/>
            <a:ext cx="9144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1600200" y="51816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 rot="5400000">
            <a:off x="1028700" y="4914900"/>
            <a:ext cx="1143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RootCarrotOnion300.jpg"/>
          <p:cNvPicPr>
            <a:picLocks noChangeAspect="1"/>
          </p:cNvPicPr>
          <p:nvPr/>
        </p:nvPicPr>
        <p:blipFill>
          <a:blip r:embed="rId4"/>
          <a:srcRect l="30612"/>
          <a:stretch>
            <a:fillRect/>
          </a:stretch>
        </p:blipFill>
        <p:spPr>
          <a:xfrm>
            <a:off x="6096000" y="228600"/>
            <a:ext cx="259080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09800" y="152400"/>
            <a:ext cx="25908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স্থানিক মূল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azu_shantz_19200213_37431_m.jpg"/>
          <p:cNvPicPr>
            <a:picLocks noChangeAspect="1"/>
          </p:cNvPicPr>
          <p:nvPr/>
        </p:nvPicPr>
        <p:blipFill>
          <a:blip r:embed="rId2"/>
          <a:srcRect l="3488" t="4358" r="3488" b="5570"/>
          <a:stretch>
            <a:fillRect/>
          </a:stretch>
        </p:blipFill>
        <p:spPr>
          <a:xfrm>
            <a:off x="304800" y="1295400"/>
            <a:ext cx="6400800" cy="496062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cxnSp>
        <p:nvCxnSpPr>
          <p:cNvPr id="15" name="Straight Connector 14"/>
          <p:cNvCxnSpPr/>
          <p:nvPr/>
        </p:nvCxnSpPr>
        <p:spPr>
          <a:xfrm flipV="1">
            <a:off x="2895600" y="4953000"/>
            <a:ext cx="4419600" cy="76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467600" y="47244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মূল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mboo_root_mos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95249"/>
            <a:ext cx="5867400" cy="5622925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6096000" y="1828800"/>
            <a:ext cx="1828800" cy="762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077200" y="16002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মূল</a:t>
            </a:r>
            <a:endParaRPr lang="en-US" sz="3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1000" y="5968425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গুচ্ছ মুল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155</Words>
  <Application>Microsoft Office PowerPoint</Application>
  <PresentationFormat>On-screen Show (4:3)</PresentationFormat>
  <Paragraphs>47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^_^</dc:creator>
  <cp:lastModifiedBy>Madina Computer</cp:lastModifiedBy>
  <cp:revision>159</cp:revision>
  <dcterms:created xsi:type="dcterms:W3CDTF">2006-08-16T00:00:00Z</dcterms:created>
  <dcterms:modified xsi:type="dcterms:W3CDTF">2019-11-06T12:19:29Z</dcterms:modified>
</cp:coreProperties>
</file>