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3" r:id="rId4"/>
    <p:sldId id="259" r:id="rId5"/>
    <p:sldId id="260" r:id="rId6"/>
    <p:sldId id="261" r:id="rId7"/>
    <p:sldId id="267" r:id="rId8"/>
    <p:sldId id="269" r:id="rId9"/>
    <p:sldId id="268" r:id="rId10"/>
    <p:sldId id="262" r:id="rId11"/>
    <p:sldId id="264" r:id="rId12"/>
    <p:sldId id="265" r:id="rId13"/>
    <p:sldId id="266"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CC4482-5FEF-4787-B401-39B2EDA24645}" type="datetimeFigureOut">
              <a:rPr lang="en-US" smtClean="0"/>
              <a:pPr/>
              <a:t>06-Nov-19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DC45B-BE01-4A3B-B0E9-091286F3214F}" type="slidenum">
              <a:rPr lang="en-US" smtClean="0"/>
              <a:pPr/>
              <a:t>‹#›</a:t>
            </a:fld>
            <a:endParaRPr lang="en-US"/>
          </a:p>
        </p:txBody>
      </p:sp>
    </p:spTree>
    <p:extLst>
      <p:ext uri="{BB962C8B-B14F-4D97-AF65-F5344CB8AC3E}">
        <p14:creationId xmlns:p14="http://schemas.microsoft.com/office/powerpoint/2010/main" val="231889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4DC45B-BE01-4A3B-B0E9-091286F3214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06-Nov-19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06-Nov-19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67249" y="1409700"/>
            <a:ext cx="2895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bn-BD" sz="8000" b="1" dirty="0" smtClean="0">
                <a:solidFill>
                  <a:srgbClr val="C00000"/>
                </a:solidFill>
                <a:latin typeface="NikoshBAN" pitchFamily="2" charset="0"/>
                <a:cs typeface="NikoshBAN" pitchFamily="2" charset="0"/>
              </a:rPr>
              <a:t>শুভেচ্ছা</a:t>
            </a:r>
            <a:r>
              <a:rPr lang="bn-BD" sz="3200" b="1" dirty="0" smtClean="0">
                <a:solidFill>
                  <a:srgbClr val="C00000"/>
                </a:solidFill>
                <a:latin typeface="NikoshBAN" pitchFamily="2" charset="0"/>
                <a:cs typeface="NikoshBAN" pitchFamily="2" charset="0"/>
              </a:rPr>
              <a:t> </a:t>
            </a:r>
          </a:p>
        </p:txBody>
      </p:sp>
      <p:sp>
        <p:nvSpPr>
          <p:cNvPr id="10" name="TextBox 2"/>
          <p:cNvSpPr txBox="1"/>
          <p:nvPr/>
        </p:nvSpPr>
        <p:spPr>
          <a:xfrm>
            <a:off x="480551" y="3054846"/>
            <a:ext cx="8182898" cy="32316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BD" sz="8800" dirty="0" smtClean="0">
                <a:solidFill>
                  <a:srgbClr val="00B050"/>
                </a:solidFill>
                <a:latin typeface="NikoshBAN" pitchFamily="2" charset="0"/>
                <a:cs typeface="NikoshBAN" pitchFamily="2" charset="0"/>
              </a:rPr>
              <a:t>মুহাম্মদ নুরুল আবছার  </a:t>
            </a:r>
          </a:p>
          <a:p>
            <a:pPr algn="ctr"/>
            <a:r>
              <a:rPr lang="bn-BD" sz="4400" dirty="0" smtClean="0">
                <a:solidFill>
                  <a:srgbClr val="FF0000"/>
                </a:solidFill>
                <a:latin typeface="NikoshBAN" pitchFamily="2" charset="0"/>
                <a:cs typeface="NikoshBAN" pitchFamily="2" charset="0"/>
              </a:rPr>
              <a:t>সহকারী শিক্ষক</a:t>
            </a:r>
          </a:p>
          <a:p>
            <a:pPr algn="ctr"/>
            <a:r>
              <a:rPr lang="bn-BD" sz="4000" dirty="0" smtClean="0">
                <a:solidFill>
                  <a:srgbClr val="0070C0"/>
                </a:solidFill>
                <a:latin typeface="NikoshBAN" pitchFamily="2" charset="0"/>
                <a:cs typeface="NikoshBAN" pitchFamily="2" charset="0"/>
              </a:rPr>
              <a:t>ফাঁসিয়াখালী ইসলামিয়া কামিল মাদ্রাসা </a:t>
            </a:r>
          </a:p>
          <a:p>
            <a:pPr algn="ctr"/>
            <a:r>
              <a:rPr lang="bn-BD" sz="3200" dirty="0" smtClean="0">
                <a:solidFill>
                  <a:srgbClr val="7030A0"/>
                </a:solidFill>
                <a:latin typeface="NikoshBAN" pitchFamily="2" charset="0"/>
                <a:cs typeface="NikoshBAN" pitchFamily="2" charset="0"/>
              </a:rPr>
              <a:t>বারবাকিয়া, পেকুয়া, কক্সবাজার।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2049" y="571500"/>
            <a:ext cx="2438400" cy="2438400"/>
          </a:xfrm>
          <a:prstGeom prst="rect">
            <a:avLst/>
          </a:prstGeom>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62200" y="381000"/>
            <a:ext cx="4876800" cy="838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4400" dirty="0" smtClean="0">
                <a:solidFill>
                  <a:srgbClr val="7030A0"/>
                </a:solidFill>
                <a:latin typeface="NikoshBAN" pitchFamily="2" charset="0"/>
                <a:cs typeface="NikoshBAN" pitchFamily="2" charset="0"/>
              </a:rPr>
              <a:t>দলীয় কাজ</a:t>
            </a:r>
            <a:endParaRPr lang="en-US" sz="4400" dirty="0">
              <a:solidFill>
                <a:srgbClr val="7030A0"/>
              </a:solidFill>
              <a:latin typeface="NikoshBAN" pitchFamily="2" charset="0"/>
              <a:cs typeface="NikoshBAN" pitchFamily="2" charset="0"/>
            </a:endParaRPr>
          </a:p>
        </p:txBody>
      </p:sp>
      <p:sp>
        <p:nvSpPr>
          <p:cNvPr id="17" name="TextBox 16"/>
          <p:cNvSpPr txBox="1"/>
          <p:nvPr/>
        </p:nvSpPr>
        <p:spPr>
          <a:xfrm>
            <a:off x="457200" y="1981200"/>
            <a:ext cx="8305800" cy="954107"/>
          </a:xfrm>
          <a:prstGeom prst="rect">
            <a:avLst/>
          </a:prstGeom>
        </p:spPr>
        <p:style>
          <a:lnRef idx="2">
            <a:schemeClr val="accent3"/>
          </a:lnRef>
          <a:fillRef idx="1001">
            <a:schemeClr val="lt1"/>
          </a:fillRef>
          <a:effectRef idx="0">
            <a:schemeClr val="accent3"/>
          </a:effectRef>
          <a:fontRef idx="minor">
            <a:schemeClr val="dk1"/>
          </a:fontRef>
        </p:style>
        <p:txBody>
          <a:bodyPr wrap="square" rtlCol="0">
            <a:spAutoFit/>
          </a:bodyPr>
          <a:lstStyle/>
          <a:p>
            <a:pPr marL="2343150" lvl="4" indent="-514350" algn="ctr"/>
            <a:r>
              <a:rPr lang="en-US" sz="2800" dirty="0" smtClean="0">
                <a:latin typeface="NikoshBAN" pitchFamily="2" charset="0"/>
                <a:cs typeface="NikoshBAN" pitchFamily="2" charset="0"/>
              </a:rPr>
              <a:t>1. </a:t>
            </a:r>
            <a:r>
              <a:rPr lang="bn-BD" sz="2800" dirty="0" smtClean="0">
                <a:latin typeface="NikoshBAN" pitchFamily="2" charset="0"/>
                <a:cs typeface="NikoshBAN" pitchFamily="2" charset="0"/>
              </a:rPr>
              <a:t>শর্করা ও আমিষ জাতীয়  খাদ্যের  তালিকা</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তৈরি কর </a:t>
            </a:r>
          </a:p>
          <a:p>
            <a:pPr marL="514350" indent="-514350" algn="ctr"/>
            <a:r>
              <a:rPr lang="en-US" sz="2800" dirty="0" smtClean="0">
                <a:latin typeface="NikoshBAN" pitchFamily="2" charset="0"/>
                <a:cs typeface="NikoshBAN" pitchFamily="2" charset="0"/>
              </a:rPr>
              <a:t>     2. </a:t>
            </a:r>
            <a:r>
              <a:rPr lang="bn-BD" sz="2800" dirty="0" smtClean="0">
                <a:latin typeface="NikoshBAN" pitchFamily="2" charset="0"/>
                <a:cs typeface="NikoshBAN" pitchFamily="2" charset="0"/>
              </a:rPr>
              <a:t>শর্করা জাতীয় খাদ্যের কাজগুলি লিখ ।</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28600"/>
            <a:ext cx="5334000" cy="1323439"/>
          </a:xfrm>
          <a:prstGeom prst="rect">
            <a:avLst/>
          </a:prstGeom>
          <a:noFill/>
        </p:spPr>
        <p:txBody>
          <a:bodyPr wrap="square" rtlCol="0">
            <a:spAutoFit/>
          </a:bodyPr>
          <a:lstStyle/>
          <a:p>
            <a:pPr algn="ctr"/>
            <a:r>
              <a:rPr lang="bn-BD" sz="4000" dirty="0" smtClean="0">
                <a:latin typeface="NikoshBAN" pitchFamily="2" charset="0"/>
                <a:cs typeface="NikoshBAN" pitchFamily="2" charset="0"/>
              </a:rPr>
              <a:t>শ্রেণি মূল্যায়নঃ </a:t>
            </a:r>
          </a:p>
          <a:p>
            <a:pPr algn="ctr"/>
            <a:endParaRPr lang="en-US" sz="4000" dirty="0">
              <a:latin typeface="NikoshBAN" pitchFamily="2" charset="0"/>
              <a:cs typeface="NikoshBAN" pitchFamily="2" charset="0"/>
            </a:endParaRPr>
          </a:p>
        </p:txBody>
      </p:sp>
      <p:sp>
        <p:nvSpPr>
          <p:cNvPr id="8" name="TextBox 7"/>
          <p:cNvSpPr txBox="1"/>
          <p:nvPr/>
        </p:nvSpPr>
        <p:spPr>
          <a:xfrm>
            <a:off x="2590800" y="990600"/>
            <a:ext cx="6172200" cy="2123658"/>
          </a:xfrm>
          <a:prstGeom prst="rect">
            <a:avLst/>
          </a:prstGeom>
          <a:noFill/>
        </p:spPr>
        <p:txBody>
          <a:bodyPr wrap="square" rtlCol="0">
            <a:spAutoFit/>
          </a:bodyPr>
          <a:lstStyle/>
          <a:p>
            <a:pPr marL="342900" indent="-342900">
              <a:buFont typeface="+mj-lt"/>
              <a:buAutoNum type="arabicPeriod"/>
            </a:pPr>
            <a:endParaRPr lang="bn-BD" dirty="0" smtClean="0">
              <a:latin typeface="NikoshBAN" pitchFamily="2" charset="0"/>
              <a:cs typeface="NikoshBAN" pitchFamily="2" charset="0"/>
            </a:endParaRPr>
          </a:p>
          <a:p>
            <a:pPr marL="342900" indent="-342900">
              <a:buFont typeface="+mj-lt"/>
              <a:buAutoNum type="arabicPeriod"/>
            </a:pPr>
            <a:endParaRPr lang="bn-BD" dirty="0" smtClean="0">
              <a:latin typeface="NikoshBAN" pitchFamily="2" charset="0"/>
              <a:cs typeface="NikoshBAN" pitchFamily="2" charset="0"/>
            </a:endParaRPr>
          </a:p>
          <a:p>
            <a:pPr marL="342900" indent="-342900">
              <a:buFont typeface="+mj-lt"/>
              <a:buAutoNum type="arabicPeriod"/>
            </a:pPr>
            <a:r>
              <a:rPr lang="bn-BD" sz="2400" dirty="0" smtClean="0">
                <a:solidFill>
                  <a:srgbClr val="00B050"/>
                </a:solidFill>
                <a:latin typeface="NikoshBAN" pitchFamily="2" charset="0"/>
                <a:cs typeface="NikoshBAN" pitchFamily="2" charset="0"/>
              </a:rPr>
              <a:t>খাদ্য ও পুষ্টি কি ?</a:t>
            </a:r>
          </a:p>
          <a:p>
            <a:pPr marL="342900" indent="-342900">
              <a:buFont typeface="+mj-lt"/>
              <a:buAutoNum type="arabicPeriod"/>
            </a:pPr>
            <a:r>
              <a:rPr lang="bn-BD" sz="2400" dirty="0" smtClean="0">
                <a:solidFill>
                  <a:srgbClr val="00B050"/>
                </a:solidFill>
                <a:latin typeface="NikoshBAN" pitchFamily="2" charset="0"/>
                <a:cs typeface="NikoshBAN" pitchFamily="2" charset="0"/>
              </a:rPr>
              <a:t>কি কি খাদ্যে আমিষ আছে?</a:t>
            </a:r>
          </a:p>
          <a:p>
            <a:pPr marL="342900" indent="-342900">
              <a:buFont typeface="+mj-lt"/>
              <a:buAutoNum type="arabicPeriod"/>
            </a:pPr>
            <a:r>
              <a:rPr lang="bn-BD" sz="2400" dirty="0" smtClean="0">
                <a:solidFill>
                  <a:srgbClr val="00B050"/>
                </a:solidFill>
                <a:latin typeface="NikoshBAN" pitchFamily="2" charset="0"/>
                <a:cs typeface="NikoshBAN" pitchFamily="2" charset="0"/>
              </a:rPr>
              <a:t>শর্করা জাতীয় খাদ্য কি কি?</a:t>
            </a:r>
          </a:p>
          <a:p>
            <a:pPr marL="342900" indent="-342900">
              <a:buFont typeface="+mj-lt"/>
              <a:buAutoNum type="arabicPeriod"/>
            </a:pPr>
            <a:r>
              <a:rPr lang="bn-BD" sz="2400" dirty="0" smtClean="0">
                <a:solidFill>
                  <a:srgbClr val="00B050"/>
                </a:solidFill>
                <a:latin typeface="NikoshBAN" pitchFamily="2" charset="0"/>
                <a:cs typeface="NikoshBAN" pitchFamily="2" charset="0"/>
              </a:rPr>
              <a:t>খাদ্য কত প্রকার ও কি কি?</a:t>
            </a:r>
            <a:endParaRPr lang="en-US" sz="2400" dirty="0">
              <a:solidFill>
                <a:srgbClr val="00B050"/>
              </a:solidFill>
              <a:latin typeface="NikoshBAN" pitchFamily="2" charset="0"/>
              <a:cs typeface="NikoshBAN" pitchFamily="2" charset="0"/>
            </a:endParaRPr>
          </a:p>
        </p:txBody>
      </p:sp>
      <p:sp>
        <p:nvSpPr>
          <p:cNvPr id="5" name="TextBox 4"/>
          <p:cNvSpPr txBox="1"/>
          <p:nvPr/>
        </p:nvSpPr>
        <p:spPr>
          <a:xfrm>
            <a:off x="2667000" y="381000"/>
            <a:ext cx="3886200" cy="646331"/>
          </a:xfrm>
          <a:prstGeom prst="rect">
            <a:avLst/>
          </a:prstGeom>
          <a:noFill/>
        </p:spPr>
        <p:txBody>
          <a:bodyPr wrap="square" rtlCol="0">
            <a:spAutoFit/>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609600"/>
            <a:ext cx="5029200" cy="1815882"/>
          </a:xfrm>
          <a:prstGeom prst="rect">
            <a:avLst/>
          </a:prstGeom>
          <a:noFill/>
        </p:spPr>
        <p:txBody>
          <a:bodyPr wrap="square" rtlCol="0">
            <a:spAutoFit/>
          </a:bodyPr>
          <a:lstStyle/>
          <a:p>
            <a:pPr algn="ctr"/>
            <a:r>
              <a:rPr lang="bn-BD" sz="4000" dirty="0" smtClean="0">
                <a:solidFill>
                  <a:schemeClr val="accent6">
                    <a:lumMod val="75000"/>
                  </a:schemeClr>
                </a:solidFill>
                <a:latin typeface="NikoshBAN" pitchFamily="2" charset="0"/>
                <a:cs typeface="NikoshBAN" pitchFamily="2" charset="0"/>
              </a:rPr>
              <a:t>বাড়ির কাজ</a:t>
            </a:r>
          </a:p>
          <a:p>
            <a:pPr algn="ctr"/>
            <a:endParaRPr lang="bn-BD" sz="4000" dirty="0" smtClean="0">
              <a:latin typeface="NikoshBAN" pitchFamily="2" charset="0"/>
              <a:cs typeface="NikoshBAN" pitchFamily="2" charset="0"/>
            </a:endParaRPr>
          </a:p>
          <a:p>
            <a:pPr marL="342900" indent="-342900" algn="ctr">
              <a:buFont typeface="+mj-lt"/>
              <a:buAutoNum type="arabicPeriod"/>
            </a:pPr>
            <a:r>
              <a:rPr lang="bn-BD" sz="3200" dirty="0" smtClean="0">
                <a:solidFill>
                  <a:srgbClr val="92D050"/>
                </a:solidFill>
                <a:latin typeface="NikoshBAN" pitchFamily="2" charset="0"/>
                <a:cs typeface="NikoshBAN" pitchFamily="2" charset="0"/>
              </a:rPr>
              <a:t>খাদ্য ও পুষ্টির প্রয়োজনীয়তা লিখ</a:t>
            </a: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533400"/>
            <a:ext cx="66294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8800" dirty="0" smtClean="0">
                <a:solidFill>
                  <a:schemeClr val="accent2"/>
                </a:solidFill>
                <a:latin typeface="NikoshBAN" pitchFamily="2" charset="0"/>
                <a:cs typeface="NikoshBAN" pitchFamily="2" charset="0"/>
              </a:rPr>
              <a:t>ধন্যবাদ</a:t>
            </a:r>
            <a:endParaRPr lang="en-US" sz="8800" dirty="0">
              <a:solidFill>
                <a:schemeClr val="accent2"/>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219200"/>
            <a:ext cx="7772400" cy="1446550"/>
          </a:xfrm>
          <a:prstGeom prst="rect">
            <a:avLst/>
          </a:prstGeom>
          <a:noFill/>
        </p:spPr>
        <p:txBody>
          <a:bodyPr wrap="square" rtlCol="0">
            <a:spAutoFit/>
          </a:bodyPr>
          <a:lstStyle/>
          <a:p>
            <a:pPr algn="ctr" rtl="1"/>
            <a:r>
              <a:rPr lang="bn-BD" sz="88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শুভেচ্ছা</a:t>
            </a:r>
            <a:endParaRPr lang="en-US" sz="8800" b="1" dirty="0">
              <a:solidFill>
                <a:srgbClr val="00B050"/>
              </a:solidFill>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33649"/>
            <a:ext cx="6324600" cy="3924151"/>
          </a:xfrm>
          <a:prstGeom prst="rect">
            <a:avLst/>
          </a:prstGeom>
          <a:noFill/>
        </p:spPr>
        <p:txBody>
          <a:bodyPr wrap="square" rtlCol="0">
            <a:spAutoFit/>
          </a:bodyPr>
          <a:lstStyle/>
          <a:p>
            <a:pPr algn="ctr"/>
            <a:r>
              <a:rPr lang="bn-BD" sz="11500" dirty="0" smtClean="0">
                <a:solidFill>
                  <a:schemeClr val="accent6">
                    <a:lumMod val="50000"/>
                  </a:schemeClr>
                </a:solidFill>
                <a:latin typeface="NikoshBAN" pitchFamily="2" charset="0"/>
                <a:cs typeface="NikoshBAN" pitchFamily="2" charset="0"/>
              </a:rPr>
              <a:t>বিজ্ঞান</a:t>
            </a:r>
          </a:p>
          <a:p>
            <a:pPr algn="ctr"/>
            <a:r>
              <a:rPr lang="en-US" sz="8000" dirty="0" smtClean="0">
                <a:solidFill>
                  <a:srgbClr val="002060"/>
                </a:solidFill>
                <a:latin typeface="NikoshBAN" pitchFamily="2" charset="0"/>
                <a:cs typeface="NikoshBAN" pitchFamily="2" charset="0"/>
              </a:rPr>
              <a:t>6</a:t>
            </a:r>
            <a:r>
              <a:rPr lang="bn-BD" sz="8000" dirty="0" smtClean="0">
                <a:solidFill>
                  <a:srgbClr val="002060"/>
                </a:solidFill>
                <a:latin typeface="NikoshBAN" pitchFamily="2" charset="0"/>
                <a:cs typeface="NikoshBAN" pitchFamily="2" charset="0"/>
              </a:rPr>
              <a:t>ষ্ঠ শ্রেণি</a:t>
            </a:r>
            <a:endParaRPr lang="en-US" sz="8000" dirty="0" smtClean="0">
              <a:solidFill>
                <a:srgbClr val="002060"/>
              </a:solidFill>
              <a:latin typeface="NikoshBAN" pitchFamily="2" charset="0"/>
              <a:cs typeface="NikoshBAN" pitchFamily="2" charset="0"/>
            </a:endParaRPr>
          </a:p>
          <a:p>
            <a:pPr algn="ctr"/>
            <a:r>
              <a:rPr lang="bn-BD" sz="4800" dirty="0" smtClean="0">
                <a:latin typeface="NikoshBAN" pitchFamily="2" charset="0"/>
                <a:cs typeface="NikoshBAN" pitchFamily="2" charset="0"/>
              </a:rPr>
              <a:t>সময়ঃ ৫০ মিনিট</a:t>
            </a:r>
            <a:endParaRPr lang="en-US" sz="4800" dirty="0" smtClean="0">
              <a:latin typeface="NikoshBAN" pitchFamily="2" charset="0"/>
              <a:cs typeface="NikoshBAN" pitchFamily="2" charset="0"/>
            </a:endParaRPr>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76200"/>
            <a:ext cx="6019800" cy="1107996"/>
          </a:xfrm>
          <a:prstGeom prst="rect">
            <a:avLst/>
          </a:prstGeom>
          <a:noFill/>
        </p:spPr>
        <p:txBody>
          <a:bodyPr wrap="square" rtlCol="0">
            <a:spAutoFit/>
          </a:bodyPr>
          <a:lstStyle/>
          <a:p>
            <a:pPr algn="ctr"/>
            <a:r>
              <a:rPr lang="bn-BD" sz="6600" dirty="0" smtClean="0">
                <a:solidFill>
                  <a:schemeClr val="accent6">
                    <a:lumMod val="75000"/>
                  </a:schemeClr>
                </a:solidFill>
                <a:latin typeface="NikoshBAN" pitchFamily="2" charset="0"/>
                <a:cs typeface="NikoshBAN" pitchFamily="2" charset="0"/>
              </a:rPr>
              <a:t>ছবিগুলো দেখি</a:t>
            </a:r>
            <a:endParaRPr lang="en-US" sz="6600" dirty="0">
              <a:solidFill>
                <a:schemeClr val="accent6">
                  <a:lumMod val="75000"/>
                </a:schemeClr>
              </a:solidFill>
              <a:latin typeface="NikoshBAN" pitchFamily="2" charset="0"/>
              <a:cs typeface="NikoshBAN" pitchFamily="2" charset="0"/>
            </a:endParaRPr>
          </a:p>
        </p:txBody>
      </p:sp>
      <p:pic>
        <p:nvPicPr>
          <p:cNvPr id="1027" name="Picture 3" descr="C:\Users\USER\Desktop\images.jpg"/>
          <p:cNvPicPr>
            <a:picLocks noChangeAspect="1" noChangeArrowheads="1"/>
          </p:cNvPicPr>
          <p:nvPr/>
        </p:nvPicPr>
        <p:blipFill>
          <a:blip r:embed="rId3"/>
          <a:srcRect/>
          <a:stretch>
            <a:fillRect/>
          </a:stretch>
        </p:blipFill>
        <p:spPr bwMode="auto">
          <a:xfrm>
            <a:off x="381000" y="1436913"/>
            <a:ext cx="3429000" cy="2449287"/>
          </a:xfrm>
          <a:prstGeom prst="rect">
            <a:avLst/>
          </a:prstGeom>
          <a:noFill/>
        </p:spPr>
      </p:pic>
      <p:pic>
        <p:nvPicPr>
          <p:cNvPr id="1029" name="Picture 5" descr="C:\Users\USER\Desktop\220px-Potato_galettes_with_quail_eggs.jpg"/>
          <p:cNvPicPr>
            <a:picLocks noChangeAspect="1" noChangeArrowheads="1"/>
          </p:cNvPicPr>
          <p:nvPr/>
        </p:nvPicPr>
        <p:blipFill>
          <a:blip r:embed="rId4"/>
          <a:srcRect/>
          <a:stretch>
            <a:fillRect/>
          </a:stretch>
        </p:blipFill>
        <p:spPr bwMode="auto">
          <a:xfrm>
            <a:off x="5017214" y="1524000"/>
            <a:ext cx="3517186" cy="2438400"/>
          </a:xfrm>
          <a:prstGeom prst="rect">
            <a:avLst/>
          </a:prstGeom>
          <a:noFill/>
        </p:spPr>
      </p:pic>
      <p:pic>
        <p:nvPicPr>
          <p:cNvPr id="1030" name="Picture 6" descr="C:\Users\USER\Desktop\katal.jpg"/>
          <p:cNvPicPr>
            <a:picLocks noChangeAspect="1" noChangeArrowheads="1"/>
          </p:cNvPicPr>
          <p:nvPr/>
        </p:nvPicPr>
        <p:blipFill>
          <a:blip r:embed="rId5"/>
          <a:srcRect/>
          <a:stretch>
            <a:fillRect/>
          </a:stretch>
        </p:blipFill>
        <p:spPr bwMode="auto">
          <a:xfrm>
            <a:off x="304800" y="4343400"/>
            <a:ext cx="3810000" cy="2354913"/>
          </a:xfrm>
          <a:prstGeom prst="rect">
            <a:avLst/>
          </a:prstGeom>
          <a:noFill/>
        </p:spPr>
      </p:pic>
      <p:pic>
        <p:nvPicPr>
          <p:cNvPr id="1031" name="Picture 7" descr="C:\Users\USER\Desktop\rice-2.jpg"/>
          <p:cNvPicPr>
            <a:picLocks noChangeAspect="1" noChangeArrowheads="1"/>
          </p:cNvPicPr>
          <p:nvPr/>
        </p:nvPicPr>
        <p:blipFill>
          <a:blip r:embed="rId6"/>
          <a:srcRect/>
          <a:stretch>
            <a:fillRect/>
          </a:stretch>
        </p:blipFill>
        <p:spPr bwMode="auto">
          <a:xfrm>
            <a:off x="4949030" y="4343400"/>
            <a:ext cx="3551348" cy="2286000"/>
          </a:xfrm>
          <a:prstGeom prst="rect">
            <a:avLst/>
          </a:prstGeom>
          <a:noFill/>
        </p:spPr>
      </p:pic>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1200" y="2819400"/>
            <a:ext cx="5257800" cy="1938992"/>
          </a:xfrm>
          <a:prstGeom prst="rect">
            <a:avLst/>
          </a:prstGeom>
          <a:noFill/>
        </p:spPr>
        <p:txBody>
          <a:bodyPr wrap="square" rtlCol="0">
            <a:spAutoFit/>
          </a:bodyPr>
          <a:lstStyle/>
          <a:p>
            <a:pPr algn="ctr"/>
            <a:r>
              <a:rPr lang="bn-BD" sz="6600" b="1" dirty="0" smtClean="0">
                <a:solidFill>
                  <a:schemeClr val="accent6">
                    <a:lumMod val="75000"/>
                  </a:schemeClr>
                </a:solidFill>
                <a:latin typeface="NikoshBAN" pitchFamily="2" charset="0"/>
                <a:cs typeface="NikoshBAN" pitchFamily="2" charset="0"/>
              </a:rPr>
              <a:t>অধ্যায়ঃ ত্রয়োদশ</a:t>
            </a:r>
          </a:p>
          <a:p>
            <a:pPr algn="ctr"/>
            <a:r>
              <a:rPr lang="bn-BD" sz="5400" b="1" dirty="0" smtClean="0">
                <a:solidFill>
                  <a:schemeClr val="accent6">
                    <a:lumMod val="75000"/>
                  </a:schemeClr>
                </a:solidFill>
                <a:latin typeface="NikoshBAN" pitchFamily="2" charset="0"/>
                <a:cs typeface="NikoshBAN" pitchFamily="2" charset="0"/>
              </a:rPr>
              <a:t>পৃষ্ঠা নং ১১৬</a:t>
            </a:r>
          </a:p>
        </p:txBody>
      </p:sp>
      <p:sp>
        <p:nvSpPr>
          <p:cNvPr id="4" name="Rectangle 3"/>
          <p:cNvSpPr/>
          <p:nvPr/>
        </p:nvSpPr>
        <p:spPr>
          <a:xfrm>
            <a:off x="1676400" y="533400"/>
            <a:ext cx="6019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b="1" dirty="0" smtClean="0">
                <a:solidFill>
                  <a:srgbClr val="92D050"/>
                </a:solidFill>
                <a:latin typeface="NikoshBAN" pitchFamily="2" charset="0"/>
                <a:cs typeface="NikoshBAN" pitchFamily="2" charset="0"/>
              </a:rPr>
              <a:t>খাদ্য ও পুষ্টি</a:t>
            </a:r>
            <a:endParaRPr lang="en-US" sz="9600" b="1" dirty="0" smtClean="0">
              <a:solidFill>
                <a:srgbClr val="92D050"/>
              </a:solidFill>
              <a:latin typeface="NikoshBAN" pitchFamily="2" charset="0"/>
              <a:cs typeface="NikoshBAN" pitchFamily="2" charset="0"/>
            </a:endParaRPr>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2081748"/>
            <a:ext cx="7696200" cy="3785652"/>
          </a:xfrm>
          <a:prstGeom prst="rect">
            <a:avLst/>
          </a:prstGeom>
          <a:noFill/>
        </p:spPr>
        <p:txBody>
          <a:bodyPr wrap="square" rtlCol="0">
            <a:spAutoFit/>
          </a:bodyPr>
          <a:lstStyle/>
          <a:p>
            <a:r>
              <a:rPr lang="bn-BD" sz="4000" b="1" dirty="0" smtClean="0">
                <a:solidFill>
                  <a:schemeClr val="accent6">
                    <a:lumMod val="50000"/>
                  </a:schemeClr>
                </a:solidFill>
                <a:latin typeface="NikoshBAN" pitchFamily="2" charset="0"/>
                <a:cs typeface="NikoshBAN" pitchFamily="2" charset="0"/>
              </a:rPr>
              <a:t>এ পাঠ শেষে শিক্ষীর্থীরা –</a:t>
            </a:r>
          </a:p>
          <a:p>
            <a:pPr marL="742950" indent="-742950">
              <a:buFont typeface="+mj-lt"/>
              <a:buAutoNum type="arabicPeriod"/>
            </a:pPr>
            <a:r>
              <a:rPr lang="bn-BD" sz="4000" b="1" dirty="0" smtClean="0">
                <a:latin typeface="NikoshBAN" pitchFamily="2" charset="0"/>
                <a:cs typeface="NikoshBAN" pitchFamily="2" charset="0"/>
              </a:rPr>
              <a:t>খাদ্য ও পুষ্টি </a:t>
            </a:r>
            <a:r>
              <a:rPr lang="bn-BD" sz="4000" b="1" dirty="0" smtClean="0">
                <a:solidFill>
                  <a:srgbClr val="C00000"/>
                </a:solidFill>
                <a:latin typeface="NikoshBAN" pitchFamily="2" charset="0"/>
                <a:cs typeface="NikoshBAN" pitchFamily="2" charset="0"/>
              </a:rPr>
              <a:t>কি </a:t>
            </a:r>
            <a:r>
              <a:rPr lang="bn-BD" sz="4000" b="1" dirty="0" smtClean="0">
                <a:latin typeface="NikoshBAN" pitchFamily="2" charset="0"/>
                <a:cs typeface="NikoshBAN" pitchFamily="2" charset="0"/>
              </a:rPr>
              <a:t>তা বলতে পারবে;</a:t>
            </a:r>
          </a:p>
          <a:p>
            <a:pPr marL="742950" indent="-742950">
              <a:buFont typeface="+mj-lt"/>
              <a:buAutoNum type="arabicPeriod"/>
            </a:pPr>
            <a:r>
              <a:rPr lang="bn-BD" sz="4000" b="1" dirty="0" smtClean="0">
                <a:latin typeface="NikoshBAN" pitchFamily="2" charset="0"/>
                <a:cs typeface="NikoshBAN" pitchFamily="2" charset="0"/>
              </a:rPr>
              <a:t>খাদ্য </a:t>
            </a:r>
            <a:r>
              <a:rPr lang="bn-BD" sz="4000" b="1" dirty="0" smtClean="0">
                <a:solidFill>
                  <a:srgbClr val="C00000"/>
                </a:solidFill>
                <a:latin typeface="NikoshBAN" pitchFamily="2" charset="0"/>
                <a:cs typeface="NikoshBAN" pitchFamily="2" charset="0"/>
              </a:rPr>
              <a:t>কত প্রকার ও কি কি </a:t>
            </a:r>
            <a:r>
              <a:rPr lang="bn-BD" sz="4000" b="1" dirty="0" smtClean="0">
                <a:latin typeface="NikoshBAN" pitchFamily="2" charset="0"/>
                <a:cs typeface="NikoshBAN" pitchFamily="2" charset="0"/>
              </a:rPr>
              <a:t>তা বর্ণনা করতে পারবে;</a:t>
            </a:r>
          </a:p>
          <a:p>
            <a:pPr marL="742950" indent="-742950">
              <a:buFont typeface="+mj-lt"/>
              <a:buAutoNum type="arabicPeriod"/>
            </a:pPr>
            <a:r>
              <a:rPr lang="bn-BD" sz="4000" b="1" dirty="0" smtClean="0">
                <a:latin typeface="NikoshBAN" pitchFamily="2" charset="0"/>
                <a:cs typeface="NikoshBAN" pitchFamily="2" charset="0"/>
              </a:rPr>
              <a:t>খাদ্য ও পুষ্টির </a:t>
            </a:r>
            <a:r>
              <a:rPr lang="bn-BD" sz="4000" b="1" dirty="0" smtClean="0">
                <a:solidFill>
                  <a:srgbClr val="C00000"/>
                </a:solidFill>
                <a:latin typeface="NikoshBAN" pitchFamily="2" charset="0"/>
                <a:cs typeface="NikoshBAN" pitchFamily="2" charset="0"/>
              </a:rPr>
              <a:t>প্রয়োজনীয়তা</a:t>
            </a:r>
            <a:r>
              <a:rPr lang="bn-BD" sz="4000" b="1" dirty="0" smtClean="0">
                <a:latin typeface="NikoshBAN" pitchFamily="2" charset="0"/>
                <a:cs typeface="NikoshBAN" pitchFamily="2" charset="0"/>
              </a:rPr>
              <a:t> ব্যাখ্যা করতে পারবে।</a:t>
            </a:r>
            <a:endParaRPr lang="en-US" sz="4000" b="1" dirty="0">
              <a:latin typeface="NikoshBAN" pitchFamily="2" charset="0"/>
              <a:cs typeface="NikoshBAN" pitchFamily="2" charset="0"/>
            </a:endParaRPr>
          </a:p>
        </p:txBody>
      </p:sp>
      <p:sp>
        <p:nvSpPr>
          <p:cNvPr id="4" name="Rectangle 3"/>
          <p:cNvSpPr/>
          <p:nvPr/>
        </p:nvSpPr>
        <p:spPr>
          <a:xfrm>
            <a:off x="3352800" y="304800"/>
            <a:ext cx="2743200"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n-BD" sz="6000" b="1" dirty="0" smtClean="0">
                <a:solidFill>
                  <a:srgbClr val="002060"/>
                </a:solidFill>
                <a:latin typeface="NikoshBAN" pitchFamily="2" charset="0"/>
                <a:cs typeface="NikoshBAN" pitchFamily="2" charset="0"/>
              </a:rPr>
              <a:t>শিখনফল</a:t>
            </a:r>
            <a:endParaRPr lang="en-US" sz="6000" b="1" dirty="0">
              <a:solidFill>
                <a:srgbClr val="002060"/>
              </a:solidFill>
              <a:latin typeface="NikoshBAN" pitchFamily="2" charset="0"/>
              <a:cs typeface="NikoshBAN" pitchFamily="2" charset="0"/>
            </a:endParaRPr>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lgn="ctr"/>
            <a:r>
              <a:rPr lang="bn-BD" sz="3600" smtClean="0">
                <a:solidFill>
                  <a:srgbClr val="FF0000"/>
                </a:solidFill>
                <a:latin typeface="NikoshBAN" pitchFamily="2" charset="0"/>
                <a:cs typeface="NikoshBAN" pitchFamily="2" charset="0"/>
              </a:rPr>
              <a:t> </a:t>
            </a:r>
            <a:r>
              <a:rPr lang="bn-BD" sz="3600" dirty="0" smtClean="0">
                <a:solidFill>
                  <a:srgbClr val="FF0000"/>
                </a:solidFill>
                <a:latin typeface="NikoshBAN" pitchFamily="2" charset="0"/>
                <a:cs typeface="NikoshBAN" pitchFamily="2" charset="0"/>
              </a:rPr>
              <a:t>খাদ্যকে তিন ভাগে ভাগ করা হয়েছে</a:t>
            </a:r>
            <a:r>
              <a:rPr lang="bn-BD" sz="3600" dirty="0" smtClean="0">
                <a:solidFill>
                  <a:schemeClr val="accent1"/>
                </a:solidFill>
                <a:latin typeface="NikoshBAN" pitchFamily="2" charset="0"/>
                <a:cs typeface="NikoshBAN" pitchFamily="2" charset="0"/>
              </a:rPr>
              <a:t>। </a:t>
            </a:r>
          </a:p>
          <a:p>
            <a:pPr marL="514350" indent="-514350" algn="ctr"/>
            <a:endParaRPr lang="en-US" sz="3600" dirty="0">
              <a:solidFill>
                <a:schemeClr val="accent1"/>
              </a:solidFill>
              <a:latin typeface="NikoshBAN" pitchFamily="2" charset="0"/>
              <a:cs typeface="NikoshBAN" pitchFamily="2" charset="0"/>
            </a:endParaRPr>
          </a:p>
        </p:txBody>
      </p:sp>
      <p:sp>
        <p:nvSpPr>
          <p:cNvPr id="3" name="TextBox 2"/>
          <p:cNvSpPr txBox="1"/>
          <p:nvPr/>
        </p:nvSpPr>
        <p:spPr>
          <a:xfrm>
            <a:off x="1066800" y="4038600"/>
            <a:ext cx="2057400" cy="584775"/>
          </a:xfrm>
          <a:prstGeom prst="rect">
            <a:avLst/>
          </a:prstGeom>
          <a:noFill/>
        </p:spPr>
        <p:txBody>
          <a:bodyPr wrap="square" rtlCol="0">
            <a:spAutoFit/>
          </a:bodyPr>
          <a:lstStyle/>
          <a:p>
            <a:endParaRPr lang="en-US" sz="3200" b="1" dirty="0"/>
          </a:p>
        </p:txBody>
      </p:sp>
      <p:sp>
        <p:nvSpPr>
          <p:cNvPr id="4" name="TextBox 3"/>
          <p:cNvSpPr txBox="1"/>
          <p:nvPr/>
        </p:nvSpPr>
        <p:spPr>
          <a:xfrm>
            <a:off x="152400" y="4191000"/>
            <a:ext cx="2057400" cy="461665"/>
          </a:xfrm>
          <a:prstGeom prst="rect">
            <a:avLst/>
          </a:prstGeom>
          <a:noFill/>
        </p:spPr>
        <p:txBody>
          <a:bodyPr wrap="square" rtlCol="0">
            <a:spAutoFit/>
          </a:bodyPr>
          <a:lstStyle/>
          <a:p>
            <a:r>
              <a:rPr lang="bn-BD" sz="2400" dirty="0" smtClean="0">
                <a:solidFill>
                  <a:srgbClr val="C00000"/>
                </a:solidFill>
                <a:latin typeface="NikoshBAN" pitchFamily="2" charset="0"/>
                <a:cs typeface="NikoshBAN" pitchFamily="2" charset="0"/>
              </a:rPr>
              <a:t>প্রোটিন বা আমিষ</a:t>
            </a:r>
            <a:endParaRPr lang="en-US" sz="2400" dirty="0">
              <a:solidFill>
                <a:srgbClr val="C00000"/>
              </a:solidFill>
            </a:endParaRPr>
          </a:p>
        </p:txBody>
      </p:sp>
      <p:sp>
        <p:nvSpPr>
          <p:cNvPr id="5" name="TextBox 4"/>
          <p:cNvSpPr txBox="1"/>
          <p:nvPr/>
        </p:nvSpPr>
        <p:spPr>
          <a:xfrm>
            <a:off x="3505200" y="4191000"/>
            <a:ext cx="2057400" cy="461665"/>
          </a:xfrm>
          <a:prstGeom prst="rect">
            <a:avLst/>
          </a:prstGeom>
          <a:noFill/>
        </p:spPr>
        <p:txBody>
          <a:bodyPr wrap="square" rtlCol="0">
            <a:spAutoFit/>
          </a:bodyPr>
          <a:lstStyle/>
          <a:p>
            <a:pPr algn="ctr"/>
            <a:r>
              <a:rPr lang="bn-BD" sz="2400" dirty="0" smtClean="0">
                <a:solidFill>
                  <a:srgbClr val="92D050"/>
                </a:solidFill>
                <a:latin typeface="NikoshBAN" pitchFamily="2" charset="0"/>
                <a:cs typeface="NikoshBAN" pitchFamily="2" charset="0"/>
              </a:rPr>
              <a:t>শর্করা জাতীয় খাদ্য</a:t>
            </a:r>
            <a:endParaRPr lang="en-US" sz="2400" dirty="0">
              <a:solidFill>
                <a:srgbClr val="92D050"/>
              </a:solidFill>
            </a:endParaRPr>
          </a:p>
        </p:txBody>
      </p:sp>
      <p:sp>
        <p:nvSpPr>
          <p:cNvPr id="6" name="TextBox 5"/>
          <p:cNvSpPr txBox="1"/>
          <p:nvPr/>
        </p:nvSpPr>
        <p:spPr>
          <a:xfrm>
            <a:off x="7010400" y="4191000"/>
            <a:ext cx="1981200" cy="461665"/>
          </a:xfrm>
          <a:prstGeom prst="rect">
            <a:avLst/>
          </a:prstGeom>
          <a:noFill/>
        </p:spPr>
        <p:txBody>
          <a:bodyPr wrap="square" rtlCol="0">
            <a:spAutoFit/>
          </a:bodyPr>
          <a:lstStyle/>
          <a:p>
            <a:r>
              <a:rPr lang="bn-BD" sz="2400" dirty="0" smtClean="0">
                <a:solidFill>
                  <a:schemeClr val="accent1"/>
                </a:solidFill>
                <a:latin typeface="NikoshBAN" pitchFamily="2" charset="0"/>
                <a:cs typeface="NikoshBAN" pitchFamily="2" charset="0"/>
              </a:rPr>
              <a:t>স্নেহ জাতীয় খাদ্য</a:t>
            </a:r>
            <a:endParaRPr lang="en-US" sz="2400" dirty="0"/>
          </a:p>
        </p:txBody>
      </p:sp>
      <p:sp>
        <p:nvSpPr>
          <p:cNvPr id="7" name="TextBox 6"/>
          <p:cNvSpPr txBox="1"/>
          <p:nvPr/>
        </p:nvSpPr>
        <p:spPr>
          <a:xfrm>
            <a:off x="0" y="5334000"/>
            <a:ext cx="9144000" cy="584775"/>
          </a:xfrm>
          <a:prstGeom prst="rect">
            <a:avLst/>
          </a:prstGeom>
          <a:noFill/>
        </p:spPr>
        <p:txBody>
          <a:bodyPr wrap="square" rtlCol="0">
            <a:spAutoFit/>
          </a:bodyPr>
          <a:lstStyle/>
          <a:p>
            <a:pPr algn="ctr"/>
            <a:r>
              <a:rPr lang="bn-BD" sz="3200" dirty="0" smtClean="0">
                <a:solidFill>
                  <a:schemeClr val="accent1"/>
                </a:solidFill>
                <a:latin typeface="NikoshBAN" pitchFamily="2" charset="0"/>
                <a:cs typeface="NikoshBAN" pitchFamily="2" charset="0"/>
              </a:rPr>
              <a:t>এছাড়া ভিটামিন পানি ও খনিজ লবণ হলো আরো তিন প্রকারের খাদ্য। </a:t>
            </a:r>
            <a:endParaRPr lang="en-US" sz="3200" dirty="0"/>
          </a:p>
        </p:txBody>
      </p:sp>
      <p:pic>
        <p:nvPicPr>
          <p:cNvPr id="9" name="Picture 2" descr="F:\-potato.jpg"/>
          <p:cNvPicPr>
            <a:picLocks noChangeAspect="1" noChangeArrowheads="1"/>
          </p:cNvPicPr>
          <p:nvPr/>
        </p:nvPicPr>
        <p:blipFill>
          <a:blip r:embed="rId2"/>
          <a:srcRect/>
          <a:stretch>
            <a:fillRect/>
          </a:stretch>
        </p:blipFill>
        <p:spPr bwMode="auto">
          <a:xfrm>
            <a:off x="3352800" y="1752600"/>
            <a:ext cx="2590800" cy="2117558"/>
          </a:xfrm>
          <a:prstGeom prst="rect">
            <a:avLst/>
          </a:prstGeom>
          <a:noFill/>
        </p:spPr>
      </p:pic>
      <p:pic>
        <p:nvPicPr>
          <p:cNvPr id="11" name="Picture 6" descr="C:\Users\USER\Desktop\katal.jpg"/>
          <p:cNvPicPr>
            <a:picLocks noChangeAspect="1" noChangeArrowheads="1"/>
          </p:cNvPicPr>
          <p:nvPr/>
        </p:nvPicPr>
        <p:blipFill>
          <a:blip r:embed="rId3"/>
          <a:srcRect/>
          <a:stretch>
            <a:fillRect/>
          </a:stretch>
        </p:blipFill>
        <p:spPr bwMode="auto">
          <a:xfrm>
            <a:off x="0" y="1752600"/>
            <a:ext cx="2895600" cy="2094534"/>
          </a:xfrm>
          <a:prstGeom prst="rect">
            <a:avLst/>
          </a:prstGeom>
          <a:noFill/>
        </p:spPr>
      </p:pic>
      <p:pic>
        <p:nvPicPr>
          <p:cNvPr id="1026" name="Picture 2" descr="F:\imagesoil.jpg"/>
          <p:cNvPicPr>
            <a:picLocks noChangeAspect="1" noChangeArrowheads="1"/>
          </p:cNvPicPr>
          <p:nvPr/>
        </p:nvPicPr>
        <p:blipFill>
          <a:blip r:embed="rId4"/>
          <a:srcRect/>
          <a:stretch>
            <a:fillRect/>
          </a:stretch>
        </p:blipFill>
        <p:spPr bwMode="auto">
          <a:xfrm>
            <a:off x="6324600" y="1676400"/>
            <a:ext cx="2209800" cy="220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315200" cy="1569660"/>
          </a:xfrm>
          <a:prstGeom prst="rect">
            <a:avLst/>
          </a:prstGeom>
          <a:noFill/>
        </p:spPr>
        <p:txBody>
          <a:bodyPr wrap="square" rtlCol="0">
            <a:spAutoFit/>
          </a:bodyPr>
          <a:lstStyle/>
          <a:p>
            <a:pPr marL="514350" indent="-514350">
              <a:buFont typeface="+mj-lt"/>
              <a:buAutoNum type="arabicPeriod"/>
            </a:pPr>
            <a:r>
              <a:rPr lang="bn-BD" sz="3200" dirty="0" smtClean="0">
                <a:solidFill>
                  <a:srgbClr val="00B050"/>
                </a:solidFill>
                <a:latin typeface="NikoshBAN" pitchFamily="2" charset="0"/>
                <a:cs typeface="NikoshBAN" pitchFamily="2" charset="0"/>
              </a:rPr>
              <a:t>দেহকে সুস্থ ও কাজের উপযোগী রাখার জন্য যে সকল উপাদান প্রয়োজন সে সব উপাদান বিশিষ্ট বস্তুকে খাদ্য বলে।</a:t>
            </a:r>
            <a:endParaRPr lang="en-US" sz="3200" dirty="0">
              <a:solidFill>
                <a:srgbClr val="00B050"/>
              </a:solidFill>
              <a:latin typeface="NikoshBAN" pitchFamily="2" charset="0"/>
              <a:cs typeface="NikoshBAN" pitchFamily="2" charset="0"/>
            </a:endParaRPr>
          </a:p>
        </p:txBody>
      </p:sp>
      <p:pic>
        <p:nvPicPr>
          <p:cNvPr id="1026" name="Picture 2" descr="F:\-potato.jpg"/>
          <p:cNvPicPr>
            <a:picLocks noChangeAspect="1" noChangeArrowheads="1"/>
          </p:cNvPicPr>
          <p:nvPr/>
        </p:nvPicPr>
        <p:blipFill>
          <a:blip r:embed="rId2"/>
          <a:srcRect/>
          <a:stretch>
            <a:fillRect/>
          </a:stretch>
        </p:blipFill>
        <p:spPr bwMode="auto">
          <a:xfrm>
            <a:off x="838200" y="4038600"/>
            <a:ext cx="2895600" cy="2324100"/>
          </a:xfrm>
          <a:prstGeom prst="rect">
            <a:avLst/>
          </a:prstGeom>
          <a:noFill/>
        </p:spPr>
      </p:pic>
      <p:pic>
        <p:nvPicPr>
          <p:cNvPr id="1027" name="Picture 3" descr="F:\pppp.jpg"/>
          <p:cNvPicPr>
            <a:picLocks noChangeAspect="1" noChangeArrowheads="1"/>
          </p:cNvPicPr>
          <p:nvPr/>
        </p:nvPicPr>
        <p:blipFill>
          <a:blip r:embed="rId3"/>
          <a:srcRect/>
          <a:stretch>
            <a:fillRect/>
          </a:stretch>
        </p:blipFill>
        <p:spPr bwMode="auto">
          <a:xfrm>
            <a:off x="4953000" y="1752600"/>
            <a:ext cx="2997200" cy="2247900"/>
          </a:xfrm>
          <a:prstGeom prst="rect">
            <a:avLst/>
          </a:prstGeom>
          <a:noFill/>
        </p:spPr>
      </p:pic>
      <p:pic>
        <p:nvPicPr>
          <p:cNvPr id="8" name="Picture 5" descr="F:\rrrrrr.jpg"/>
          <p:cNvPicPr>
            <a:picLocks noChangeAspect="1" noChangeArrowheads="1"/>
          </p:cNvPicPr>
          <p:nvPr/>
        </p:nvPicPr>
        <p:blipFill>
          <a:blip r:embed="rId4"/>
          <a:srcRect/>
          <a:stretch>
            <a:fillRect/>
          </a:stretch>
        </p:blipFill>
        <p:spPr bwMode="auto">
          <a:xfrm>
            <a:off x="990600" y="1905000"/>
            <a:ext cx="2405429" cy="1905000"/>
          </a:xfrm>
          <a:prstGeom prst="rect">
            <a:avLst/>
          </a:prstGeom>
          <a:noFill/>
        </p:spPr>
      </p:pic>
      <p:pic>
        <p:nvPicPr>
          <p:cNvPr id="9" name="Picture 5" descr="F:\rrrrrr.jpg"/>
          <p:cNvPicPr>
            <a:picLocks noChangeAspect="1" noChangeArrowheads="1"/>
          </p:cNvPicPr>
          <p:nvPr/>
        </p:nvPicPr>
        <p:blipFill>
          <a:blip r:embed="rId4"/>
          <a:srcRect/>
          <a:stretch>
            <a:fillRect/>
          </a:stretch>
        </p:blipFill>
        <p:spPr bwMode="auto">
          <a:xfrm>
            <a:off x="5410200" y="4495800"/>
            <a:ext cx="2405429" cy="1905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52400"/>
            <a:ext cx="6172200" cy="83099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bn-BD" sz="4800" dirty="0" smtClean="0">
                <a:solidFill>
                  <a:srgbClr val="00B050"/>
                </a:solidFill>
                <a:latin typeface="NikoshBAN" pitchFamily="2" charset="0"/>
                <a:cs typeface="NikoshBAN" pitchFamily="2" charset="0"/>
              </a:rPr>
              <a:t>শর্করা জাতীয় খাদ্য</a:t>
            </a:r>
            <a:endParaRPr lang="en-US" sz="4800" dirty="0">
              <a:solidFill>
                <a:srgbClr val="00B050"/>
              </a:solidFill>
              <a:latin typeface="NikoshBAN" pitchFamily="2" charset="0"/>
              <a:cs typeface="NikoshBAN" pitchFamily="2" charset="0"/>
            </a:endParaRPr>
          </a:p>
        </p:txBody>
      </p:sp>
      <p:pic>
        <p:nvPicPr>
          <p:cNvPr id="3" name="Picture 4" descr="F:\pppp.jpg"/>
          <p:cNvPicPr>
            <a:picLocks noChangeAspect="1" noChangeArrowheads="1"/>
          </p:cNvPicPr>
          <p:nvPr/>
        </p:nvPicPr>
        <p:blipFill>
          <a:blip r:embed="rId2"/>
          <a:srcRect/>
          <a:stretch>
            <a:fillRect/>
          </a:stretch>
        </p:blipFill>
        <p:spPr bwMode="auto">
          <a:xfrm>
            <a:off x="4876800" y="1600200"/>
            <a:ext cx="3048000" cy="2143769"/>
          </a:xfrm>
          <a:prstGeom prst="rect">
            <a:avLst/>
          </a:prstGeom>
          <a:noFill/>
        </p:spPr>
      </p:pic>
      <p:pic>
        <p:nvPicPr>
          <p:cNvPr id="4" name="Picture 5" descr="F:\rrrrrr.jpg"/>
          <p:cNvPicPr>
            <a:picLocks noChangeAspect="1" noChangeArrowheads="1"/>
          </p:cNvPicPr>
          <p:nvPr/>
        </p:nvPicPr>
        <p:blipFill>
          <a:blip r:embed="rId3"/>
          <a:srcRect/>
          <a:stretch>
            <a:fillRect/>
          </a:stretch>
        </p:blipFill>
        <p:spPr bwMode="auto">
          <a:xfrm>
            <a:off x="569566" y="1524000"/>
            <a:ext cx="2597863" cy="2057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838200"/>
            <a:ext cx="7391400" cy="4031873"/>
          </a:xfrm>
          <a:prstGeom prst="rect">
            <a:avLst/>
          </a:prstGeom>
          <a:noFill/>
        </p:spPr>
        <p:txBody>
          <a:bodyPr wrap="square" rtlCol="0">
            <a:spAutoFit/>
          </a:bodyPr>
          <a:lstStyle/>
          <a:p>
            <a:r>
              <a:rPr lang="bn-BD" sz="3200" dirty="0" smtClean="0">
                <a:solidFill>
                  <a:schemeClr val="accent5">
                    <a:lumMod val="60000"/>
                    <a:lumOff val="40000"/>
                  </a:schemeClr>
                </a:solidFill>
                <a:latin typeface="NikoshBAN" pitchFamily="2" charset="0"/>
                <a:cs typeface="NikoshBAN" pitchFamily="2" charset="0"/>
              </a:rPr>
              <a:t>আমরা যে সকল খাবার খাই এ খাবার গুলো আমাদের দেহ </a:t>
            </a:r>
            <a:r>
              <a:rPr lang="bn-BD" sz="3200" dirty="0" smtClean="0">
                <a:solidFill>
                  <a:srgbClr val="C00000"/>
                </a:solidFill>
                <a:latin typeface="NikoshBAN" pitchFamily="2" charset="0"/>
                <a:cs typeface="NikoshBAN" pitchFamily="2" charset="0"/>
              </a:rPr>
              <a:t>সরাসরি গ্রহণ করতে পারেনা ।এই জটিল উপাদান সমৃদ্দ </a:t>
            </a:r>
            <a:r>
              <a:rPr lang="bn-BD" sz="3200" dirty="0" smtClean="0">
                <a:latin typeface="NikoshBAN" pitchFamily="2" charset="0"/>
                <a:cs typeface="NikoshBAN" pitchFamily="2" charset="0"/>
              </a:rPr>
              <a:t>খাবার গুলো আমাদের পৌষ্টিক তন্ত্রে পরিপাক  হয়ে দেহে গ্রহণ উপযোগী সরল উপাদানে পরিণত হয়। জীব কোষ এই সরল উপাদান গুলো শোষণ করে নেয়।খাদ্য পরিশোধিত হয়ে খাদ্য উপাদান দেহের বৃদ্ধি, ক্ষয়পুরণ, শক্তি উৎপাদন ও রোগ প্রতিরোধ ক্ষমতা বড়াতে সাহায্য করে এই সম্পুর্ণ প্রক্রিয়াটিকে বলা হয় পুষ্টি।</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245</Words>
  <Application>Microsoft Office PowerPoint</Application>
  <PresentationFormat>On-screen Show (4:3)</PresentationFormat>
  <Paragraphs>41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^_^</dc:creator>
  <cp:lastModifiedBy>Madina Computer</cp:lastModifiedBy>
  <cp:revision>96</cp:revision>
  <dcterms:created xsi:type="dcterms:W3CDTF">2006-08-16T00:00:00Z</dcterms:created>
  <dcterms:modified xsi:type="dcterms:W3CDTF">2019-11-06T12:25:29Z</dcterms:modified>
</cp:coreProperties>
</file>