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70" r:id="rId4"/>
    <p:sldId id="269" r:id="rId5"/>
    <p:sldId id="260" r:id="rId6"/>
    <p:sldId id="258" r:id="rId7"/>
    <p:sldId id="259" r:id="rId8"/>
    <p:sldId id="271" r:id="rId9"/>
    <p:sldId id="273" r:id="rId10"/>
    <p:sldId id="261" r:id="rId11"/>
    <p:sldId id="274" r:id="rId12"/>
    <p:sldId id="262" r:id="rId13"/>
    <p:sldId id="275" r:id="rId14"/>
    <p:sldId id="272" r:id="rId15"/>
    <p:sldId id="264" r:id="rId16"/>
    <p:sldId id="265" r:id="rId17"/>
    <p:sldId id="266" r:id="rId18"/>
    <p:sldId id="26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F729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2652D7-AF57-4DFA-9A2A-66455A999B34}" type="datetimeFigureOut">
              <a:rPr lang="en-US" smtClean="0"/>
              <a:t>11/6/2019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820ACE-C20F-4100-BACA-6D5F792809B4}" type="slidenum">
              <a:rPr lang="en-US" smtClean="0"/>
              <a:t>‹#›</a:t>
            </a:fld>
            <a:endParaRPr lang="en-US"/>
          </a:p>
        </p:txBody>
      </p:sp>
    </p:spTree>
    <p:extLst>
      <p:ext uri="{BB962C8B-B14F-4D97-AF65-F5344CB8AC3E}">
        <p14:creationId xmlns:p14="http://schemas.microsoft.com/office/powerpoint/2010/main" val="38864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820ACE-C20F-4100-BACA-6D5F792809B4}" type="slidenum">
              <a:rPr lang="en-US" smtClean="0"/>
              <a:t>1</a:t>
            </a:fld>
            <a:endParaRPr lang="en-US"/>
          </a:p>
        </p:txBody>
      </p:sp>
    </p:spTree>
    <p:extLst>
      <p:ext uri="{BB962C8B-B14F-4D97-AF65-F5344CB8AC3E}">
        <p14:creationId xmlns:p14="http://schemas.microsoft.com/office/powerpoint/2010/main" val="2978494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820ACE-C20F-4100-BACA-6D5F792809B4}" type="slidenum">
              <a:rPr lang="en-US" smtClean="0"/>
              <a:t>5</a:t>
            </a:fld>
            <a:endParaRPr lang="en-US"/>
          </a:p>
        </p:txBody>
      </p:sp>
    </p:spTree>
    <p:extLst>
      <p:ext uri="{BB962C8B-B14F-4D97-AF65-F5344CB8AC3E}">
        <p14:creationId xmlns:p14="http://schemas.microsoft.com/office/powerpoint/2010/main" val="3718648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FA0F3F-7AEF-4022-89E8-2D511566BC29}"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D6DA5-705B-4E81-A86E-75D2174857D7}" type="slidenum">
              <a:rPr lang="en-US" smtClean="0"/>
              <a:t>‹#›</a:t>
            </a:fld>
            <a:endParaRPr lang="en-US"/>
          </a:p>
        </p:txBody>
      </p:sp>
    </p:spTree>
    <p:extLst>
      <p:ext uri="{BB962C8B-B14F-4D97-AF65-F5344CB8AC3E}">
        <p14:creationId xmlns:p14="http://schemas.microsoft.com/office/powerpoint/2010/main" val="1343977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FA0F3F-7AEF-4022-89E8-2D511566BC29}"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D6DA5-705B-4E81-A86E-75D2174857D7}" type="slidenum">
              <a:rPr lang="en-US" smtClean="0"/>
              <a:t>‹#›</a:t>
            </a:fld>
            <a:endParaRPr lang="en-US"/>
          </a:p>
        </p:txBody>
      </p:sp>
    </p:spTree>
    <p:extLst>
      <p:ext uri="{BB962C8B-B14F-4D97-AF65-F5344CB8AC3E}">
        <p14:creationId xmlns:p14="http://schemas.microsoft.com/office/powerpoint/2010/main" val="4292340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FA0F3F-7AEF-4022-89E8-2D511566BC29}"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D6DA5-705B-4E81-A86E-75D2174857D7}"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01245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FA0F3F-7AEF-4022-89E8-2D511566BC29}"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D6DA5-705B-4E81-A86E-75D2174857D7}" type="slidenum">
              <a:rPr lang="en-US" smtClean="0"/>
              <a:t>‹#›</a:t>
            </a:fld>
            <a:endParaRPr lang="en-US"/>
          </a:p>
        </p:txBody>
      </p:sp>
    </p:spTree>
    <p:extLst>
      <p:ext uri="{BB962C8B-B14F-4D97-AF65-F5344CB8AC3E}">
        <p14:creationId xmlns:p14="http://schemas.microsoft.com/office/powerpoint/2010/main" val="2006940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FA0F3F-7AEF-4022-89E8-2D511566BC29}"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D6DA5-705B-4E81-A86E-75D2174857D7}"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94377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FA0F3F-7AEF-4022-89E8-2D511566BC29}"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D6DA5-705B-4E81-A86E-75D2174857D7}" type="slidenum">
              <a:rPr lang="en-US" smtClean="0"/>
              <a:t>‹#›</a:t>
            </a:fld>
            <a:endParaRPr lang="en-US"/>
          </a:p>
        </p:txBody>
      </p:sp>
    </p:spTree>
    <p:extLst>
      <p:ext uri="{BB962C8B-B14F-4D97-AF65-F5344CB8AC3E}">
        <p14:creationId xmlns:p14="http://schemas.microsoft.com/office/powerpoint/2010/main" val="267751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FA0F3F-7AEF-4022-89E8-2D511566BC29}"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D6DA5-705B-4E81-A86E-75D2174857D7}" type="slidenum">
              <a:rPr lang="en-US" smtClean="0"/>
              <a:t>‹#›</a:t>
            </a:fld>
            <a:endParaRPr lang="en-US"/>
          </a:p>
        </p:txBody>
      </p:sp>
    </p:spTree>
    <p:extLst>
      <p:ext uri="{BB962C8B-B14F-4D97-AF65-F5344CB8AC3E}">
        <p14:creationId xmlns:p14="http://schemas.microsoft.com/office/powerpoint/2010/main" val="3228284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FA0F3F-7AEF-4022-89E8-2D511566BC29}"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D6DA5-705B-4E81-A86E-75D2174857D7}" type="slidenum">
              <a:rPr lang="en-US" smtClean="0"/>
              <a:t>‹#›</a:t>
            </a:fld>
            <a:endParaRPr lang="en-US"/>
          </a:p>
        </p:txBody>
      </p:sp>
    </p:spTree>
    <p:extLst>
      <p:ext uri="{BB962C8B-B14F-4D97-AF65-F5344CB8AC3E}">
        <p14:creationId xmlns:p14="http://schemas.microsoft.com/office/powerpoint/2010/main" val="3034380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FA0F3F-7AEF-4022-89E8-2D511566BC29}"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D6DA5-705B-4E81-A86E-75D2174857D7}" type="slidenum">
              <a:rPr lang="en-US" smtClean="0"/>
              <a:t>‹#›</a:t>
            </a:fld>
            <a:endParaRPr lang="en-US"/>
          </a:p>
        </p:txBody>
      </p:sp>
    </p:spTree>
    <p:extLst>
      <p:ext uri="{BB962C8B-B14F-4D97-AF65-F5344CB8AC3E}">
        <p14:creationId xmlns:p14="http://schemas.microsoft.com/office/powerpoint/2010/main" val="2224765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FA0F3F-7AEF-4022-89E8-2D511566BC29}"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D6DA5-705B-4E81-A86E-75D2174857D7}" type="slidenum">
              <a:rPr lang="en-US" smtClean="0"/>
              <a:t>‹#›</a:t>
            </a:fld>
            <a:endParaRPr lang="en-US"/>
          </a:p>
        </p:txBody>
      </p:sp>
    </p:spTree>
    <p:extLst>
      <p:ext uri="{BB962C8B-B14F-4D97-AF65-F5344CB8AC3E}">
        <p14:creationId xmlns:p14="http://schemas.microsoft.com/office/powerpoint/2010/main" val="158398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FA0F3F-7AEF-4022-89E8-2D511566BC29}"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AD6DA5-705B-4E81-A86E-75D2174857D7}" type="slidenum">
              <a:rPr lang="en-US" smtClean="0"/>
              <a:t>‹#›</a:t>
            </a:fld>
            <a:endParaRPr lang="en-US"/>
          </a:p>
        </p:txBody>
      </p:sp>
    </p:spTree>
    <p:extLst>
      <p:ext uri="{BB962C8B-B14F-4D97-AF65-F5344CB8AC3E}">
        <p14:creationId xmlns:p14="http://schemas.microsoft.com/office/powerpoint/2010/main" val="1587067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FA0F3F-7AEF-4022-89E8-2D511566BC29}" type="datetimeFigureOut">
              <a:rPr lang="en-US" smtClean="0"/>
              <a:t>11/6/2019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AD6DA5-705B-4E81-A86E-75D2174857D7}" type="slidenum">
              <a:rPr lang="en-US" smtClean="0"/>
              <a:t>‹#›</a:t>
            </a:fld>
            <a:endParaRPr lang="en-US"/>
          </a:p>
        </p:txBody>
      </p:sp>
    </p:spTree>
    <p:extLst>
      <p:ext uri="{BB962C8B-B14F-4D97-AF65-F5344CB8AC3E}">
        <p14:creationId xmlns:p14="http://schemas.microsoft.com/office/powerpoint/2010/main" val="1824377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FA0F3F-7AEF-4022-89E8-2D511566BC29}" type="datetimeFigureOut">
              <a:rPr lang="en-US" smtClean="0"/>
              <a:t>11/6/2019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AD6DA5-705B-4E81-A86E-75D2174857D7}" type="slidenum">
              <a:rPr lang="en-US" smtClean="0"/>
              <a:t>‹#›</a:t>
            </a:fld>
            <a:endParaRPr lang="en-US"/>
          </a:p>
        </p:txBody>
      </p:sp>
    </p:spTree>
    <p:extLst>
      <p:ext uri="{BB962C8B-B14F-4D97-AF65-F5344CB8AC3E}">
        <p14:creationId xmlns:p14="http://schemas.microsoft.com/office/powerpoint/2010/main" val="3351177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FA0F3F-7AEF-4022-89E8-2D511566BC29}" type="datetimeFigureOut">
              <a:rPr lang="en-US" smtClean="0"/>
              <a:t>11/6/2019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AD6DA5-705B-4E81-A86E-75D2174857D7}" type="slidenum">
              <a:rPr lang="en-US" smtClean="0"/>
              <a:t>‹#›</a:t>
            </a:fld>
            <a:endParaRPr lang="en-US"/>
          </a:p>
        </p:txBody>
      </p:sp>
    </p:spTree>
    <p:extLst>
      <p:ext uri="{BB962C8B-B14F-4D97-AF65-F5344CB8AC3E}">
        <p14:creationId xmlns:p14="http://schemas.microsoft.com/office/powerpoint/2010/main" val="3625274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1FA0F3F-7AEF-4022-89E8-2D511566BC29}"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AD6DA5-705B-4E81-A86E-75D2174857D7}" type="slidenum">
              <a:rPr lang="en-US" smtClean="0"/>
              <a:t>‹#›</a:t>
            </a:fld>
            <a:endParaRPr lang="en-US"/>
          </a:p>
        </p:txBody>
      </p:sp>
    </p:spTree>
    <p:extLst>
      <p:ext uri="{BB962C8B-B14F-4D97-AF65-F5344CB8AC3E}">
        <p14:creationId xmlns:p14="http://schemas.microsoft.com/office/powerpoint/2010/main" val="3254692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1FA0F3F-7AEF-4022-89E8-2D511566BC29}"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AD6DA5-705B-4E81-A86E-75D2174857D7}" type="slidenum">
              <a:rPr lang="en-US" smtClean="0"/>
              <a:t>‹#›</a:t>
            </a:fld>
            <a:endParaRPr lang="en-US"/>
          </a:p>
        </p:txBody>
      </p:sp>
    </p:spTree>
    <p:extLst>
      <p:ext uri="{BB962C8B-B14F-4D97-AF65-F5344CB8AC3E}">
        <p14:creationId xmlns:p14="http://schemas.microsoft.com/office/powerpoint/2010/main" val="3448898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1FA0F3F-7AEF-4022-89E8-2D511566BC29}" type="datetimeFigureOut">
              <a:rPr lang="en-US" smtClean="0"/>
              <a:t>11/6/2019</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43AD6DA5-705B-4E81-A86E-75D2174857D7}" type="slidenum">
              <a:rPr lang="en-US" smtClean="0"/>
              <a:t>‹#›</a:t>
            </a:fld>
            <a:endParaRPr lang="en-US"/>
          </a:p>
        </p:txBody>
      </p:sp>
    </p:spTree>
    <p:extLst>
      <p:ext uri="{BB962C8B-B14F-4D97-AF65-F5344CB8AC3E}">
        <p14:creationId xmlns:p14="http://schemas.microsoft.com/office/powerpoint/2010/main" val="20625033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a:solidFill>
              <a:srgbClr val="C00000"/>
            </a:solidFill>
          </a:ln>
          <a:effectLst>
            <a:glow rad="127000">
              <a:srgbClr val="C0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p:txBody>
      </p:sp>
      <p:sp>
        <p:nvSpPr>
          <p:cNvPr id="5" name="Rectangle 4"/>
          <p:cNvSpPr/>
          <p:nvPr/>
        </p:nvSpPr>
        <p:spPr>
          <a:xfrm>
            <a:off x="76200" y="76200"/>
            <a:ext cx="9067800" cy="6781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911" y="151263"/>
            <a:ext cx="9009089" cy="6705600"/>
          </a:xfrm>
          <a:prstGeom prst="rect">
            <a:avLst/>
          </a:prstGeom>
        </p:spPr>
      </p:pic>
      <p:sp>
        <p:nvSpPr>
          <p:cNvPr id="8" name="Rectangle 7"/>
          <p:cNvSpPr/>
          <p:nvPr/>
        </p:nvSpPr>
        <p:spPr>
          <a:xfrm>
            <a:off x="533400" y="5734336"/>
            <a:ext cx="8077200" cy="1094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err="1">
                <a:latin typeface="NikoshBAN" panose="02000000000000000000" pitchFamily="2" charset="0"/>
                <a:cs typeface="NikoshBAN" panose="02000000000000000000" pitchFamily="2" charset="0"/>
              </a:rPr>
              <a:t>সকলকে</a:t>
            </a:r>
            <a:r>
              <a:rPr lang="en-US" sz="8000" dirty="0">
                <a:latin typeface="NikoshBAN" panose="02000000000000000000" pitchFamily="2" charset="0"/>
                <a:cs typeface="NikoshBAN" panose="02000000000000000000" pitchFamily="2" charset="0"/>
              </a:rPr>
              <a:t> </a:t>
            </a:r>
            <a:r>
              <a:rPr lang="bn-BD" sz="8000" dirty="0">
                <a:latin typeface="NikoshBAN" panose="02000000000000000000" pitchFamily="2" charset="0"/>
                <a:cs typeface="NikoshBAN" panose="02000000000000000000" pitchFamily="2" charset="0"/>
              </a:rPr>
              <a:t>স্বাগতম</a:t>
            </a:r>
            <a:endParaRPr lang="en-US" sz="8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283789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a:solidFill>
              <a:srgbClr val="C00000"/>
            </a:solidFill>
          </a:ln>
          <a:effectLst>
            <a:glow rad="127000">
              <a:srgbClr val="C0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52400" y="152400"/>
            <a:ext cx="8839200" cy="65532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514600" y="381000"/>
            <a:ext cx="6324600" cy="2438399"/>
          </a:xfrm>
          <a:prstGeom prst="rect">
            <a:avLst/>
          </a:prstGeom>
          <a:noFill/>
          <a:ln w="57150">
            <a:solidFill>
              <a:schemeClr val="accent4"/>
            </a:solidFill>
          </a:ln>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152400" y="3276600"/>
            <a:ext cx="8839200" cy="3200400"/>
          </a:xfrm>
          <a:prstGeom prst="roundRect">
            <a:avLst/>
          </a:prstGeom>
          <a:ln w="57150">
            <a:solidFill>
              <a:schemeClr val="accent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4000" u="sng"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কি-বোর্ডঃ</a:t>
            </a:r>
            <a:r>
              <a:rPr lang="bn-BD" sz="4000" dirty="0">
                <a:latin typeface="NikoshBAN" panose="02000000000000000000" pitchFamily="2" charset="0"/>
                <a:cs typeface="NikoshBAN" panose="02000000000000000000" pitchFamily="2" charset="0"/>
              </a:rPr>
              <a:t> </a:t>
            </a:r>
            <a:r>
              <a:rPr lang="bn-BD" sz="2800" dirty="0">
                <a:solidFill>
                  <a:schemeClr val="tx1"/>
                </a:solidFill>
                <a:latin typeface="NikoshBAN" panose="02000000000000000000" pitchFamily="2" charset="0"/>
                <a:cs typeface="NikoshBAN" panose="02000000000000000000" pitchFamily="2" charset="0"/>
              </a:rPr>
              <a:t>কি-বোর্ড কম্পিউটারের প্রধান ইনপুট ডিভাইস। কি-বোর্ডের বিভিন্ন কি চেপে কম্পিউটারে তথ্য প্রদান করা হয়।এসকল যন্ত্রকে দিয়ে কোন কাজ করাতে চাইলে যন্ত্রগুলোকে কিছু নির্দেশনা দিতে হয় তখন যন্ত্রগুলি আমাদের চাওয়া অনুযায়ি কাজটি করে দেয় ।</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বোর্ডে</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বিভিন্ন</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ধরনের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থাকে</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এবং</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সাধারন</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ভাবে</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বোর্ড</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ইংরজীতে</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লেখার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উপযোগী</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থাকে</a:t>
            </a:r>
            <a:r>
              <a:rPr lang="en-US" sz="2800" dirty="0">
                <a:solidFill>
                  <a:schemeClr val="tx1"/>
                </a:solidFill>
                <a:latin typeface="NikoshBAN" panose="02000000000000000000" pitchFamily="2" charset="0"/>
                <a:cs typeface="NikoshBAN" panose="02000000000000000000" pitchFamily="2" charset="0"/>
              </a:rPr>
              <a:t>  ।</a:t>
            </a:r>
          </a:p>
          <a:p>
            <a:pPr algn="ctr"/>
            <a:endParaRPr lang="en-US" sz="2800" dirty="0">
              <a:solidFill>
                <a:srgbClr val="7030A0"/>
              </a:solidFill>
              <a:latin typeface="NikoshBAN" panose="02000000000000000000" pitchFamily="2" charset="0"/>
              <a:cs typeface="NikoshBAN" panose="02000000000000000000" pitchFamily="2" charset="0"/>
            </a:endParaRPr>
          </a:p>
        </p:txBody>
      </p:sp>
      <p:sp>
        <p:nvSpPr>
          <p:cNvPr id="7" name="Oval 6">
            <a:extLst>
              <a:ext uri="{FF2B5EF4-FFF2-40B4-BE49-F238E27FC236}">
                <a16:creationId xmlns:a16="http://schemas.microsoft.com/office/drawing/2014/main" id="{27018E00-6702-4240-A1B4-03E01A0E172B}"/>
              </a:ext>
            </a:extLst>
          </p:cNvPr>
          <p:cNvSpPr/>
          <p:nvPr/>
        </p:nvSpPr>
        <p:spPr>
          <a:xfrm>
            <a:off x="228600" y="533400"/>
            <a:ext cx="2133600" cy="1752600"/>
          </a:xfrm>
          <a:prstGeom prst="ellipse">
            <a:avLst/>
          </a:prstGeom>
          <a:solidFill>
            <a:srgbClr val="92D050"/>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NikoshBAN" panose="02000000000000000000" pitchFamily="2" charset="0"/>
                <a:cs typeface="NikoshBAN" panose="02000000000000000000" pitchFamily="2" charset="0"/>
              </a:rPr>
              <a:t>কী-বোর্ড</a:t>
            </a:r>
            <a:r>
              <a:rPr lang="en-US" sz="4000" dirty="0">
                <a:solidFill>
                  <a:schemeClr val="tx1"/>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24758775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nodeType="clickEffect">
                                  <p:stCondLst>
                                    <p:cond delay="0"/>
                                  </p:stCondLst>
                                  <p:iterate type="lt">
                                    <p:tmPct val="10000"/>
                                  </p:iterate>
                                  <p:childTnLst>
                                    <p:set>
                                      <p:cBhvr>
                                        <p:cTn id="25" dur="1" fill="hold">
                                          <p:stCondLst>
                                            <p:cond delay="0"/>
                                          </p:stCondLst>
                                        </p:cTn>
                                        <p:tgtEl>
                                          <p:spTgt spid="6">
                                            <p:txEl>
                                              <p:pRg st="0" end="0"/>
                                            </p:txEl>
                                          </p:spTgt>
                                        </p:tgtEl>
                                        <p:attrNameLst>
                                          <p:attrName>style.visibility</p:attrName>
                                        </p:attrNameLst>
                                      </p:cBhvr>
                                      <p:to>
                                        <p:strVal val="visible"/>
                                      </p:to>
                                    </p:set>
                                    <p:anim calcmode="lin" valueType="num">
                                      <p:cBhvr>
                                        <p:cTn id="26"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28"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a:extLst>
              <a:ext uri="{FF2B5EF4-FFF2-40B4-BE49-F238E27FC236}">
                <a16:creationId xmlns:a16="http://schemas.microsoft.com/office/drawing/2014/main" id="{49ED1169-736B-44A8-920A-6CC11CFA05DA}"/>
              </a:ext>
            </a:extLst>
          </p:cNvPr>
          <p:cNvGraphicFramePr>
            <a:graphicFrameLocks noChangeAspect="1"/>
          </p:cNvGraphicFramePr>
          <p:nvPr>
            <p:extLst>
              <p:ext uri="{D42A27DB-BD31-4B8C-83A1-F6EECF244321}">
                <p14:modId xmlns:p14="http://schemas.microsoft.com/office/powerpoint/2010/main" val="1981893904"/>
              </p:ext>
            </p:extLst>
          </p:nvPr>
        </p:nvGraphicFramePr>
        <p:xfrm>
          <a:off x="2917825" y="2863850"/>
          <a:ext cx="1935163" cy="1206500"/>
        </p:xfrm>
        <a:graphic>
          <a:graphicData uri="http://schemas.openxmlformats.org/presentationml/2006/ole">
            <mc:AlternateContent xmlns:mc="http://schemas.openxmlformats.org/markup-compatibility/2006">
              <mc:Choice xmlns:v="urn:schemas-microsoft-com:vml" Requires="v">
                <p:oleObj spid="_x0000_s3080" name="Packager Shell Object" showAsIcon="1" r:id="rId3" imgW="725400" imgH="488520" progId="Package">
                  <p:embed/>
                </p:oleObj>
              </mc:Choice>
              <mc:Fallback>
                <p:oleObj name="Packager Shell Object" showAsIcon="1" r:id="rId3" imgW="725400" imgH="488520" progId="Package">
                  <p:embed/>
                  <p:pic>
                    <p:nvPicPr>
                      <p:cNvPr id="3" name="Object 2">
                        <a:hlinkClick r:id="" action="ppaction://ole?verb=0"/>
                      </p:cNvPr>
                      <p:cNvPicPr/>
                      <p:nvPr/>
                    </p:nvPicPr>
                    <p:blipFill>
                      <a:blip r:embed="rId4"/>
                      <a:stretch>
                        <a:fillRect/>
                      </a:stretch>
                    </p:blipFill>
                    <p:spPr>
                      <a:xfrm>
                        <a:off x="2917825" y="2863850"/>
                        <a:ext cx="1935163" cy="1206500"/>
                      </a:xfrm>
                      <a:prstGeom prst="rect">
                        <a:avLst/>
                      </a:prstGeom>
                      <a:ln w="38100">
                        <a:solidFill>
                          <a:schemeClr val="tx1"/>
                        </a:solidFill>
                      </a:ln>
                    </p:spPr>
                  </p:pic>
                </p:oleObj>
              </mc:Fallback>
            </mc:AlternateContent>
          </a:graphicData>
        </a:graphic>
      </p:graphicFrame>
    </p:spTree>
    <p:extLst>
      <p:ext uri="{BB962C8B-B14F-4D97-AF65-F5344CB8AC3E}">
        <p14:creationId xmlns:p14="http://schemas.microsoft.com/office/powerpoint/2010/main" val="340496876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a:solidFill>
              <a:srgbClr val="C00000"/>
            </a:solidFill>
          </a:ln>
          <a:effectLst>
            <a:glow rad="127000">
              <a:srgbClr val="C0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52400" y="152400"/>
            <a:ext cx="8839200" cy="65532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3200400" y="457200"/>
            <a:ext cx="4343400" cy="2286000"/>
          </a:xfrm>
          <a:prstGeom prst="rect">
            <a:avLst/>
          </a:prstGeom>
          <a:solidFill>
            <a:schemeClr val="accent6">
              <a:lumMod val="75000"/>
            </a:schemeClr>
          </a:solidFill>
          <a:ln w="38100">
            <a:solidFill>
              <a:schemeClr val="tx1"/>
            </a:solidFill>
          </a:ln>
        </p:spPr>
      </p:pic>
      <p:sp>
        <p:nvSpPr>
          <p:cNvPr id="6" name="Snip Diagonal Corner Rectangle 5"/>
          <p:cNvSpPr/>
          <p:nvPr/>
        </p:nvSpPr>
        <p:spPr>
          <a:xfrm>
            <a:off x="304800" y="2971800"/>
            <a:ext cx="8534400" cy="3419168"/>
          </a:xfrm>
          <a:prstGeom prst="snip2DiagRect">
            <a:avLst/>
          </a:prstGeom>
          <a:ln w="38100">
            <a:solidFill>
              <a:schemeClr val="tx2">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just"/>
            <a:r>
              <a:rPr lang="bn-BD" sz="3200" dirty="0">
                <a:solidFill>
                  <a:schemeClr val="tx1"/>
                </a:solidFill>
                <a:latin typeface="NikoshBAN" panose="02000000000000000000" pitchFamily="2" charset="0"/>
                <a:cs typeface="NikoshBAN" panose="02000000000000000000" pitchFamily="2" charset="0"/>
              </a:rPr>
              <a:t>এটিও একটি ইনপুট ডিভাইস।</a:t>
            </a:r>
            <a:r>
              <a:rPr lang="en-US" sz="3200" dirty="0">
                <a:solidFill>
                  <a:schemeClr val="tx1"/>
                </a:solidFill>
                <a:latin typeface="NikoshBAN" panose="02000000000000000000" pitchFamily="2" charset="0"/>
                <a:cs typeface="NikoshBAN" panose="02000000000000000000" pitchFamily="2" charset="0"/>
              </a:rPr>
              <a:t> </a:t>
            </a:r>
            <a:r>
              <a:rPr lang="bn-BD" sz="3200" dirty="0">
                <a:solidFill>
                  <a:schemeClr val="tx1"/>
                </a:solidFill>
                <a:latin typeface="NikoshBAN" panose="02000000000000000000" pitchFamily="2" charset="0"/>
                <a:cs typeface="NikoshBAN" panose="02000000000000000000" pitchFamily="2" charset="0"/>
              </a:rPr>
              <a:t>এটি একটি তারের সাথে সংযুক্ত থাকে। মাউসের ২টি বাটন আছে।কম্পিউটারে মনিটরের পর্দায় মাউসের অবস্থান দেখানো হয় তীরের ফলার মতো একটি পয়েন্টারের মাধ্যমে মাউসটি নড়াচড়া করলে পয়েন্টারটির অবস্থান পরিবর্তন করে ।মাউসের বাটন ক্লিক করে কম্পিউটারে বিভিন্ন নির্দেশ প্রদান করা হয় ।</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মাউস</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দেখতে</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ইদুরের</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মত</a:t>
            </a:r>
            <a:r>
              <a:rPr lang="en-US" sz="3200" dirty="0">
                <a:solidFill>
                  <a:schemeClr val="tx1"/>
                </a:solidFill>
                <a:latin typeface="NikoshBAN" panose="02000000000000000000" pitchFamily="2" charset="0"/>
                <a:cs typeface="NikoshBAN" panose="02000000000000000000" pitchFamily="2" charset="0"/>
              </a:rPr>
              <a:t> । </a:t>
            </a:r>
          </a:p>
        </p:txBody>
      </p:sp>
      <p:sp>
        <p:nvSpPr>
          <p:cNvPr id="7" name="Oval 6"/>
          <p:cNvSpPr/>
          <p:nvPr/>
        </p:nvSpPr>
        <p:spPr>
          <a:xfrm>
            <a:off x="685800" y="685800"/>
            <a:ext cx="1981200" cy="1752600"/>
          </a:xfrm>
          <a:prstGeom prst="ellipse">
            <a:avLst/>
          </a:prstGeom>
          <a:solidFill>
            <a:srgbClr val="92D050"/>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a:solidFill>
                  <a:schemeClr val="tx1"/>
                </a:solidFill>
                <a:latin typeface="NikoshBAN" panose="02000000000000000000" pitchFamily="2" charset="0"/>
                <a:cs typeface="NikoshBAN" panose="02000000000000000000" pitchFamily="2" charset="0"/>
              </a:rPr>
              <a:t>মাউস</a:t>
            </a:r>
            <a:endParaRPr lang="en-US" sz="40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788192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 calcmode="lin" valueType="num">
                                      <p:cBhvr>
                                        <p:cTn id="26" dur="5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29"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a:extLst>
              <a:ext uri="{FF2B5EF4-FFF2-40B4-BE49-F238E27FC236}">
                <a16:creationId xmlns:a16="http://schemas.microsoft.com/office/drawing/2014/main" id="{FE68CD7A-5136-4063-979B-D72930A71F1D}"/>
              </a:ext>
            </a:extLst>
          </p:cNvPr>
          <p:cNvGraphicFramePr>
            <a:graphicFrameLocks noChangeAspect="1"/>
          </p:cNvGraphicFramePr>
          <p:nvPr>
            <p:extLst>
              <p:ext uri="{D42A27DB-BD31-4B8C-83A1-F6EECF244321}">
                <p14:modId xmlns:p14="http://schemas.microsoft.com/office/powerpoint/2010/main" val="3247711629"/>
              </p:ext>
            </p:extLst>
          </p:nvPr>
        </p:nvGraphicFramePr>
        <p:xfrm>
          <a:off x="2362200" y="2362200"/>
          <a:ext cx="2697163" cy="1255713"/>
        </p:xfrm>
        <a:graphic>
          <a:graphicData uri="http://schemas.openxmlformats.org/presentationml/2006/ole">
            <mc:AlternateContent xmlns:mc="http://schemas.openxmlformats.org/markup-compatibility/2006">
              <mc:Choice xmlns:v="urn:schemas-microsoft-com:vml" Requires="v">
                <p:oleObj spid="_x0000_s4104" name="Packager Shell Object" showAsIcon="1" r:id="rId3" imgW="1051560" imgH="488520" progId="Package">
                  <p:embed/>
                </p:oleObj>
              </mc:Choice>
              <mc:Fallback>
                <p:oleObj name="Packager Shell Object" showAsIcon="1" r:id="rId3" imgW="1051560" imgH="488520" progId="Package">
                  <p:embed/>
                  <p:pic>
                    <p:nvPicPr>
                      <p:cNvPr id="3" name="Object 2">
                        <a:hlinkClick r:id="" action="ppaction://ole?verb=0"/>
                      </p:cNvPr>
                      <p:cNvPicPr/>
                      <p:nvPr/>
                    </p:nvPicPr>
                    <p:blipFill>
                      <a:blip r:embed="rId4"/>
                      <a:stretch>
                        <a:fillRect/>
                      </a:stretch>
                    </p:blipFill>
                    <p:spPr>
                      <a:xfrm>
                        <a:off x="2362200" y="2362200"/>
                        <a:ext cx="2697163" cy="1255713"/>
                      </a:xfrm>
                      <a:prstGeom prst="rect">
                        <a:avLst/>
                      </a:prstGeom>
                      <a:ln w="38100">
                        <a:solidFill>
                          <a:schemeClr val="tx1"/>
                        </a:solidFill>
                      </a:ln>
                    </p:spPr>
                  </p:pic>
                </p:oleObj>
              </mc:Fallback>
            </mc:AlternateContent>
          </a:graphicData>
        </a:graphic>
      </p:graphicFrame>
    </p:spTree>
    <p:extLst>
      <p:ext uri="{BB962C8B-B14F-4D97-AF65-F5344CB8AC3E}">
        <p14:creationId xmlns:p14="http://schemas.microsoft.com/office/powerpoint/2010/main" val="15897561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a:solidFill>
              <a:srgbClr val="C00000"/>
            </a:solidFill>
          </a:ln>
          <a:effectLst>
            <a:glow rad="127000">
              <a:srgbClr val="C0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52400" y="152400"/>
            <a:ext cx="8839200" cy="65532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p:txBody>
      </p:sp>
      <p:sp>
        <p:nvSpPr>
          <p:cNvPr id="6" name="Snip Diagonal Corner Rectangle 5"/>
          <p:cNvSpPr/>
          <p:nvPr/>
        </p:nvSpPr>
        <p:spPr>
          <a:xfrm>
            <a:off x="304800" y="3048000"/>
            <a:ext cx="8534400" cy="3419168"/>
          </a:xfrm>
          <a:prstGeom prst="snip2DiagRect">
            <a:avLst/>
          </a:prstGeom>
          <a:ln w="38100">
            <a:solidFill>
              <a:schemeClr val="tx2">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just"/>
            <a:r>
              <a:rPr lang="bn-BD" sz="3600" dirty="0">
                <a:solidFill>
                  <a:schemeClr val="tx1"/>
                </a:solidFill>
                <a:latin typeface="NikoshBAN" panose="02000000000000000000" pitchFamily="2" charset="0"/>
                <a:cs typeface="NikoshBAN" panose="02000000000000000000" pitchFamily="2" charset="0"/>
              </a:rPr>
              <a:t>এটিও একটি ইনপুট ডিভাইস।</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আমাদের</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কথা</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গান</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বা</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যে</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কোন</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ধরনের</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শব্দ</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এর</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মাধ্যমে</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কম্পিউটারে</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প্রবেশ</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করানো</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যায়</a:t>
            </a:r>
            <a:r>
              <a:rPr lang="en-US" sz="3600" dirty="0">
                <a:solidFill>
                  <a:schemeClr val="tx1"/>
                </a:solidFill>
                <a:latin typeface="NikoshBAN" panose="02000000000000000000" pitchFamily="2" charset="0"/>
                <a:cs typeface="NikoshBAN" panose="02000000000000000000" pitchFamily="2" charset="0"/>
              </a:rPr>
              <a:t> ।  </a:t>
            </a:r>
            <a:r>
              <a:rPr lang="en-US" sz="3600" dirty="0" err="1">
                <a:solidFill>
                  <a:schemeClr val="tx1"/>
                </a:solidFill>
                <a:latin typeface="NikoshBAN" panose="02000000000000000000" pitchFamily="2" charset="0"/>
                <a:cs typeface="NikoshBAN" panose="02000000000000000000" pitchFamily="2" charset="0"/>
              </a:rPr>
              <a:t>কথা</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বলা</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ছাড়া্ও</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ভয়েস</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রিকগনিশনের</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ক্ষেত্রে</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এটি</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ব্যবহার</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করা</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হয়</a:t>
            </a:r>
            <a:r>
              <a:rPr lang="en-US" sz="3600" dirty="0">
                <a:solidFill>
                  <a:schemeClr val="tx1"/>
                </a:solidFill>
                <a:latin typeface="NikoshBAN" panose="02000000000000000000" pitchFamily="2" charset="0"/>
                <a:cs typeface="NikoshBAN" panose="02000000000000000000" pitchFamily="2" charset="0"/>
              </a:rPr>
              <a:t> ।</a:t>
            </a:r>
          </a:p>
        </p:txBody>
      </p:sp>
      <p:sp>
        <p:nvSpPr>
          <p:cNvPr id="7" name="Oval 6"/>
          <p:cNvSpPr/>
          <p:nvPr/>
        </p:nvSpPr>
        <p:spPr>
          <a:xfrm>
            <a:off x="304800" y="685800"/>
            <a:ext cx="3124200" cy="1752600"/>
          </a:xfrm>
          <a:prstGeom prst="ellipse">
            <a:avLst/>
          </a:prstGeom>
          <a:solidFill>
            <a:srgbClr val="92D050"/>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NikoshBAN" panose="02000000000000000000" pitchFamily="2" charset="0"/>
                <a:cs typeface="NikoshBAN" panose="02000000000000000000" pitchFamily="2" charset="0"/>
              </a:rPr>
              <a:t>মাইক্রোফোন</a:t>
            </a:r>
            <a:r>
              <a:rPr lang="en-US" sz="4000" dirty="0">
                <a:solidFill>
                  <a:schemeClr val="tx1"/>
                </a:solidFill>
                <a:latin typeface="NikoshBAN" panose="02000000000000000000" pitchFamily="2" charset="0"/>
                <a:cs typeface="NikoshBAN" panose="02000000000000000000" pitchFamily="2" charset="0"/>
              </a:rPr>
              <a:t> </a:t>
            </a:r>
          </a:p>
        </p:txBody>
      </p:sp>
      <p:pic>
        <p:nvPicPr>
          <p:cNvPr id="8" name="Picture 7">
            <a:extLst>
              <a:ext uri="{FF2B5EF4-FFF2-40B4-BE49-F238E27FC236}">
                <a16:creationId xmlns:a16="http://schemas.microsoft.com/office/drawing/2014/main" id="{3E85F994-84C6-403B-8D83-7D54CB925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457200"/>
            <a:ext cx="4038600" cy="2362199"/>
          </a:xfrm>
          <a:prstGeom prst="rect">
            <a:avLst/>
          </a:prstGeom>
          <a:ln w="38100">
            <a:solidFill>
              <a:schemeClr val="tx2">
                <a:lumMod val="75000"/>
              </a:schemeClr>
            </a:solidFill>
          </a:ln>
        </p:spPr>
      </p:pic>
    </p:spTree>
    <p:extLst>
      <p:ext uri="{BB962C8B-B14F-4D97-AF65-F5344CB8AC3E}">
        <p14:creationId xmlns:p14="http://schemas.microsoft.com/office/powerpoint/2010/main" val="156119441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p:cTn id="25" dur="5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28"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a:solidFill>
              <a:srgbClr val="C00000"/>
            </a:solidFill>
          </a:ln>
          <a:effectLst>
            <a:glow rad="127000">
              <a:srgbClr val="C0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14300" y="152400"/>
            <a:ext cx="8915400" cy="65532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p:txBody>
      </p:sp>
      <p:sp>
        <p:nvSpPr>
          <p:cNvPr id="4" name="Oval 3"/>
          <p:cNvSpPr/>
          <p:nvPr/>
        </p:nvSpPr>
        <p:spPr>
          <a:xfrm>
            <a:off x="685800" y="304800"/>
            <a:ext cx="7924800" cy="914400"/>
          </a:xfrm>
          <a:prstGeom prst="ellipse">
            <a:avLst/>
          </a:prstGeom>
          <a:ln w="38100">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2800" b="1" dirty="0">
                <a:solidFill>
                  <a:srgbClr val="002060"/>
                </a:solidFill>
                <a:latin typeface="NikoshBAN" panose="02000000000000000000" pitchFamily="2" charset="0"/>
                <a:cs typeface="NikoshBAN" panose="02000000000000000000" pitchFamily="2" charset="0"/>
              </a:rPr>
              <a:t> </a:t>
            </a:r>
            <a:r>
              <a:rPr lang="bn-BD" sz="6600" b="1" dirty="0">
                <a:latin typeface="NikoshBAN" panose="02000000000000000000" pitchFamily="2" charset="0"/>
                <a:cs typeface="NikoshBAN" panose="02000000000000000000" pitchFamily="2" charset="0"/>
              </a:rPr>
              <a:t>দলীয় কাজ</a:t>
            </a:r>
            <a:endParaRPr lang="en-US" sz="6600" b="1" dirty="0">
              <a:latin typeface="NikoshBAN" panose="02000000000000000000" pitchFamily="2" charset="0"/>
              <a:cs typeface="NikoshBAN" panose="02000000000000000000" pitchFamily="2" charset="0"/>
            </a:endParaRPr>
          </a:p>
        </p:txBody>
      </p:sp>
      <p:sp>
        <p:nvSpPr>
          <p:cNvPr id="5" name="Rounded Rectangle 4"/>
          <p:cNvSpPr/>
          <p:nvPr/>
        </p:nvSpPr>
        <p:spPr>
          <a:xfrm>
            <a:off x="381000" y="3657600"/>
            <a:ext cx="8229600" cy="2743200"/>
          </a:xfrm>
          <a:prstGeom prst="roundRect">
            <a:avLst/>
          </a:prstGeom>
          <a:ln w="38100">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spc="150" dirty="0" err="1">
                <a:ln w="11430">
                  <a:noFill/>
                </a:ln>
                <a:solidFill>
                  <a:sysClr val="windowText" lastClr="000000"/>
                </a:solidFill>
                <a:latin typeface="NikoshBAN" pitchFamily="2" charset="0"/>
                <a:cs typeface="NikoshBAN" pitchFamily="2" charset="0"/>
              </a:rPr>
              <a:t>এখানে</a:t>
            </a:r>
            <a:r>
              <a:rPr lang="en-US" sz="3600" spc="150" dirty="0">
                <a:ln w="11430">
                  <a:noFill/>
                </a:ln>
                <a:solidFill>
                  <a:sysClr val="windowText" lastClr="000000"/>
                </a:solidFill>
                <a:latin typeface="NikoshBAN" pitchFamily="2" charset="0"/>
                <a:cs typeface="NikoshBAN" pitchFamily="2" charset="0"/>
              </a:rPr>
              <a:t> </a:t>
            </a:r>
            <a:r>
              <a:rPr lang="en-US" sz="3600" spc="150" dirty="0" err="1">
                <a:ln w="11430">
                  <a:noFill/>
                </a:ln>
                <a:solidFill>
                  <a:sysClr val="windowText" lastClr="000000"/>
                </a:solidFill>
                <a:latin typeface="NikoshBAN" pitchFamily="2" charset="0"/>
                <a:cs typeface="NikoshBAN" pitchFamily="2" charset="0"/>
              </a:rPr>
              <a:t>উল্লেখ</a:t>
            </a:r>
            <a:r>
              <a:rPr lang="en-US" sz="3600" spc="150" dirty="0">
                <a:ln w="11430">
                  <a:noFill/>
                </a:ln>
                <a:solidFill>
                  <a:sysClr val="windowText" lastClr="000000"/>
                </a:solidFill>
                <a:latin typeface="NikoshBAN" pitchFamily="2" charset="0"/>
                <a:cs typeface="NikoshBAN" pitchFamily="2" charset="0"/>
              </a:rPr>
              <a:t> </a:t>
            </a:r>
            <a:r>
              <a:rPr lang="en-US" sz="3600" spc="150" dirty="0" err="1">
                <a:ln w="11430">
                  <a:noFill/>
                </a:ln>
                <a:solidFill>
                  <a:sysClr val="windowText" lastClr="000000"/>
                </a:solidFill>
                <a:latin typeface="NikoshBAN" pitchFamily="2" charset="0"/>
                <a:cs typeface="NikoshBAN" pitchFamily="2" charset="0"/>
              </a:rPr>
              <a:t>করা</a:t>
            </a:r>
            <a:r>
              <a:rPr lang="en-US" sz="3600" spc="150" dirty="0">
                <a:ln w="11430">
                  <a:noFill/>
                </a:ln>
                <a:solidFill>
                  <a:sysClr val="windowText" lastClr="000000"/>
                </a:solidFill>
                <a:latin typeface="NikoshBAN" pitchFamily="2" charset="0"/>
                <a:cs typeface="NikoshBAN" pitchFamily="2" charset="0"/>
              </a:rPr>
              <a:t> </a:t>
            </a:r>
            <a:r>
              <a:rPr lang="en-US" sz="3600" spc="150" dirty="0" err="1">
                <a:ln w="11430">
                  <a:noFill/>
                </a:ln>
                <a:solidFill>
                  <a:sysClr val="windowText" lastClr="000000"/>
                </a:solidFill>
                <a:latin typeface="NikoshBAN" pitchFamily="2" charset="0"/>
                <a:cs typeface="NikoshBAN" pitchFamily="2" charset="0"/>
              </a:rPr>
              <a:t>হয়নি</a:t>
            </a:r>
            <a:r>
              <a:rPr lang="en-US" sz="3600" spc="150" dirty="0">
                <a:ln w="11430">
                  <a:noFill/>
                </a:ln>
                <a:solidFill>
                  <a:sysClr val="windowText" lastClr="000000"/>
                </a:solidFill>
                <a:latin typeface="NikoshBAN" pitchFamily="2" charset="0"/>
                <a:cs typeface="NikoshBAN" pitchFamily="2" charset="0"/>
              </a:rPr>
              <a:t> </a:t>
            </a:r>
            <a:r>
              <a:rPr lang="en-US" sz="3600" spc="150" dirty="0" err="1">
                <a:ln w="11430">
                  <a:noFill/>
                </a:ln>
                <a:solidFill>
                  <a:sysClr val="windowText" lastClr="000000"/>
                </a:solidFill>
                <a:latin typeface="NikoshBAN" pitchFamily="2" charset="0"/>
                <a:cs typeface="NikoshBAN" pitchFamily="2" charset="0"/>
              </a:rPr>
              <a:t>এমন</a:t>
            </a:r>
            <a:r>
              <a:rPr lang="en-US" sz="3600" spc="150" dirty="0">
                <a:ln w="11430">
                  <a:noFill/>
                </a:ln>
                <a:solidFill>
                  <a:sysClr val="windowText" lastClr="000000"/>
                </a:solidFill>
                <a:latin typeface="NikoshBAN" pitchFamily="2" charset="0"/>
                <a:cs typeface="NikoshBAN" pitchFamily="2" charset="0"/>
              </a:rPr>
              <a:t> </a:t>
            </a:r>
            <a:r>
              <a:rPr lang="en-US" sz="3600" spc="150" dirty="0" err="1">
                <a:ln w="11430">
                  <a:noFill/>
                </a:ln>
                <a:solidFill>
                  <a:sysClr val="windowText" lastClr="000000"/>
                </a:solidFill>
                <a:latin typeface="NikoshBAN" pitchFamily="2" charset="0"/>
                <a:cs typeface="NikoshBAN" pitchFamily="2" charset="0"/>
              </a:rPr>
              <a:t>কতকগুলো</a:t>
            </a:r>
            <a:r>
              <a:rPr lang="en-US" sz="3600" spc="150" dirty="0">
                <a:ln w="11430">
                  <a:noFill/>
                </a:ln>
                <a:solidFill>
                  <a:sysClr val="windowText" lastClr="000000"/>
                </a:solidFill>
                <a:latin typeface="NikoshBAN" pitchFamily="2" charset="0"/>
                <a:cs typeface="NikoshBAN" pitchFamily="2" charset="0"/>
              </a:rPr>
              <a:t> </a:t>
            </a:r>
            <a:r>
              <a:rPr lang="en-US" sz="3600" spc="150" dirty="0" err="1">
                <a:ln w="11430">
                  <a:noFill/>
                </a:ln>
                <a:solidFill>
                  <a:sysClr val="windowText" lastClr="000000"/>
                </a:solidFill>
                <a:latin typeface="NikoshBAN" pitchFamily="2" charset="0"/>
                <a:cs typeface="NikoshBAN" pitchFamily="2" charset="0"/>
              </a:rPr>
              <a:t>ডিভাইস</a:t>
            </a:r>
            <a:r>
              <a:rPr lang="en-US" sz="3600" spc="150" dirty="0">
                <a:ln w="11430">
                  <a:noFill/>
                </a:ln>
                <a:solidFill>
                  <a:sysClr val="windowText" lastClr="000000"/>
                </a:solidFill>
                <a:latin typeface="NikoshBAN" pitchFamily="2" charset="0"/>
                <a:cs typeface="NikoshBAN" pitchFamily="2" charset="0"/>
              </a:rPr>
              <a:t> </a:t>
            </a:r>
            <a:r>
              <a:rPr lang="en-US" sz="3600" spc="150" dirty="0" err="1">
                <a:ln w="11430">
                  <a:noFill/>
                </a:ln>
                <a:solidFill>
                  <a:sysClr val="windowText" lastClr="000000"/>
                </a:solidFill>
                <a:latin typeface="NikoshBAN" pitchFamily="2" charset="0"/>
                <a:cs typeface="NikoshBAN" pitchFamily="2" charset="0"/>
              </a:rPr>
              <a:t>যেগুলোর</a:t>
            </a:r>
            <a:r>
              <a:rPr lang="en-US" sz="3600" spc="150" dirty="0">
                <a:ln w="11430">
                  <a:noFill/>
                </a:ln>
                <a:solidFill>
                  <a:sysClr val="windowText" lastClr="000000"/>
                </a:solidFill>
                <a:latin typeface="NikoshBAN" pitchFamily="2" charset="0"/>
                <a:cs typeface="NikoshBAN" pitchFamily="2" charset="0"/>
              </a:rPr>
              <a:t> </a:t>
            </a:r>
            <a:r>
              <a:rPr lang="en-US" sz="3600" spc="150" dirty="0" err="1">
                <a:ln w="11430">
                  <a:noFill/>
                </a:ln>
                <a:solidFill>
                  <a:sysClr val="windowText" lastClr="000000"/>
                </a:solidFill>
                <a:latin typeface="NikoshBAN" pitchFamily="2" charset="0"/>
                <a:cs typeface="NikoshBAN" pitchFamily="2" charset="0"/>
              </a:rPr>
              <a:t>কী-বোর্ড</a:t>
            </a:r>
            <a:r>
              <a:rPr lang="en-US" sz="3600" spc="150" dirty="0">
                <a:ln w="11430">
                  <a:noFill/>
                </a:ln>
                <a:solidFill>
                  <a:sysClr val="windowText" lastClr="000000"/>
                </a:solidFill>
                <a:latin typeface="NikoshBAN" pitchFamily="2" charset="0"/>
                <a:cs typeface="NikoshBAN" pitchFamily="2" charset="0"/>
              </a:rPr>
              <a:t> </a:t>
            </a:r>
            <a:r>
              <a:rPr lang="en-US" sz="3600" spc="150" dirty="0" err="1">
                <a:ln w="11430">
                  <a:noFill/>
                </a:ln>
                <a:solidFill>
                  <a:sysClr val="windowText" lastClr="000000"/>
                </a:solidFill>
                <a:latin typeface="NikoshBAN" pitchFamily="2" charset="0"/>
                <a:cs typeface="NikoshBAN" pitchFamily="2" charset="0"/>
              </a:rPr>
              <a:t>আছে</a:t>
            </a:r>
            <a:r>
              <a:rPr lang="en-US" sz="3600" spc="150" dirty="0">
                <a:ln w="11430">
                  <a:noFill/>
                </a:ln>
                <a:solidFill>
                  <a:sysClr val="windowText" lastClr="000000"/>
                </a:solidFill>
                <a:latin typeface="NikoshBAN" pitchFamily="2" charset="0"/>
                <a:cs typeface="NikoshBAN" pitchFamily="2" charset="0"/>
              </a:rPr>
              <a:t> </a:t>
            </a:r>
            <a:r>
              <a:rPr lang="en-US" sz="3600" spc="150" dirty="0" err="1">
                <a:ln w="11430">
                  <a:noFill/>
                </a:ln>
                <a:solidFill>
                  <a:sysClr val="windowText" lastClr="000000"/>
                </a:solidFill>
                <a:latin typeface="NikoshBAN" pitchFamily="2" charset="0"/>
                <a:cs typeface="NikoshBAN" pitchFamily="2" charset="0"/>
              </a:rPr>
              <a:t>সেগুলোর</a:t>
            </a:r>
            <a:r>
              <a:rPr lang="en-US" sz="3600" spc="150" dirty="0">
                <a:ln w="11430">
                  <a:noFill/>
                </a:ln>
                <a:solidFill>
                  <a:sysClr val="windowText" lastClr="000000"/>
                </a:solidFill>
                <a:latin typeface="NikoshBAN" pitchFamily="2" charset="0"/>
                <a:cs typeface="NikoshBAN" pitchFamily="2" charset="0"/>
              </a:rPr>
              <a:t> </a:t>
            </a:r>
            <a:r>
              <a:rPr lang="en-US" sz="3600" spc="150" dirty="0" err="1">
                <a:ln w="11430">
                  <a:noFill/>
                </a:ln>
                <a:solidFill>
                  <a:sysClr val="windowText" lastClr="000000"/>
                </a:solidFill>
                <a:latin typeface="NikoshBAN" pitchFamily="2" charset="0"/>
                <a:cs typeface="NikoshBAN" pitchFamily="2" charset="0"/>
              </a:rPr>
              <a:t>নাম</a:t>
            </a:r>
            <a:r>
              <a:rPr lang="en-US" sz="3600" spc="150" dirty="0">
                <a:ln w="11430">
                  <a:noFill/>
                </a:ln>
                <a:solidFill>
                  <a:sysClr val="windowText" lastClr="000000"/>
                </a:solidFill>
                <a:latin typeface="NikoshBAN" pitchFamily="2" charset="0"/>
                <a:cs typeface="NikoshBAN" pitchFamily="2" charset="0"/>
              </a:rPr>
              <a:t> </a:t>
            </a:r>
            <a:r>
              <a:rPr lang="en-US" sz="3600" spc="150" dirty="0" err="1">
                <a:ln w="11430">
                  <a:noFill/>
                </a:ln>
                <a:solidFill>
                  <a:sysClr val="windowText" lastClr="000000"/>
                </a:solidFill>
                <a:latin typeface="NikoshBAN" pitchFamily="2" charset="0"/>
                <a:cs typeface="NikoshBAN" pitchFamily="2" charset="0"/>
              </a:rPr>
              <a:t>দলে</a:t>
            </a:r>
            <a:r>
              <a:rPr lang="en-US" sz="3600" spc="150" dirty="0">
                <a:ln w="11430">
                  <a:noFill/>
                </a:ln>
                <a:solidFill>
                  <a:sysClr val="windowText" lastClr="000000"/>
                </a:solidFill>
                <a:latin typeface="NikoshBAN" pitchFamily="2" charset="0"/>
                <a:cs typeface="NikoshBAN" pitchFamily="2" charset="0"/>
              </a:rPr>
              <a:t> </a:t>
            </a:r>
            <a:r>
              <a:rPr lang="en-US" sz="3600" spc="150" dirty="0" err="1">
                <a:ln w="11430">
                  <a:noFill/>
                </a:ln>
                <a:solidFill>
                  <a:sysClr val="windowText" lastClr="000000"/>
                </a:solidFill>
                <a:latin typeface="NikoshBAN" pitchFamily="2" charset="0"/>
                <a:cs typeface="NikoshBAN" pitchFamily="2" charset="0"/>
              </a:rPr>
              <a:t>আলোচনা</a:t>
            </a:r>
            <a:r>
              <a:rPr lang="en-US" sz="3600" spc="150" dirty="0">
                <a:ln w="11430">
                  <a:noFill/>
                </a:ln>
                <a:solidFill>
                  <a:sysClr val="windowText" lastClr="000000"/>
                </a:solidFill>
                <a:latin typeface="NikoshBAN" pitchFamily="2" charset="0"/>
                <a:cs typeface="NikoshBAN" pitchFamily="2" charset="0"/>
              </a:rPr>
              <a:t> </a:t>
            </a:r>
            <a:r>
              <a:rPr lang="en-US" sz="3600" spc="150" dirty="0" err="1">
                <a:ln w="11430">
                  <a:noFill/>
                </a:ln>
                <a:solidFill>
                  <a:sysClr val="windowText" lastClr="000000"/>
                </a:solidFill>
                <a:latin typeface="NikoshBAN" pitchFamily="2" charset="0"/>
                <a:cs typeface="NikoshBAN" pitchFamily="2" charset="0"/>
              </a:rPr>
              <a:t>করে</a:t>
            </a:r>
            <a:r>
              <a:rPr lang="en-US" sz="3600" spc="150" dirty="0">
                <a:ln w="11430">
                  <a:noFill/>
                </a:ln>
                <a:solidFill>
                  <a:sysClr val="windowText" lastClr="000000"/>
                </a:solidFill>
                <a:latin typeface="NikoshBAN" pitchFamily="2" charset="0"/>
                <a:cs typeface="NikoshBAN" pitchFamily="2" charset="0"/>
              </a:rPr>
              <a:t> </a:t>
            </a:r>
            <a:r>
              <a:rPr lang="en-US" sz="3600" spc="150" dirty="0" err="1">
                <a:ln w="11430">
                  <a:noFill/>
                </a:ln>
                <a:solidFill>
                  <a:sysClr val="windowText" lastClr="000000"/>
                </a:solidFill>
                <a:latin typeface="NikoshBAN" pitchFamily="2" charset="0"/>
                <a:cs typeface="NikoshBAN" pitchFamily="2" charset="0"/>
              </a:rPr>
              <a:t>লিখে</a:t>
            </a:r>
            <a:r>
              <a:rPr lang="en-US" sz="3600" spc="150" dirty="0">
                <a:ln w="11430">
                  <a:noFill/>
                </a:ln>
                <a:solidFill>
                  <a:sysClr val="windowText" lastClr="000000"/>
                </a:solidFill>
                <a:latin typeface="NikoshBAN" pitchFamily="2" charset="0"/>
                <a:cs typeface="NikoshBAN" pitchFamily="2" charset="0"/>
              </a:rPr>
              <a:t> </a:t>
            </a:r>
            <a:r>
              <a:rPr lang="en-US" sz="3600" spc="150" dirty="0" err="1">
                <a:ln w="11430">
                  <a:noFill/>
                </a:ln>
                <a:solidFill>
                  <a:sysClr val="windowText" lastClr="000000"/>
                </a:solidFill>
                <a:latin typeface="NikoshBAN" pitchFamily="2" charset="0"/>
                <a:cs typeface="NikoshBAN" pitchFamily="2" charset="0"/>
              </a:rPr>
              <a:t>আন</a:t>
            </a:r>
            <a:r>
              <a:rPr lang="en-US" sz="3600" spc="150" dirty="0">
                <a:ln w="11430">
                  <a:noFill/>
                </a:ln>
                <a:solidFill>
                  <a:sysClr val="windowText" lastClr="000000"/>
                </a:solidFill>
                <a:latin typeface="NikoshBAN" pitchFamily="2" charset="0"/>
                <a:cs typeface="NikoshBAN" pitchFamily="2" charset="0"/>
              </a:rPr>
              <a:t> । </a:t>
            </a:r>
            <a:endParaRPr lang="bn-BD" sz="3600" spc="150" dirty="0">
              <a:ln w="11430">
                <a:noFill/>
              </a:ln>
              <a:solidFill>
                <a:sysClr val="windowText" lastClr="000000"/>
              </a:solidFill>
              <a:latin typeface="NikoshBAN" pitchFamily="2" charset="0"/>
              <a:cs typeface="NikoshBAN" pitchFamily="2" charset="0"/>
            </a:endParaRPr>
          </a:p>
          <a:p>
            <a:pPr algn="ctr"/>
            <a:endParaRPr lang="en-US" sz="3600" dirty="0">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87DC0874-20EB-4BDC-B0AF-163FD02FC0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1295400"/>
            <a:ext cx="3124200" cy="1979705"/>
          </a:xfrm>
          <a:prstGeom prst="rect">
            <a:avLst/>
          </a:prstGeom>
        </p:spPr>
      </p:pic>
    </p:spTree>
    <p:extLst>
      <p:ext uri="{BB962C8B-B14F-4D97-AF65-F5344CB8AC3E}">
        <p14:creationId xmlns:p14="http://schemas.microsoft.com/office/powerpoint/2010/main" val="331768796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out)">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nodeType="clickEffect">
                                  <p:stCondLst>
                                    <p:cond delay="0"/>
                                  </p:stCondLst>
                                  <p:iterate type="lt">
                                    <p:tmPct val="10000"/>
                                  </p:iterate>
                                  <p:childTnLst>
                                    <p:set>
                                      <p:cBhvr>
                                        <p:cTn id="32" dur="1" fill="hold">
                                          <p:stCondLst>
                                            <p:cond delay="0"/>
                                          </p:stCondLst>
                                        </p:cTn>
                                        <p:tgtEl>
                                          <p:spTgt spid="5">
                                            <p:txEl>
                                              <p:pRg st="0" end="0"/>
                                            </p:txEl>
                                          </p:spTgt>
                                        </p:tgtEl>
                                        <p:attrNameLst>
                                          <p:attrName>style.visibility</p:attrName>
                                        </p:attrNameLst>
                                      </p:cBhvr>
                                      <p:to>
                                        <p:strVal val="visible"/>
                                      </p:to>
                                    </p:set>
                                    <p:anim calcmode="lin" valueType="num">
                                      <p:cBhvr>
                                        <p:cTn id="33"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35"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a:solidFill>
              <a:srgbClr val="C00000"/>
            </a:solidFill>
          </a:ln>
          <a:effectLst>
            <a:glow rad="127000">
              <a:srgbClr val="C0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52400" y="152400"/>
            <a:ext cx="8839200" cy="65532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sz="1200" b="1" i="1" dirty="0">
              <a:solidFill>
                <a:srgbClr val="FF0000"/>
              </a:solidFill>
              <a:latin typeface="NikoshBAN" panose="02000000000000000000" pitchFamily="2" charset="0"/>
              <a:cs typeface="NikoshBAN" panose="02000000000000000000" pitchFamily="2" charset="0"/>
            </a:endParaRPr>
          </a:p>
        </p:txBody>
      </p:sp>
      <p:sp>
        <p:nvSpPr>
          <p:cNvPr id="4" name="Down Ribbon 3"/>
          <p:cNvSpPr/>
          <p:nvPr/>
        </p:nvSpPr>
        <p:spPr>
          <a:xfrm>
            <a:off x="228600" y="152400"/>
            <a:ext cx="8763000" cy="1524000"/>
          </a:xfrm>
          <a:prstGeom prst="ribbon">
            <a:avLst/>
          </a:prstGeom>
          <a:ln w="3810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bn-BD" sz="6000" b="1" dirty="0">
              <a:solidFill>
                <a:schemeClr val="tx1"/>
              </a:solidFill>
              <a:latin typeface="NikoshBAN" panose="02000000000000000000" pitchFamily="2" charset="0"/>
              <a:cs typeface="NikoshBAN" panose="02000000000000000000" pitchFamily="2" charset="0"/>
            </a:endParaRPr>
          </a:p>
          <a:p>
            <a:pPr algn="ctr"/>
            <a:r>
              <a:rPr lang="en-US" sz="6000" b="1" dirty="0" err="1">
                <a:solidFill>
                  <a:schemeClr val="tx1"/>
                </a:solidFill>
                <a:latin typeface="NikoshBAN" panose="02000000000000000000" pitchFamily="2" charset="0"/>
                <a:cs typeface="NikoshBAN" panose="02000000000000000000" pitchFamily="2" charset="0"/>
              </a:rPr>
              <a:t>মূল্যা</a:t>
            </a:r>
            <a:r>
              <a:rPr lang="bn-BD" sz="6000" b="1" dirty="0">
                <a:solidFill>
                  <a:schemeClr val="tx1"/>
                </a:solidFill>
                <a:latin typeface="NikoshBAN" panose="02000000000000000000" pitchFamily="2" charset="0"/>
                <a:cs typeface="NikoshBAN" panose="02000000000000000000" pitchFamily="2" charset="0"/>
              </a:rPr>
              <a:t>য়ন</a:t>
            </a:r>
            <a:endParaRPr lang="bn-BD" sz="4400" b="1" dirty="0">
              <a:solidFill>
                <a:schemeClr val="tx1"/>
              </a:solidFill>
              <a:latin typeface="NikoshBAN" panose="02000000000000000000" pitchFamily="2" charset="0"/>
              <a:cs typeface="NikoshBAN" panose="02000000000000000000" pitchFamily="2" charset="0"/>
            </a:endParaRPr>
          </a:p>
          <a:p>
            <a:pPr algn="ctr"/>
            <a:endParaRPr lang="en-US" sz="6000" dirty="0">
              <a:solidFill>
                <a:schemeClr val="tx1"/>
              </a:solidFill>
              <a:latin typeface="NikoshBAN" panose="02000000000000000000" pitchFamily="2" charset="0"/>
              <a:cs typeface="NikoshBAN" panose="02000000000000000000" pitchFamily="2" charset="0"/>
            </a:endParaRPr>
          </a:p>
        </p:txBody>
      </p:sp>
      <p:sp>
        <p:nvSpPr>
          <p:cNvPr id="6" name="Rectangle 5"/>
          <p:cNvSpPr/>
          <p:nvPr/>
        </p:nvSpPr>
        <p:spPr>
          <a:xfrm>
            <a:off x="381000" y="3124200"/>
            <a:ext cx="8534400" cy="990600"/>
          </a:xfrm>
          <a:prstGeom prst="rect">
            <a:avLst/>
          </a:prstGeom>
          <a:ln w="38100">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r>
              <a:rPr lang="bn-BD" sz="3600" b="1" dirty="0">
                <a:solidFill>
                  <a:schemeClr val="tx1"/>
                </a:solidFill>
                <a:latin typeface="NikoshBAN" panose="02000000000000000000" pitchFamily="2" charset="0"/>
                <a:cs typeface="NikoshBAN" panose="02000000000000000000" pitchFamily="2" charset="0"/>
              </a:rPr>
              <a:t>খ) কয়েকটি ইনপুট ডিভাইসের নাম বল।</a:t>
            </a:r>
          </a:p>
        </p:txBody>
      </p:sp>
      <p:sp>
        <p:nvSpPr>
          <p:cNvPr id="8" name="Rectangle 7"/>
          <p:cNvSpPr/>
          <p:nvPr/>
        </p:nvSpPr>
        <p:spPr>
          <a:xfrm>
            <a:off x="381000" y="1828800"/>
            <a:ext cx="8534400" cy="1066800"/>
          </a:xfrm>
          <a:prstGeom prst="rect">
            <a:avLst/>
          </a:prstGeom>
          <a:ln w="381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bn-BD" sz="2400" b="1" dirty="0">
              <a:solidFill>
                <a:srgbClr val="0070C0"/>
              </a:solidFill>
              <a:latin typeface="NikoshBAN" panose="02000000000000000000" pitchFamily="2" charset="0"/>
              <a:cs typeface="NikoshBAN" panose="02000000000000000000" pitchFamily="2" charset="0"/>
            </a:endParaRPr>
          </a:p>
          <a:p>
            <a:r>
              <a:rPr lang="bn-BD" sz="3600" b="1" dirty="0">
                <a:solidFill>
                  <a:schemeClr val="tx1"/>
                </a:solidFill>
                <a:latin typeface="NikoshBAN" panose="02000000000000000000" pitchFamily="2" charset="0"/>
                <a:cs typeface="NikoshBAN" panose="02000000000000000000" pitchFamily="2" charset="0"/>
              </a:rPr>
              <a:t>ক) ইনপুট ডিভাইস বলতে কি বুঝ?</a:t>
            </a:r>
          </a:p>
          <a:p>
            <a:pPr algn="ctr"/>
            <a:endParaRPr lang="en-US" dirty="0">
              <a:latin typeface="NikoshBAN" panose="02000000000000000000" pitchFamily="2" charset="0"/>
              <a:cs typeface="NikoshBAN" panose="02000000000000000000" pitchFamily="2" charset="0"/>
            </a:endParaRPr>
          </a:p>
        </p:txBody>
      </p:sp>
      <p:sp>
        <p:nvSpPr>
          <p:cNvPr id="9" name="Rectangle 8"/>
          <p:cNvSpPr/>
          <p:nvPr/>
        </p:nvSpPr>
        <p:spPr>
          <a:xfrm>
            <a:off x="381000" y="4267200"/>
            <a:ext cx="8534400" cy="914400"/>
          </a:xfrm>
          <a:prstGeom prst="rect">
            <a:avLst/>
          </a:prstGeom>
          <a:ln w="381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endParaRPr lang="bn-BD" sz="3200" dirty="0">
              <a:latin typeface="NikoshBAN" panose="02000000000000000000" pitchFamily="2" charset="0"/>
              <a:cs typeface="NikoshBAN" panose="02000000000000000000" pitchFamily="2" charset="0"/>
            </a:endParaRPr>
          </a:p>
          <a:p>
            <a:r>
              <a:rPr lang="bn-BD" sz="3600" dirty="0">
                <a:latin typeface="NikoshBAN" panose="02000000000000000000" pitchFamily="2" charset="0"/>
                <a:cs typeface="NikoshBAN" panose="02000000000000000000" pitchFamily="2" charset="0"/>
              </a:rPr>
              <a:t>গ</a:t>
            </a:r>
            <a:r>
              <a:rPr lang="bn-BD" sz="4000" dirty="0">
                <a:latin typeface="NikoshBAN" panose="02000000000000000000" pitchFamily="2" charset="0"/>
                <a:cs typeface="NikoshBAN" panose="02000000000000000000" pitchFamily="2" charset="0"/>
              </a:rPr>
              <a:t>) </a:t>
            </a:r>
            <a:r>
              <a:rPr lang="bn-BD" sz="3600" dirty="0">
                <a:latin typeface="NikoshBAN" panose="02000000000000000000" pitchFamily="2" charset="0"/>
                <a:cs typeface="NikoshBAN" panose="02000000000000000000" pitchFamily="2" charset="0"/>
              </a:rPr>
              <a:t>মাউসের কয়টি বাটন?</a:t>
            </a:r>
            <a:endParaRPr lang="en-US" sz="3600" dirty="0">
              <a:latin typeface="NikoshBAN" panose="02000000000000000000" pitchFamily="2" charset="0"/>
              <a:cs typeface="NikoshBAN" panose="02000000000000000000" pitchFamily="2" charset="0"/>
            </a:endParaRPr>
          </a:p>
          <a:p>
            <a:endParaRPr lang="en-US" sz="3200" dirty="0">
              <a:latin typeface="NikoshBAN" panose="02000000000000000000" pitchFamily="2" charset="0"/>
              <a:cs typeface="NikoshBAN" panose="02000000000000000000" pitchFamily="2" charset="0"/>
            </a:endParaRPr>
          </a:p>
        </p:txBody>
      </p:sp>
      <p:sp>
        <p:nvSpPr>
          <p:cNvPr id="10" name="Rectangle 9"/>
          <p:cNvSpPr/>
          <p:nvPr/>
        </p:nvSpPr>
        <p:spPr>
          <a:xfrm>
            <a:off x="381000" y="5334000"/>
            <a:ext cx="8534400" cy="990600"/>
          </a:xfrm>
          <a:prstGeom prst="rect">
            <a:avLst/>
          </a:prstGeom>
          <a:ln w="3810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endParaRPr lang="bn-BD" sz="2400" dirty="0">
              <a:solidFill>
                <a:srgbClr val="7030A0"/>
              </a:solidFill>
              <a:latin typeface="NikoshBAN" panose="02000000000000000000" pitchFamily="2" charset="0"/>
              <a:cs typeface="NikoshBAN" panose="02000000000000000000" pitchFamily="2" charset="0"/>
            </a:endParaRPr>
          </a:p>
          <a:p>
            <a:r>
              <a:rPr lang="bn-BD" sz="3600" dirty="0">
                <a:solidFill>
                  <a:schemeClr val="tx1"/>
                </a:solidFill>
                <a:latin typeface="NikoshBAN" panose="02000000000000000000" pitchFamily="2" charset="0"/>
                <a:cs typeface="NikoshBAN" panose="02000000000000000000" pitchFamily="2" charset="0"/>
              </a:rPr>
              <a:t>ঘ) মাউস ও কি-বোর্ড কি একই ধরনের ডিভাইস?</a:t>
            </a:r>
            <a:endParaRPr lang="en-US" sz="3600" dirty="0">
              <a:solidFill>
                <a:schemeClr val="tx1"/>
              </a:solidFill>
              <a:latin typeface="NikoshBAN" panose="02000000000000000000" pitchFamily="2" charset="0"/>
              <a:cs typeface="NikoshBAN" panose="02000000000000000000" pitchFamily="2" charset="0"/>
            </a:endParaRPr>
          </a:p>
          <a:p>
            <a:endParaRPr lang="en-US" sz="2400" dirty="0">
              <a:latin typeface="NikoshBAN" panose="02000000000000000000" pitchFamily="2" charset="0"/>
              <a:cs typeface="NikoshBAN" panose="02000000000000000000" pitchFamily="2" charset="0"/>
            </a:endParaRPr>
          </a:p>
        </p:txBody>
      </p:sp>
      <p:sp>
        <p:nvSpPr>
          <p:cNvPr id="11" name="Rectangle 10">
            <a:extLst>
              <a:ext uri="{FF2B5EF4-FFF2-40B4-BE49-F238E27FC236}">
                <a16:creationId xmlns:a16="http://schemas.microsoft.com/office/drawing/2014/main" id="{FEC6833F-ABA8-4140-B4FA-CE7F304EDDCF}"/>
              </a:ext>
            </a:extLst>
          </p:cNvPr>
          <p:cNvSpPr/>
          <p:nvPr/>
        </p:nvSpPr>
        <p:spPr>
          <a:xfrm>
            <a:off x="381000" y="1752600"/>
            <a:ext cx="8534400" cy="4572000"/>
          </a:xfrm>
          <a:prstGeom prst="rect">
            <a:avLst/>
          </a:prstGeom>
          <a:ln w="3810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endParaRPr lang="bn-BD" sz="2400" dirty="0">
              <a:solidFill>
                <a:srgbClr val="7030A0"/>
              </a:solidFill>
              <a:latin typeface="NikoshBAN" panose="02000000000000000000" pitchFamily="2" charset="0"/>
              <a:cs typeface="NikoshBAN" panose="02000000000000000000" pitchFamily="2" charset="0"/>
            </a:endParaRPr>
          </a:p>
          <a:p>
            <a:pPr algn="ctr"/>
            <a:r>
              <a:rPr lang="en-US" sz="4400" dirty="0" err="1">
                <a:solidFill>
                  <a:schemeClr val="tx1"/>
                </a:solidFill>
                <a:latin typeface="NikoshBAN" panose="02000000000000000000" pitchFamily="2" charset="0"/>
                <a:cs typeface="NikoshBAN" panose="02000000000000000000" pitchFamily="2" charset="0"/>
              </a:rPr>
              <a:t>নতুন</a:t>
            </a:r>
            <a:r>
              <a:rPr lang="en-US" sz="4400" dirty="0">
                <a:solidFill>
                  <a:schemeClr val="tx1"/>
                </a:solidFill>
                <a:latin typeface="NikoshBAN" panose="02000000000000000000" pitchFamily="2" charset="0"/>
                <a:cs typeface="NikoshBAN" panose="02000000000000000000" pitchFamily="2" charset="0"/>
              </a:rPr>
              <a:t> </a:t>
            </a:r>
            <a:r>
              <a:rPr lang="en-US" sz="4400" dirty="0" err="1">
                <a:solidFill>
                  <a:schemeClr val="tx1"/>
                </a:solidFill>
                <a:latin typeface="NikoshBAN" panose="02000000000000000000" pitchFamily="2" charset="0"/>
                <a:cs typeface="NikoshBAN" panose="02000000000000000000" pitchFamily="2" charset="0"/>
              </a:rPr>
              <a:t>শিখলাম</a:t>
            </a:r>
            <a:r>
              <a:rPr lang="en-US" sz="4400" dirty="0">
                <a:solidFill>
                  <a:schemeClr val="tx1"/>
                </a:solidFill>
                <a:latin typeface="NikoshBAN" panose="02000000000000000000" pitchFamily="2" charset="0"/>
                <a:cs typeface="NikoshBAN" panose="02000000000000000000" pitchFamily="2" charset="0"/>
              </a:rPr>
              <a:t> </a:t>
            </a:r>
          </a:p>
          <a:p>
            <a:pPr algn="ctr"/>
            <a:r>
              <a:rPr lang="en-US" sz="3200" dirty="0" err="1">
                <a:solidFill>
                  <a:schemeClr val="tx1"/>
                </a:solidFill>
                <a:latin typeface="NikoshBAN" panose="02000000000000000000" pitchFamily="2" charset="0"/>
                <a:cs typeface="NikoshBAN" panose="02000000000000000000" pitchFamily="2" charset="0"/>
              </a:rPr>
              <a:t>স্ক্রল</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চক্র</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আইকন</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ভয়েস</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রিকগনিশন</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মাইক্রোফোন</a:t>
            </a:r>
            <a:r>
              <a:rPr lang="en-US" sz="3200" dirty="0">
                <a:solidFill>
                  <a:schemeClr val="tx1"/>
                </a:solidFill>
                <a:latin typeface="NikoshBAN" panose="02000000000000000000" pitchFamily="2" charset="0"/>
                <a:cs typeface="NikoshBAN" panose="02000000000000000000" pitchFamily="2" charset="0"/>
              </a:rPr>
              <a:t> </a:t>
            </a:r>
          </a:p>
          <a:p>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441581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32"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ircle(out)">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nodeType="clickEffect">
                                  <p:stCondLst>
                                    <p:cond delay="0"/>
                                  </p:stCondLst>
                                  <p:childTnLst>
                                    <p:set>
                                      <p:cBhvr>
                                        <p:cTn id="46" dur="1" fill="hold">
                                          <p:stCondLst>
                                            <p:cond delay="0"/>
                                          </p:stCondLst>
                                        </p:cTn>
                                        <p:tgtEl>
                                          <p:spTgt spid="11">
                                            <p:txEl>
                                              <p:pRg st="1" end="1"/>
                                            </p:txEl>
                                          </p:spTgt>
                                        </p:tgtEl>
                                        <p:attrNameLst>
                                          <p:attrName>style.visibility</p:attrName>
                                        </p:attrNameLst>
                                      </p:cBhvr>
                                      <p:to>
                                        <p:strVal val="visible"/>
                                      </p:to>
                                    </p:set>
                                    <p:animEffect transition="in" filter="fade">
                                      <p:cBhvr>
                                        <p:cTn id="47" dur="800" decel="100000"/>
                                        <p:tgtEl>
                                          <p:spTgt spid="11">
                                            <p:txEl>
                                              <p:pRg st="1" end="1"/>
                                            </p:txEl>
                                          </p:spTgt>
                                        </p:tgtEl>
                                      </p:cBhvr>
                                    </p:animEffect>
                                    <p:anim calcmode="lin" valueType="num">
                                      <p:cBhvr>
                                        <p:cTn id="48" dur="800" decel="100000" fill="hold"/>
                                        <p:tgtEl>
                                          <p:spTgt spid="11">
                                            <p:txEl>
                                              <p:pRg st="1" end="1"/>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11">
                                            <p:txEl>
                                              <p:pRg st="1" end="1"/>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11">
                                            <p:txEl>
                                              <p:pRg st="1" end="1"/>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1">
                                            <p:txEl>
                                              <p:pRg st="1" end="1"/>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1">
                                            <p:txEl>
                                              <p:pRg st="1" end="1"/>
                                            </p:txEl>
                                          </p:spTgt>
                                        </p:tgtEl>
                                        <p:attrNameLst>
                                          <p:attrName>ppt_y</p:attrName>
                                        </p:attrNameLst>
                                      </p:cBhvr>
                                      <p:tavLst>
                                        <p:tav tm="0">
                                          <p:val>
                                            <p:strVal val="#ppt_y+0.1"/>
                                          </p:val>
                                        </p:tav>
                                        <p:tav tm="100000">
                                          <p:val>
                                            <p:strVal val="#ppt_y"/>
                                          </p:val>
                                        </p:tav>
                                      </p:tavLst>
                                    </p:anim>
                                  </p:childTnLst>
                                </p:cTn>
                              </p:par>
                              <p:par>
                                <p:cTn id="53" presetID="30" presetClass="entr" presetSubtype="0" fill="hold" nodeType="withEffect">
                                  <p:stCondLst>
                                    <p:cond delay="0"/>
                                  </p:stCondLst>
                                  <p:childTnLst>
                                    <p:set>
                                      <p:cBhvr>
                                        <p:cTn id="54" dur="1" fill="hold">
                                          <p:stCondLst>
                                            <p:cond delay="0"/>
                                          </p:stCondLst>
                                        </p:cTn>
                                        <p:tgtEl>
                                          <p:spTgt spid="11">
                                            <p:txEl>
                                              <p:pRg st="2" end="2"/>
                                            </p:txEl>
                                          </p:spTgt>
                                        </p:tgtEl>
                                        <p:attrNameLst>
                                          <p:attrName>style.visibility</p:attrName>
                                        </p:attrNameLst>
                                      </p:cBhvr>
                                      <p:to>
                                        <p:strVal val="visible"/>
                                      </p:to>
                                    </p:set>
                                    <p:animEffect transition="in" filter="fade">
                                      <p:cBhvr>
                                        <p:cTn id="55" dur="800" decel="100000"/>
                                        <p:tgtEl>
                                          <p:spTgt spid="11">
                                            <p:txEl>
                                              <p:pRg st="2" end="2"/>
                                            </p:txEl>
                                          </p:spTgt>
                                        </p:tgtEl>
                                      </p:cBhvr>
                                    </p:animEffect>
                                    <p:anim calcmode="lin" valueType="num">
                                      <p:cBhvr>
                                        <p:cTn id="56" dur="800" decel="100000" fill="hold"/>
                                        <p:tgtEl>
                                          <p:spTgt spid="11">
                                            <p:txEl>
                                              <p:pRg st="2" end="2"/>
                                            </p:txEl>
                                          </p:spTgt>
                                        </p:tgtEl>
                                        <p:attrNameLst>
                                          <p:attrName>style.rotation</p:attrName>
                                        </p:attrNameLst>
                                      </p:cBhvr>
                                      <p:tavLst>
                                        <p:tav tm="0">
                                          <p:val>
                                            <p:fltVal val="-90"/>
                                          </p:val>
                                        </p:tav>
                                        <p:tav tm="100000">
                                          <p:val>
                                            <p:fltVal val="0"/>
                                          </p:val>
                                        </p:tav>
                                      </p:tavLst>
                                    </p:anim>
                                    <p:anim calcmode="lin" valueType="num">
                                      <p:cBhvr>
                                        <p:cTn id="57" dur="800" decel="100000" fill="hold"/>
                                        <p:tgtEl>
                                          <p:spTgt spid="11">
                                            <p:txEl>
                                              <p:pRg st="2" end="2"/>
                                            </p:txEl>
                                          </p:spTgt>
                                        </p:tgtEl>
                                        <p:attrNameLst>
                                          <p:attrName>ppt_x</p:attrName>
                                        </p:attrNameLst>
                                      </p:cBhvr>
                                      <p:tavLst>
                                        <p:tav tm="0">
                                          <p:val>
                                            <p:strVal val="#ppt_x+0.4"/>
                                          </p:val>
                                        </p:tav>
                                        <p:tav tm="100000">
                                          <p:val>
                                            <p:strVal val="#ppt_x-0.05"/>
                                          </p:val>
                                        </p:tav>
                                      </p:tavLst>
                                    </p:anim>
                                    <p:anim calcmode="lin" valueType="num">
                                      <p:cBhvr>
                                        <p:cTn id="58" dur="800" decel="100000" fill="hold"/>
                                        <p:tgtEl>
                                          <p:spTgt spid="11">
                                            <p:txEl>
                                              <p:pRg st="2" end="2"/>
                                            </p:txEl>
                                          </p:spTgt>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11">
                                            <p:txEl>
                                              <p:pRg st="2" end="2"/>
                                            </p:txEl>
                                          </p:spTgt>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11">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a:solidFill>
              <a:srgbClr val="C00000"/>
            </a:solidFill>
          </a:ln>
          <a:effectLst>
            <a:glow rad="127000">
              <a:srgbClr val="C0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52400" y="152400"/>
            <a:ext cx="8991600" cy="65532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p:txBody>
      </p:sp>
      <p:sp>
        <p:nvSpPr>
          <p:cNvPr id="5" name="Down Arrow Callout 4"/>
          <p:cNvSpPr/>
          <p:nvPr/>
        </p:nvSpPr>
        <p:spPr>
          <a:xfrm>
            <a:off x="3200400" y="3048000"/>
            <a:ext cx="2590800" cy="1224116"/>
          </a:xfrm>
          <a:prstGeom prst="downArrowCallout">
            <a:avLst/>
          </a:prstGeom>
          <a:solidFill>
            <a:schemeClr val="accent6">
              <a:lumMod val="60000"/>
              <a:lumOff val="4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a:solidFill>
                  <a:schemeClr val="tx1"/>
                </a:solidFill>
                <a:latin typeface="NikoshBAN" panose="02000000000000000000" pitchFamily="2" charset="0"/>
                <a:cs typeface="NikoshBAN" panose="02000000000000000000" pitchFamily="2" charset="0"/>
              </a:rPr>
              <a:t>বাড়ির কাজ</a:t>
            </a:r>
            <a:endParaRPr lang="en-US" sz="4000" b="1" dirty="0">
              <a:solidFill>
                <a:schemeClr val="tx1"/>
              </a:solidFill>
              <a:latin typeface="NikoshBAN" panose="02000000000000000000" pitchFamily="2" charset="0"/>
              <a:cs typeface="NikoshBAN" panose="02000000000000000000" pitchFamily="2" charset="0"/>
            </a:endParaRPr>
          </a:p>
        </p:txBody>
      </p:sp>
      <p:sp>
        <p:nvSpPr>
          <p:cNvPr id="6" name="Round Same Side Corner Rectangle 5"/>
          <p:cNvSpPr/>
          <p:nvPr/>
        </p:nvSpPr>
        <p:spPr>
          <a:xfrm>
            <a:off x="381000" y="4267200"/>
            <a:ext cx="8458200" cy="2273709"/>
          </a:xfrm>
          <a:prstGeom prst="round2Same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3600" b="1" dirty="0">
                <a:solidFill>
                  <a:schemeClr val="tx1"/>
                </a:solidFill>
                <a:latin typeface="NikoshBAN" panose="02000000000000000000" pitchFamily="2" charset="0"/>
                <a:cs typeface="NikoshBAN" panose="02000000000000000000" pitchFamily="2" charset="0"/>
              </a:rPr>
              <a:t>ক) উপরে উল্লেখিত ডিভাইস ছাড়াও আর কি কি যন্ত্র দ্বারা কম্পিউটারে ইনপুট দেওয়া যায়?</a:t>
            </a:r>
            <a:r>
              <a:rPr lang="en-US" sz="3600" b="1" dirty="0" err="1">
                <a:solidFill>
                  <a:schemeClr val="tx1"/>
                </a:solidFill>
                <a:latin typeface="NikoshBAN" panose="02000000000000000000" pitchFamily="2" charset="0"/>
                <a:cs typeface="NikoshBAN" panose="02000000000000000000" pitchFamily="2" charset="0"/>
              </a:rPr>
              <a:t>তা</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লিখে</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আনবে</a:t>
            </a:r>
            <a:r>
              <a:rPr lang="en-US" sz="3600" b="1" dirty="0">
                <a:solidFill>
                  <a:schemeClr val="tx1"/>
                </a:solidFill>
                <a:latin typeface="NikoshBAN" panose="02000000000000000000" pitchFamily="2" charset="0"/>
                <a:cs typeface="NikoshBAN" panose="02000000000000000000" pitchFamily="2" charset="0"/>
              </a:rPr>
              <a:t> ।</a:t>
            </a:r>
            <a:endParaRPr lang="en-US" sz="3600" dirty="0">
              <a:solidFill>
                <a:schemeClr val="tx1"/>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24659"/>
          <a:stretch/>
        </p:blipFill>
        <p:spPr>
          <a:xfrm>
            <a:off x="2133600" y="304800"/>
            <a:ext cx="5181600" cy="2590800"/>
          </a:xfrm>
          <a:prstGeom prst="rect">
            <a:avLst/>
          </a:prstGeom>
          <a:ln w="38100">
            <a:solidFill>
              <a:srgbClr val="00B0F0"/>
            </a:solidFill>
          </a:ln>
        </p:spPr>
      </p:pic>
    </p:spTree>
    <p:extLst>
      <p:ext uri="{BB962C8B-B14F-4D97-AF65-F5344CB8AC3E}">
        <p14:creationId xmlns:p14="http://schemas.microsoft.com/office/powerpoint/2010/main" val="24663623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nodeType="clickEffect">
                                  <p:stCondLst>
                                    <p:cond delay="0"/>
                                  </p:stCondLst>
                                  <p:iterate type="lt">
                                    <p:tmPct val="10000"/>
                                  </p:iterate>
                                  <p:childTnLst>
                                    <p:set>
                                      <p:cBhvr>
                                        <p:cTn id="27" dur="1" fill="hold">
                                          <p:stCondLst>
                                            <p:cond delay="0"/>
                                          </p:stCondLst>
                                        </p:cTn>
                                        <p:tgtEl>
                                          <p:spTgt spid="6">
                                            <p:txEl>
                                              <p:pRg st="0" end="0"/>
                                            </p:txEl>
                                          </p:spTgt>
                                        </p:tgtEl>
                                        <p:attrNameLst>
                                          <p:attrName>style.visibility</p:attrName>
                                        </p:attrNameLst>
                                      </p:cBhvr>
                                      <p:to>
                                        <p:strVal val="visible"/>
                                      </p:to>
                                    </p:set>
                                    <p:anim calcmode="lin" valueType="num">
                                      <p:cBhvr>
                                        <p:cTn id="28"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30"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a:solidFill>
              <a:srgbClr val="C00000"/>
            </a:solidFill>
          </a:ln>
          <a:effectLst>
            <a:glow rad="127000">
              <a:srgbClr val="C0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p:txBody>
      </p:sp>
      <p:sp>
        <p:nvSpPr>
          <p:cNvPr id="5" name="Round Single Corner Rectangle 4"/>
          <p:cNvSpPr/>
          <p:nvPr/>
        </p:nvSpPr>
        <p:spPr>
          <a:xfrm rot="19239872">
            <a:off x="2656176" y="4041215"/>
            <a:ext cx="4892549" cy="1371600"/>
          </a:xfrm>
          <a:prstGeom prst="round1Rect">
            <a:avLst/>
          </a:prstGeom>
          <a:ln w="3810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5400" dirty="0">
                <a:solidFill>
                  <a:schemeClr val="tx1"/>
                </a:solidFill>
                <a:latin typeface="NikoshBAN" panose="02000000000000000000" pitchFamily="2" charset="0"/>
                <a:cs typeface="NikoshBAN" panose="02000000000000000000" pitchFamily="2" charset="0"/>
              </a:rPr>
              <a:t>সবাইকে ধন্যবাদ</a:t>
            </a:r>
            <a:endParaRPr lang="en-US" sz="5400" dirty="0">
              <a:solidFill>
                <a:schemeClr val="tx1"/>
              </a:solidFill>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id="{95D0BE0F-BD77-455B-BCD7-794A883E90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65814">
            <a:off x="706091" y="1142524"/>
            <a:ext cx="5325166" cy="3401331"/>
          </a:xfrm>
          <a:prstGeom prst="rect">
            <a:avLst/>
          </a:prstGeom>
          <a:ln w="57150">
            <a:solidFill>
              <a:schemeClr val="accent5">
                <a:lumMod val="60000"/>
                <a:lumOff val="40000"/>
              </a:schemeClr>
            </a:solidFill>
          </a:ln>
          <a:scene3d>
            <a:camera prst="orthographicFront"/>
            <a:lightRig rig="threePt" dir="t"/>
          </a:scene3d>
          <a:sp3d>
            <a:bevelT w="12700"/>
          </a:sp3d>
        </p:spPr>
      </p:pic>
    </p:spTree>
    <p:extLst>
      <p:ext uri="{BB962C8B-B14F-4D97-AF65-F5344CB8AC3E}">
        <p14:creationId xmlns:p14="http://schemas.microsoft.com/office/powerpoint/2010/main" val="2349207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a:solidFill>
              <a:srgbClr val="C00000"/>
            </a:solidFill>
          </a:ln>
          <a:effectLst>
            <a:glow rad="127000">
              <a:srgbClr val="C0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83107" y="152400"/>
            <a:ext cx="8976815" cy="65532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evel 3"/>
          <p:cNvSpPr/>
          <p:nvPr/>
        </p:nvSpPr>
        <p:spPr>
          <a:xfrm>
            <a:off x="1562100" y="228600"/>
            <a:ext cx="6019800" cy="990600"/>
          </a:xfrm>
          <a:prstGeom prst="bevel">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a:latin typeface="NikoshBAN" panose="02000000000000000000" pitchFamily="2" charset="0"/>
                <a:cs typeface="NikoshBAN" panose="02000000000000000000" pitchFamily="2" charset="0"/>
              </a:rPr>
              <a:t>শিক্ষক পরিচিতি</a:t>
            </a:r>
            <a:endParaRPr lang="en-US" sz="4800" dirty="0">
              <a:latin typeface="NikoshBAN" panose="02000000000000000000" pitchFamily="2" charset="0"/>
              <a:cs typeface="NikoshBAN" panose="02000000000000000000" pitchFamily="2" charset="0"/>
            </a:endParaRPr>
          </a:p>
        </p:txBody>
      </p:sp>
      <p:sp>
        <p:nvSpPr>
          <p:cNvPr id="5" name="Round Same Side Corner Rectangle 4"/>
          <p:cNvSpPr/>
          <p:nvPr/>
        </p:nvSpPr>
        <p:spPr>
          <a:xfrm>
            <a:off x="381000" y="4267200"/>
            <a:ext cx="3886200" cy="2286000"/>
          </a:xfrm>
          <a:prstGeom prst="round2Same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err="1">
                <a:solidFill>
                  <a:schemeClr val="tx1"/>
                </a:solidFill>
                <a:latin typeface="NikoshBAN" panose="02000000000000000000" pitchFamily="2" charset="0"/>
                <a:cs typeface="NikoshBAN" panose="02000000000000000000" pitchFamily="2" charset="0"/>
              </a:rPr>
              <a:t>ওমর</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ফারুক</a:t>
            </a:r>
            <a:r>
              <a:rPr lang="en-US" sz="2800" b="1" dirty="0">
                <a:solidFill>
                  <a:schemeClr val="tx1"/>
                </a:solidFill>
                <a:latin typeface="NikoshBAN" panose="02000000000000000000" pitchFamily="2" charset="0"/>
                <a:cs typeface="NikoshBAN" panose="02000000000000000000" pitchFamily="2" charset="0"/>
              </a:rPr>
              <a:t> </a:t>
            </a:r>
            <a:endParaRPr lang="bn-BD" sz="2800" b="1" dirty="0">
              <a:solidFill>
                <a:schemeClr val="tx1"/>
              </a:solidFill>
              <a:latin typeface="NikoshBAN" panose="02000000000000000000" pitchFamily="2" charset="0"/>
              <a:cs typeface="NikoshBAN" panose="02000000000000000000" pitchFamily="2" charset="0"/>
            </a:endParaRPr>
          </a:p>
          <a:p>
            <a:pPr algn="ctr"/>
            <a:r>
              <a:rPr lang="bn-BD" sz="2800" b="1" dirty="0">
                <a:solidFill>
                  <a:schemeClr val="tx1"/>
                </a:solidFill>
                <a:latin typeface="NikoshBAN" panose="02000000000000000000" pitchFamily="2" charset="0"/>
                <a:cs typeface="NikoshBAN" panose="02000000000000000000" pitchFamily="2" charset="0"/>
              </a:rPr>
              <a:t>সহকারী শিক্ষক (কম্পিউটার)</a:t>
            </a:r>
          </a:p>
          <a:p>
            <a:pPr algn="ctr"/>
            <a:r>
              <a:rPr lang="en-US" sz="2800" b="1" dirty="0" err="1">
                <a:solidFill>
                  <a:schemeClr val="tx1"/>
                </a:solidFill>
                <a:latin typeface="NikoshBAN" panose="02000000000000000000" pitchFamily="2" charset="0"/>
                <a:cs typeface="NikoshBAN" panose="02000000000000000000" pitchFamily="2" charset="0"/>
              </a:rPr>
              <a:t>দারুল</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ফালাহ</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আলিম</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মাদরাসা</a:t>
            </a:r>
            <a:r>
              <a:rPr lang="en-US" sz="2800" b="1" dirty="0">
                <a:solidFill>
                  <a:schemeClr val="tx1"/>
                </a:solidFill>
                <a:latin typeface="NikoshBAN" panose="02000000000000000000" pitchFamily="2" charset="0"/>
                <a:cs typeface="NikoshBAN" panose="02000000000000000000" pitchFamily="2" charset="0"/>
              </a:rPr>
              <a:t> </a:t>
            </a:r>
          </a:p>
          <a:p>
            <a:pPr algn="ctr"/>
            <a:r>
              <a:rPr lang="en-US" sz="2800" b="1" dirty="0" err="1">
                <a:solidFill>
                  <a:schemeClr val="tx1"/>
                </a:solidFill>
                <a:latin typeface="NikoshBAN" panose="02000000000000000000" pitchFamily="2" charset="0"/>
                <a:cs typeface="NikoshBAN" panose="02000000000000000000" pitchFamily="2" charset="0"/>
              </a:rPr>
              <a:t>চিরির</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বন্দর</a:t>
            </a:r>
            <a:r>
              <a:rPr lang="en-US" sz="2800" b="1" dirty="0">
                <a:solidFill>
                  <a:schemeClr val="tx1"/>
                </a:solidFill>
                <a:latin typeface="NikoshBAN" panose="02000000000000000000" pitchFamily="2" charset="0"/>
                <a:cs typeface="NikoshBAN" panose="02000000000000000000" pitchFamily="2" charset="0"/>
              </a:rPr>
              <a:t> , </a:t>
            </a:r>
            <a:r>
              <a:rPr lang="en-US" sz="2800" b="1" dirty="0" err="1">
                <a:solidFill>
                  <a:schemeClr val="tx1"/>
                </a:solidFill>
                <a:latin typeface="NikoshBAN" panose="02000000000000000000" pitchFamily="2" charset="0"/>
                <a:cs typeface="NikoshBAN" panose="02000000000000000000" pitchFamily="2" charset="0"/>
              </a:rPr>
              <a:t>দিনাজপুর</a:t>
            </a:r>
            <a:r>
              <a:rPr lang="en-US" sz="2800" b="1" dirty="0">
                <a:solidFill>
                  <a:schemeClr val="tx1"/>
                </a:solidFill>
                <a:latin typeface="NikoshBAN" panose="02000000000000000000" pitchFamily="2" charset="0"/>
                <a:cs typeface="NikoshBAN" panose="02000000000000000000" pitchFamily="2" charset="0"/>
              </a:rPr>
              <a:t> </a:t>
            </a:r>
            <a:r>
              <a:rPr lang="bn-BD" sz="2800" dirty="0">
                <a:solidFill>
                  <a:schemeClr val="tx1"/>
                </a:solidFill>
                <a:latin typeface="NikoshBAN" panose="02000000000000000000" pitchFamily="2" charset="0"/>
                <a:cs typeface="NikoshBAN" panose="02000000000000000000" pitchFamily="2" charset="0"/>
              </a:rPr>
              <a:t>।</a:t>
            </a:r>
            <a:endParaRPr lang="en-US" sz="2800" dirty="0">
              <a:solidFill>
                <a:schemeClr val="tx1"/>
              </a:solidFill>
              <a:latin typeface="NikoshBAN" panose="02000000000000000000" pitchFamily="2" charset="0"/>
              <a:cs typeface="NikoshBAN" panose="02000000000000000000" pitchFamily="2" charset="0"/>
            </a:endParaRPr>
          </a:p>
        </p:txBody>
      </p:sp>
      <p:sp>
        <p:nvSpPr>
          <p:cNvPr id="7" name="Round Same Side Corner Rectangle 4">
            <a:extLst>
              <a:ext uri="{FF2B5EF4-FFF2-40B4-BE49-F238E27FC236}">
                <a16:creationId xmlns:a16="http://schemas.microsoft.com/office/drawing/2014/main" id="{5E579DDF-A9F7-4C6A-AEA5-0CC0DB9F9B11}"/>
              </a:ext>
            </a:extLst>
          </p:cNvPr>
          <p:cNvSpPr/>
          <p:nvPr/>
        </p:nvSpPr>
        <p:spPr>
          <a:xfrm>
            <a:off x="4572000" y="4267200"/>
            <a:ext cx="4267201" cy="2286000"/>
          </a:xfrm>
          <a:prstGeom prst="round2Same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bn-BD" sz="2400" b="1" dirty="0">
                <a:solidFill>
                  <a:schemeClr val="tx1"/>
                </a:solidFill>
                <a:latin typeface="NikoshBAN" panose="02000000000000000000" pitchFamily="2" charset="0"/>
                <a:cs typeface="NikoshBAN" panose="02000000000000000000" pitchFamily="2" charset="0"/>
              </a:rPr>
              <a:t>শ্রেণিঃ সপ্তম</a:t>
            </a:r>
          </a:p>
          <a:p>
            <a:pPr algn="just"/>
            <a:r>
              <a:rPr lang="bn-BD" sz="2400" b="1" dirty="0">
                <a:solidFill>
                  <a:schemeClr val="tx1"/>
                </a:solidFill>
                <a:latin typeface="NikoshBAN" panose="02000000000000000000" pitchFamily="2" charset="0"/>
                <a:cs typeface="NikoshBAN" panose="02000000000000000000" pitchFamily="2" charset="0"/>
              </a:rPr>
              <a:t>বিষয়ঃ তথ্য ও যোগাযোগ প্রযুক্তি</a:t>
            </a:r>
          </a:p>
          <a:p>
            <a:pPr algn="just"/>
            <a:r>
              <a:rPr lang="bn-BD" sz="2400" b="1" dirty="0">
                <a:solidFill>
                  <a:schemeClr val="tx1"/>
                </a:solidFill>
                <a:latin typeface="NikoshBAN" panose="02000000000000000000" pitchFamily="2" charset="0"/>
                <a:cs typeface="NikoshBAN" panose="02000000000000000000" pitchFamily="2" charset="0"/>
              </a:rPr>
              <a:t>অধ্যায়ঃ দ্বিতীয় </a:t>
            </a:r>
          </a:p>
          <a:p>
            <a:pPr algn="just"/>
            <a:r>
              <a:rPr lang="bn-BD" sz="2400" b="1" dirty="0">
                <a:solidFill>
                  <a:schemeClr val="tx1"/>
                </a:solidFill>
                <a:latin typeface="NikoshBAN" panose="02000000000000000000" pitchFamily="2" charset="0"/>
                <a:cs typeface="NikoshBAN" panose="02000000000000000000" pitchFamily="2" charset="0"/>
              </a:rPr>
              <a:t>সময়ঃ ৪৫ মিনিট</a:t>
            </a:r>
            <a:endParaRPr lang="en-US" sz="2400" b="1" dirty="0">
              <a:solidFill>
                <a:schemeClr val="tx1"/>
              </a:solidFill>
              <a:latin typeface="NikoshBAN" panose="02000000000000000000" pitchFamily="2" charset="0"/>
              <a:cs typeface="NikoshBAN" panose="02000000000000000000" pitchFamily="2" charset="0"/>
            </a:endParaRPr>
          </a:p>
          <a:p>
            <a:pPr algn="just"/>
            <a:r>
              <a:rPr lang="bn-BD" sz="2400" b="1" dirty="0">
                <a:solidFill>
                  <a:schemeClr val="tx1"/>
                </a:solidFill>
                <a:latin typeface="NikoshBAN" panose="02000000000000000000" pitchFamily="2" charset="0"/>
                <a:cs typeface="NikoshBAN" panose="02000000000000000000" pitchFamily="2" charset="0"/>
              </a:rPr>
              <a:t>তারিখঃ </a:t>
            </a:r>
            <a:r>
              <a:rPr lang="en-US" sz="2400" b="1" dirty="0">
                <a:solidFill>
                  <a:schemeClr val="tx1"/>
                </a:solidFill>
                <a:latin typeface="NikoshBAN" panose="02000000000000000000" pitchFamily="2" charset="0"/>
                <a:cs typeface="NikoshBAN" panose="02000000000000000000" pitchFamily="2" charset="0"/>
              </a:rPr>
              <a:t>১২</a:t>
            </a:r>
            <a:r>
              <a:rPr lang="bn-BD" sz="2400" b="1" dirty="0">
                <a:solidFill>
                  <a:schemeClr val="tx1"/>
                </a:solidFill>
                <a:latin typeface="NikoshBAN" panose="02000000000000000000" pitchFamily="2" charset="0"/>
                <a:cs typeface="NikoshBAN" panose="02000000000000000000" pitchFamily="2" charset="0"/>
              </a:rPr>
              <a:t>-</a:t>
            </a:r>
            <a:r>
              <a:rPr lang="en-US" sz="2400" b="1" dirty="0">
                <a:solidFill>
                  <a:schemeClr val="tx1"/>
                </a:solidFill>
                <a:latin typeface="NikoshBAN" panose="02000000000000000000" pitchFamily="2" charset="0"/>
                <a:cs typeface="NikoshBAN" panose="02000000000000000000" pitchFamily="2" charset="0"/>
              </a:rPr>
              <a:t>১১</a:t>
            </a:r>
            <a:r>
              <a:rPr lang="bn-BD" sz="2400" b="1" dirty="0">
                <a:solidFill>
                  <a:schemeClr val="tx1"/>
                </a:solidFill>
                <a:latin typeface="NikoshBAN" panose="02000000000000000000" pitchFamily="2" charset="0"/>
                <a:cs typeface="NikoshBAN" panose="02000000000000000000" pitchFamily="2" charset="0"/>
              </a:rPr>
              <a:t>-২০১</a:t>
            </a:r>
            <a:r>
              <a:rPr lang="en-US" sz="2400" b="1" dirty="0">
                <a:solidFill>
                  <a:schemeClr val="tx1"/>
                </a:solidFill>
                <a:latin typeface="NikoshBAN" panose="02000000000000000000" pitchFamily="2" charset="0"/>
                <a:cs typeface="NikoshBAN" panose="02000000000000000000" pitchFamily="2" charset="0"/>
              </a:rPr>
              <a:t>৯</a:t>
            </a:r>
            <a:r>
              <a:rPr lang="bn-BD" sz="2400" b="1" dirty="0">
                <a:solidFill>
                  <a:schemeClr val="tx1"/>
                </a:solidFill>
                <a:latin typeface="NikoshBAN" panose="02000000000000000000" pitchFamily="2" charset="0"/>
                <a:cs typeface="NikoshBAN" panose="02000000000000000000" pitchFamily="2" charset="0"/>
              </a:rPr>
              <a:t>ইং </a:t>
            </a:r>
            <a:r>
              <a:rPr lang="bn-BD" sz="2400" dirty="0">
                <a:solidFill>
                  <a:schemeClr val="tx1"/>
                </a:solidFill>
                <a:latin typeface="NikoshBAN" panose="02000000000000000000" pitchFamily="2" charset="0"/>
                <a:cs typeface="NikoshBAN" panose="02000000000000000000" pitchFamily="2" charset="0"/>
              </a:rPr>
              <a:t>।</a:t>
            </a:r>
            <a:endParaRPr lang="en-US" sz="2800" dirty="0">
              <a:solidFill>
                <a:schemeClr val="tx1"/>
              </a:solidFill>
              <a:latin typeface="NikoshBAN" panose="02000000000000000000" pitchFamily="2" charset="0"/>
              <a:cs typeface="NikoshBAN" panose="02000000000000000000" pitchFamily="2" charset="0"/>
            </a:endParaRPr>
          </a:p>
        </p:txBody>
      </p:sp>
      <p:pic>
        <p:nvPicPr>
          <p:cNvPr id="8" name="Picture 7">
            <a:extLst>
              <a:ext uri="{FF2B5EF4-FFF2-40B4-BE49-F238E27FC236}">
                <a16:creationId xmlns:a16="http://schemas.microsoft.com/office/drawing/2014/main" id="{F8FD02EE-C4C2-4077-93CE-62A5C3E3A2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752600"/>
            <a:ext cx="2057400" cy="2255520"/>
          </a:xfrm>
          <a:prstGeom prst="rect">
            <a:avLst/>
          </a:prstGeom>
          <a:ln w="38100">
            <a:solidFill>
              <a:schemeClr val="tx1"/>
            </a:solidFill>
          </a:ln>
        </p:spPr>
      </p:pic>
      <p:pic>
        <p:nvPicPr>
          <p:cNvPr id="9" name="Picture 8" descr="7.jpg">
            <a:extLst>
              <a:ext uri="{FF2B5EF4-FFF2-40B4-BE49-F238E27FC236}">
                <a16:creationId xmlns:a16="http://schemas.microsoft.com/office/drawing/2014/main" id="{612A6E31-B2AB-4C74-A021-D583362CAF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 r="-180"/>
          <a:stretch/>
        </p:blipFill>
        <p:spPr>
          <a:xfrm>
            <a:off x="5562600" y="1752600"/>
            <a:ext cx="1905000" cy="2209800"/>
          </a:xfrm>
          <a:prstGeom prst="rect">
            <a:avLst/>
          </a:prstGeom>
          <a:ln w="38100">
            <a:solidFill>
              <a:schemeClr val="tx1"/>
            </a:solidFill>
          </a:ln>
        </p:spPr>
      </p:pic>
    </p:spTree>
    <p:extLst>
      <p:ext uri="{BB962C8B-B14F-4D97-AF65-F5344CB8AC3E}">
        <p14:creationId xmlns:p14="http://schemas.microsoft.com/office/powerpoint/2010/main" val="857152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41F8DD-AD31-4E0C-BA48-7B339488317A}"/>
              </a:ext>
            </a:extLst>
          </p:cNvPr>
          <p:cNvSpPr/>
          <p:nvPr/>
        </p:nvSpPr>
        <p:spPr>
          <a:xfrm>
            <a:off x="1143000" y="381000"/>
            <a:ext cx="5943600" cy="1143000"/>
          </a:xfrm>
          <a:prstGeom prst="rect">
            <a:avLst/>
          </a:prstGeom>
          <a:ln w="3810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as-IN" sz="3200" dirty="0">
                <a:latin typeface="NikoshBAN" panose="02000000000000000000" pitchFamily="2" charset="0"/>
                <a:cs typeface="NikoshBAN" panose="02000000000000000000" pitchFamily="2" charset="0"/>
              </a:rPr>
              <a:t>চ</a:t>
            </a:r>
            <a:r>
              <a:rPr lang="en-US" sz="3200" dirty="0" err="1">
                <a:latin typeface="NikoshBAN" panose="02000000000000000000" pitchFamily="2" charset="0"/>
                <a:cs typeface="NikoshBAN" panose="02000000000000000000" pitchFamily="2" charset="0"/>
              </a:rPr>
              <a:t>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একটি</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ভ</a:t>
            </a:r>
            <a:r>
              <a:rPr lang="en-US" sz="3200" dirty="0" err="1">
                <a:latin typeface="NikoshBAN" panose="02000000000000000000" pitchFamily="2" charset="0"/>
                <a:cs typeface="NikoshBAN" panose="02000000000000000000" pitchFamily="2" charset="0"/>
              </a:rPr>
              <a:t>িডিও</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দেখি</a:t>
            </a:r>
            <a:r>
              <a:rPr lang="en-US" sz="3200" dirty="0">
                <a:latin typeface="NikoshBAN" panose="02000000000000000000" pitchFamily="2" charset="0"/>
                <a:cs typeface="NikoshBAN" panose="02000000000000000000" pitchFamily="2" charset="0"/>
              </a:rPr>
              <a:t> </a:t>
            </a:r>
          </a:p>
        </p:txBody>
      </p:sp>
      <p:graphicFrame>
        <p:nvGraphicFramePr>
          <p:cNvPr id="3" name="Object 2">
            <a:extLst>
              <a:ext uri="{FF2B5EF4-FFF2-40B4-BE49-F238E27FC236}">
                <a16:creationId xmlns:a16="http://schemas.microsoft.com/office/drawing/2014/main" id="{BE0EEC52-003B-451C-AC69-EA3079730F11}"/>
              </a:ext>
            </a:extLst>
          </p:cNvPr>
          <p:cNvGraphicFramePr>
            <a:graphicFrameLocks noChangeAspect="1"/>
          </p:cNvGraphicFramePr>
          <p:nvPr>
            <p:extLst>
              <p:ext uri="{D42A27DB-BD31-4B8C-83A1-F6EECF244321}">
                <p14:modId xmlns:p14="http://schemas.microsoft.com/office/powerpoint/2010/main" val="1994985079"/>
              </p:ext>
            </p:extLst>
          </p:nvPr>
        </p:nvGraphicFramePr>
        <p:xfrm>
          <a:off x="1219200" y="3581400"/>
          <a:ext cx="5816600" cy="488950"/>
        </p:xfrm>
        <a:graphic>
          <a:graphicData uri="http://schemas.openxmlformats.org/presentationml/2006/ole">
            <mc:AlternateContent xmlns:mc="http://schemas.openxmlformats.org/markup-compatibility/2006">
              <mc:Choice xmlns:v="urn:schemas-microsoft-com:vml" Requires="v">
                <p:oleObj spid="_x0000_s1033" name="Packager Shell Object" showAsIcon="1" r:id="rId3" imgW="5131440" imgH="488520" progId="Package">
                  <p:embed/>
                </p:oleObj>
              </mc:Choice>
              <mc:Fallback>
                <p:oleObj name="Packager Shell Object" showAsIcon="1" r:id="rId3" imgW="5131440" imgH="488520" progId="Package">
                  <p:embed/>
                  <p:pic>
                    <p:nvPicPr>
                      <p:cNvPr id="0" name=""/>
                      <p:cNvPicPr/>
                      <p:nvPr/>
                    </p:nvPicPr>
                    <p:blipFill>
                      <a:blip r:embed="rId4"/>
                      <a:stretch>
                        <a:fillRect/>
                      </a:stretch>
                    </p:blipFill>
                    <p:spPr>
                      <a:xfrm>
                        <a:off x="1219200" y="3581400"/>
                        <a:ext cx="5816600" cy="488950"/>
                      </a:xfrm>
                      <a:prstGeom prst="rect">
                        <a:avLst/>
                      </a:prstGeom>
                      <a:ln w="38100">
                        <a:solidFill>
                          <a:schemeClr val="tx1"/>
                        </a:solidFill>
                      </a:ln>
                    </p:spPr>
                  </p:pic>
                </p:oleObj>
              </mc:Fallback>
            </mc:AlternateContent>
          </a:graphicData>
        </a:graphic>
      </p:graphicFrame>
    </p:spTree>
    <p:extLst>
      <p:ext uri="{BB962C8B-B14F-4D97-AF65-F5344CB8AC3E}">
        <p14:creationId xmlns:p14="http://schemas.microsoft.com/office/powerpoint/2010/main" val="31752501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362200"/>
            <a:ext cx="7010400" cy="1828800"/>
          </a:xfrm>
          <a:prstGeom prst="rect">
            <a:avLst/>
          </a:prstGeom>
          <a:ln w="3810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7200" dirty="0" err="1">
                <a:latin typeface="NikoshBAN" panose="02000000000000000000" pitchFamily="2" charset="0"/>
                <a:cs typeface="NikoshBAN" panose="02000000000000000000" pitchFamily="2" charset="0"/>
              </a:rPr>
              <a:t>ইন</a:t>
            </a:r>
            <a:r>
              <a:rPr lang="bn-BD" sz="7200" dirty="0">
                <a:latin typeface="NikoshBAN" panose="02000000000000000000" pitchFamily="2" charset="0"/>
                <a:cs typeface="NikoshBAN" panose="02000000000000000000" pitchFamily="2" charset="0"/>
              </a:rPr>
              <a:t>পুট</a:t>
            </a:r>
            <a:r>
              <a:rPr lang="bn-BD" dirty="0"/>
              <a:t>   </a:t>
            </a:r>
            <a:r>
              <a:rPr lang="bn-BD" sz="7200" dirty="0">
                <a:latin typeface="NikoshBAN" panose="02000000000000000000" pitchFamily="2" charset="0"/>
                <a:cs typeface="NikoshBAN" panose="02000000000000000000" pitchFamily="2" charset="0"/>
              </a:rPr>
              <a:t>ডিভাইস</a:t>
            </a:r>
            <a:endParaRPr lang="en-US" sz="7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68389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a:solidFill>
              <a:srgbClr val="C00000"/>
            </a:solidFill>
          </a:ln>
          <a:effectLst>
            <a:glow rad="127000">
              <a:srgbClr val="C0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52400" y="141596"/>
            <a:ext cx="8839200" cy="6629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Ribbon 3"/>
          <p:cNvSpPr/>
          <p:nvPr/>
        </p:nvSpPr>
        <p:spPr>
          <a:xfrm>
            <a:off x="228600" y="240890"/>
            <a:ext cx="8686800" cy="2045110"/>
          </a:xfrm>
          <a:prstGeom prst="ribbon">
            <a:avLst/>
          </a:prstGeom>
          <a:solidFill>
            <a:schemeClr val="tx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b="1" dirty="0">
                <a:solidFill>
                  <a:schemeClr val="tx1"/>
                </a:solidFill>
                <a:latin typeface="NikoshBAN" panose="02000000000000000000" pitchFamily="2" charset="0"/>
                <a:cs typeface="NikoshBAN" panose="02000000000000000000" pitchFamily="2" charset="0"/>
              </a:rPr>
              <a:t>শিখনফল</a:t>
            </a:r>
            <a:endParaRPr lang="en-US" sz="4800" dirty="0">
              <a:solidFill>
                <a:schemeClr val="tx1"/>
              </a:solidFill>
              <a:latin typeface="NikoshBAN" panose="02000000000000000000" pitchFamily="2" charset="0"/>
              <a:cs typeface="NikoshBAN" panose="02000000000000000000" pitchFamily="2" charset="0"/>
            </a:endParaRPr>
          </a:p>
        </p:txBody>
      </p:sp>
      <p:sp>
        <p:nvSpPr>
          <p:cNvPr id="5" name="Quad Arrow 4"/>
          <p:cNvSpPr/>
          <p:nvPr/>
        </p:nvSpPr>
        <p:spPr>
          <a:xfrm>
            <a:off x="5867400" y="1143000"/>
            <a:ext cx="533400" cy="457200"/>
          </a:xfrm>
          <a:prstGeom prst="quadArrow">
            <a:avLst/>
          </a:prstGeom>
          <a:solidFill>
            <a:srgbClr val="F729A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Quad Arrow 5"/>
          <p:cNvSpPr/>
          <p:nvPr/>
        </p:nvSpPr>
        <p:spPr>
          <a:xfrm>
            <a:off x="2895600" y="1143000"/>
            <a:ext cx="533400" cy="457200"/>
          </a:xfrm>
          <a:prstGeom prst="quadArrow">
            <a:avLst/>
          </a:prstGeom>
          <a:solidFill>
            <a:srgbClr val="F729A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Same Side Corner Rectangle 6"/>
          <p:cNvSpPr/>
          <p:nvPr/>
        </p:nvSpPr>
        <p:spPr>
          <a:xfrm>
            <a:off x="304800" y="2514600"/>
            <a:ext cx="8534400" cy="3733800"/>
          </a:xfrm>
          <a:prstGeom prst="round2SameRect">
            <a:avLst/>
          </a:prstGeom>
          <a:blipFill>
            <a:blip r:embed="rId3">
              <a:extLst>
                <a:ext uri="{28A0092B-C50C-407E-A947-70E740481C1C}">
                  <a14:useLocalDpi xmlns:a14="http://schemas.microsoft.com/office/drawing/2010/main" val="0"/>
                </a:ext>
              </a:extLst>
            </a:blip>
            <a:tile tx="0" ty="0" sx="100000" sy="100000" flip="none" algn="tl"/>
          </a:blip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a:solidFill>
                  <a:srgbClr val="002060"/>
                </a:solidFill>
                <a:latin typeface="NikoshBAN" panose="02000000000000000000" pitchFamily="2" charset="0"/>
                <a:cs typeface="NikoshBAN" panose="02000000000000000000" pitchFamily="2" charset="0"/>
              </a:rPr>
              <a:t> </a:t>
            </a:r>
            <a:r>
              <a:rPr lang="en-US" sz="3600" b="1" dirty="0">
                <a:solidFill>
                  <a:schemeClr val="tx1"/>
                </a:solidFill>
                <a:latin typeface="NikoshBAN" panose="02000000000000000000" pitchFamily="2" charset="0"/>
                <a:cs typeface="NikoshBAN" panose="02000000000000000000" pitchFamily="2" charset="0"/>
              </a:rPr>
              <a:t>* </a:t>
            </a:r>
            <a:r>
              <a:rPr lang="bn-BD" sz="3600" b="1" dirty="0">
                <a:solidFill>
                  <a:schemeClr val="tx1"/>
                </a:solidFill>
                <a:latin typeface="NikoshBAN" panose="02000000000000000000" pitchFamily="2" charset="0"/>
                <a:cs typeface="NikoshBAN" panose="02000000000000000000" pitchFamily="2" charset="0"/>
              </a:rPr>
              <a:t>ইনপুটডিভাইস কাকে বলে তা বলতে পারবে।</a:t>
            </a:r>
          </a:p>
          <a:p>
            <a:pPr algn="just"/>
            <a:r>
              <a:rPr lang="en-US" sz="3600" b="1" dirty="0">
                <a:solidFill>
                  <a:schemeClr val="tx1"/>
                </a:solidFill>
                <a:latin typeface="NikoshBAN" panose="02000000000000000000" pitchFamily="2" charset="0"/>
                <a:cs typeface="NikoshBAN" panose="02000000000000000000" pitchFamily="2" charset="0"/>
              </a:rPr>
              <a:t> * </a:t>
            </a:r>
            <a:r>
              <a:rPr lang="en-US" sz="3600" b="1" dirty="0" err="1">
                <a:solidFill>
                  <a:schemeClr val="tx1"/>
                </a:solidFill>
                <a:latin typeface="NikoshBAN" panose="02000000000000000000" pitchFamily="2" charset="0"/>
                <a:cs typeface="NikoshBAN" panose="02000000000000000000" pitchFamily="2" charset="0"/>
              </a:rPr>
              <a:t>কয়েক</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প্রকার</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ইনপুট</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ডিভাইসের</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নাম</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বলতে</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পারবে</a:t>
            </a:r>
            <a:r>
              <a:rPr lang="en-US" sz="3600" b="1" dirty="0">
                <a:solidFill>
                  <a:schemeClr val="tx1"/>
                </a:solidFill>
                <a:latin typeface="NikoshBAN" panose="02000000000000000000" pitchFamily="2" charset="0"/>
                <a:cs typeface="NikoshBAN" panose="02000000000000000000" pitchFamily="2" charset="0"/>
              </a:rPr>
              <a:t> ।</a:t>
            </a:r>
            <a:endParaRPr lang="bn-BD" sz="3600" b="1" dirty="0">
              <a:solidFill>
                <a:schemeClr val="tx1"/>
              </a:solidFill>
              <a:latin typeface="NikoshBAN" panose="02000000000000000000" pitchFamily="2" charset="0"/>
              <a:cs typeface="NikoshBAN" panose="02000000000000000000" pitchFamily="2" charset="0"/>
            </a:endParaRPr>
          </a:p>
          <a:p>
            <a:pPr algn="just"/>
            <a:r>
              <a:rPr lang="en-US" sz="3200" b="1" dirty="0">
                <a:solidFill>
                  <a:schemeClr val="tx1"/>
                </a:solidFill>
                <a:latin typeface="NikoshBAN" panose="02000000000000000000" pitchFamily="2" charset="0"/>
                <a:cs typeface="NikoshBAN" panose="02000000000000000000" pitchFamily="2" charset="0"/>
              </a:rPr>
              <a:t> * </a:t>
            </a:r>
            <a:r>
              <a:rPr lang="en-US" sz="3200" b="1" dirty="0" err="1">
                <a:solidFill>
                  <a:schemeClr val="tx1"/>
                </a:solidFill>
                <a:latin typeface="NikoshBAN" panose="02000000000000000000" pitchFamily="2" charset="0"/>
                <a:cs typeface="NikoshBAN" panose="02000000000000000000" pitchFamily="2" charset="0"/>
              </a:rPr>
              <a:t>বিভিন্ন</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প্রকার</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ইনপুট</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ডিভাইসের</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বর্ননা</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প্রদান</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করতে</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পারবে</a:t>
            </a:r>
            <a:r>
              <a:rPr lang="en-US" sz="3200" b="1" dirty="0">
                <a:solidFill>
                  <a:schemeClr val="tx1"/>
                </a:solidFill>
                <a:latin typeface="NikoshBAN" panose="02000000000000000000" pitchFamily="2" charset="0"/>
                <a:cs typeface="NikoshBAN" panose="02000000000000000000" pitchFamily="2" charset="0"/>
              </a:rPr>
              <a:t> ।</a:t>
            </a:r>
            <a:endParaRPr lang="bn-BD" sz="32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1224275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nodeType="clickEffect">
                                  <p:stCondLst>
                                    <p:cond delay="0"/>
                                  </p:stCondLst>
                                  <p:iterate type="lt">
                                    <p:tmPct val="10000"/>
                                  </p:iterate>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35"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nodeType="clickEffect">
                                  <p:stCondLst>
                                    <p:cond delay="0"/>
                                  </p:stCondLst>
                                  <p:iterate type="lt">
                                    <p:tmPct val="10000"/>
                                  </p:iterate>
                                  <p:childTnLst>
                                    <p:set>
                                      <p:cBhvr>
                                        <p:cTn id="41" dur="1" fill="hold">
                                          <p:stCondLst>
                                            <p:cond delay="0"/>
                                          </p:stCondLst>
                                        </p:cTn>
                                        <p:tgtEl>
                                          <p:spTgt spid="7">
                                            <p:txEl>
                                              <p:pRg st="1" end="1"/>
                                            </p:txEl>
                                          </p:spTgt>
                                        </p:tgtEl>
                                        <p:attrNameLst>
                                          <p:attrName>style.visibility</p:attrName>
                                        </p:attrNameLst>
                                      </p:cBhvr>
                                      <p:to>
                                        <p:strVal val="visible"/>
                                      </p:to>
                                    </p:set>
                                    <p:anim calcmode="lin" valueType="num">
                                      <p:cBhvr>
                                        <p:cTn id="42" dur="500" fill="hold"/>
                                        <p:tgtEl>
                                          <p:spTgt spid="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7">
                                            <p:txEl>
                                              <p:pRg st="1" end="1"/>
                                            </p:txEl>
                                          </p:spTgt>
                                        </p:tgtEl>
                                        <p:attrNameLst>
                                          <p:attrName>ppt_y</p:attrName>
                                        </p:attrNameLst>
                                      </p:cBhvr>
                                      <p:tavLst>
                                        <p:tav tm="0">
                                          <p:val>
                                            <p:strVal val="#ppt_y"/>
                                          </p:val>
                                        </p:tav>
                                        <p:tav tm="100000">
                                          <p:val>
                                            <p:strVal val="#ppt_y"/>
                                          </p:val>
                                        </p:tav>
                                      </p:tavLst>
                                    </p:anim>
                                    <p:anim calcmode="lin" valueType="num">
                                      <p:cBhvr>
                                        <p:cTn id="44" dur="500" fill="hold"/>
                                        <p:tgtEl>
                                          <p:spTgt spid="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7">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1" presetClass="entr" presetSubtype="0" fill="hold" nodeType="clickEffect">
                                  <p:stCondLst>
                                    <p:cond delay="0"/>
                                  </p:stCondLst>
                                  <p:iterate type="lt">
                                    <p:tmPct val="10000"/>
                                  </p:iterate>
                                  <p:childTnLst>
                                    <p:set>
                                      <p:cBhvr>
                                        <p:cTn id="50" dur="1" fill="hold">
                                          <p:stCondLst>
                                            <p:cond delay="0"/>
                                          </p:stCondLst>
                                        </p:cTn>
                                        <p:tgtEl>
                                          <p:spTgt spid="7">
                                            <p:txEl>
                                              <p:pRg st="2" end="2"/>
                                            </p:txEl>
                                          </p:spTgt>
                                        </p:tgtEl>
                                        <p:attrNameLst>
                                          <p:attrName>style.visibility</p:attrName>
                                        </p:attrNameLst>
                                      </p:cBhvr>
                                      <p:to>
                                        <p:strVal val="visible"/>
                                      </p:to>
                                    </p:set>
                                    <p:anim calcmode="lin" valueType="num">
                                      <p:cBhvr>
                                        <p:cTn id="51" dur="500" fill="hold"/>
                                        <p:tgtEl>
                                          <p:spTgt spid="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7">
                                            <p:txEl>
                                              <p:pRg st="2" end="2"/>
                                            </p:txEl>
                                          </p:spTgt>
                                        </p:tgtEl>
                                        <p:attrNameLst>
                                          <p:attrName>ppt_y</p:attrName>
                                        </p:attrNameLst>
                                      </p:cBhvr>
                                      <p:tavLst>
                                        <p:tav tm="0">
                                          <p:val>
                                            <p:strVal val="#ppt_y"/>
                                          </p:val>
                                        </p:tav>
                                        <p:tav tm="100000">
                                          <p:val>
                                            <p:strVal val="#ppt_y"/>
                                          </p:val>
                                        </p:tav>
                                      </p:tavLst>
                                    </p:anim>
                                    <p:anim calcmode="lin" valueType="num">
                                      <p:cBhvr>
                                        <p:cTn id="53" dur="500" fill="hold"/>
                                        <p:tgtEl>
                                          <p:spTgt spid="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a:solidFill>
              <a:srgbClr val="C00000"/>
            </a:solidFill>
          </a:ln>
          <a:effectLst>
            <a:glow rad="127000">
              <a:srgbClr val="C0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2400" y="152400"/>
            <a:ext cx="8839200" cy="65532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rot="16200000">
            <a:off x="5715002" y="609599"/>
            <a:ext cx="2438398" cy="3657602"/>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381000" y="1219200"/>
            <a:ext cx="3733800" cy="240428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3" name="Oval 2"/>
          <p:cNvSpPr/>
          <p:nvPr/>
        </p:nvSpPr>
        <p:spPr>
          <a:xfrm>
            <a:off x="685800" y="228600"/>
            <a:ext cx="7848600" cy="914400"/>
          </a:xfrm>
          <a:prstGeom prst="ellipse">
            <a:avLst/>
          </a:prstGeom>
          <a:ln w="28575">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600" b="1" dirty="0">
                <a:solidFill>
                  <a:schemeClr val="bg1"/>
                </a:solidFill>
                <a:latin typeface="NikoshBAN" pitchFamily="2" charset="0"/>
                <a:cs typeface="NikoshBAN" pitchFamily="2" charset="0"/>
              </a:rPr>
              <a:t>নিচের </a:t>
            </a:r>
            <a:r>
              <a:rPr lang="en-US" sz="3600" b="1" dirty="0" err="1">
                <a:solidFill>
                  <a:schemeClr val="bg1"/>
                </a:solidFill>
                <a:latin typeface="NikoshBAN" pitchFamily="2" charset="0"/>
                <a:cs typeface="NikoshBAN" pitchFamily="2" charset="0"/>
              </a:rPr>
              <a:t>ছবিগুলো</a:t>
            </a:r>
            <a:r>
              <a:rPr lang="en-US" sz="3600" b="1" dirty="0">
                <a:solidFill>
                  <a:schemeClr val="bg1"/>
                </a:solidFill>
                <a:latin typeface="NikoshBAN" pitchFamily="2" charset="0"/>
                <a:cs typeface="NikoshBAN" pitchFamily="2" charset="0"/>
              </a:rPr>
              <a:t> </a:t>
            </a:r>
            <a:r>
              <a:rPr lang="en-US" sz="3600" b="1" dirty="0" err="1">
                <a:solidFill>
                  <a:schemeClr val="bg1"/>
                </a:solidFill>
                <a:latin typeface="NikoshBAN" pitchFamily="2" charset="0"/>
                <a:cs typeface="NikoshBAN" pitchFamily="2" charset="0"/>
              </a:rPr>
              <a:t>লক্ষ</a:t>
            </a:r>
            <a:r>
              <a:rPr lang="en-US" sz="3600" b="1" dirty="0">
                <a:solidFill>
                  <a:schemeClr val="bg1"/>
                </a:solidFill>
                <a:latin typeface="NikoshBAN" pitchFamily="2" charset="0"/>
                <a:cs typeface="NikoshBAN" pitchFamily="2" charset="0"/>
              </a:rPr>
              <a:t> </a:t>
            </a:r>
            <a:r>
              <a:rPr lang="en-US" sz="3600" b="1" dirty="0" err="1">
                <a:solidFill>
                  <a:schemeClr val="bg1"/>
                </a:solidFill>
                <a:latin typeface="NikoshBAN" pitchFamily="2" charset="0"/>
                <a:cs typeface="NikoshBAN" pitchFamily="2" charset="0"/>
              </a:rPr>
              <a:t>কর</a:t>
            </a:r>
            <a:r>
              <a:rPr lang="en-US" sz="3600" b="1" dirty="0">
                <a:solidFill>
                  <a:schemeClr val="bg1"/>
                </a:solidFill>
                <a:latin typeface="NikoshBAN" pitchFamily="2" charset="0"/>
                <a:cs typeface="NikoshBAN" pitchFamily="2" charset="0"/>
              </a:rPr>
              <a:t> ?</a:t>
            </a:r>
          </a:p>
        </p:txBody>
      </p:sp>
      <p:sp>
        <p:nvSpPr>
          <p:cNvPr id="12" name="Bevel 11"/>
          <p:cNvSpPr/>
          <p:nvPr/>
        </p:nvSpPr>
        <p:spPr>
          <a:xfrm>
            <a:off x="1066800" y="3733800"/>
            <a:ext cx="1756917" cy="550597"/>
          </a:xfrm>
          <a:prstGeom prst="beve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rgbClr val="002060"/>
                </a:solidFill>
                <a:latin typeface="NikoshBAN" panose="02000000000000000000" pitchFamily="2" charset="0"/>
                <a:cs typeface="NikoshBAN" panose="02000000000000000000" pitchFamily="2" charset="0"/>
              </a:rPr>
              <a:t>কী বোর্ড</a:t>
            </a:r>
            <a:endParaRPr lang="en-US" sz="3600" dirty="0">
              <a:solidFill>
                <a:srgbClr val="002060"/>
              </a:solidFill>
              <a:latin typeface="NikoshBAN" panose="02000000000000000000" pitchFamily="2" charset="0"/>
              <a:cs typeface="NikoshBAN" panose="02000000000000000000" pitchFamily="2" charset="0"/>
            </a:endParaRPr>
          </a:p>
        </p:txBody>
      </p:sp>
      <p:sp>
        <p:nvSpPr>
          <p:cNvPr id="14" name="Bevel 13"/>
          <p:cNvSpPr/>
          <p:nvPr/>
        </p:nvSpPr>
        <p:spPr>
          <a:xfrm>
            <a:off x="6248400" y="3733800"/>
            <a:ext cx="1756917" cy="550597"/>
          </a:xfrm>
          <a:prstGeom prst="beve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rgbClr val="002060"/>
                </a:solidFill>
                <a:latin typeface="NikoshBAN" panose="02000000000000000000" pitchFamily="2" charset="0"/>
                <a:cs typeface="NikoshBAN" panose="02000000000000000000" pitchFamily="2" charset="0"/>
              </a:rPr>
              <a:t>মাউস</a:t>
            </a:r>
            <a:endParaRPr lang="en-US" sz="3200" dirty="0">
              <a:solidFill>
                <a:srgbClr val="002060"/>
              </a:solidFill>
              <a:latin typeface="NikoshBAN" panose="02000000000000000000" pitchFamily="2" charset="0"/>
              <a:cs typeface="NikoshBAN" panose="02000000000000000000" pitchFamily="2" charset="0"/>
            </a:endParaRPr>
          </a:p>
        </p:txBody>
      </p:sp>
      <p:sp>
        <p:nvSpPr>
          <p:cNvPr id="19" name="Rectangle 18"/>
          <p:cNvSpPr/>
          <p:nvPr/>
        </p:nvSpPr>
        <p:spPr>
          <a:xfrm>
            <a:off x="4084526" y="3244334"/>
            <a:ext cx="184731" cy="369332"/>
          </a:xfrm>
          <a:prstGeom prst="rect">
            <a:avLst/>
          </a:prstGeom>
        </p:spPr>
        <p:txBody>
          <a:bodyPr wrap="none">
            <a:spAutoFit/>
          </a:bodyPr>
          <a:lstStyle/>
          <a:p>
            <a:endParaRPr lang="en-US" dirty="0">
              <a:solidFill>
                <a:srgbClr val="FF0000"/>
              </a:solidFill>
            </a:endParaRPr>
          </a:p>
        </p:txBody>
      </p:sp>
      <p:sp>
        <p:nvSpPr>
          <p:cNvPr id="20" name="Bevel 11">
            <a:extLst>
              <a:ext uri="{FF2B5EF4-FFF2-40B4-BE49-F238E27FC236}">
                <a16:creationId xmlns:a16="http://schemas.microsoft.com/office/drawing/2014/main" id="{DDE8FEDF-5D03-4506-B19C-97F9870F2137}"/>
              </a:ext>
            </a:extLst>
          </p:cNvPr>
          <p:cNvSpPr/>
          <p:nvPr/>
        </p:nvSpPr>
        <p:spPr>
          <a:xfrm>
            <a:off x="3352800" y="6096000"/>
            <a:ext cx="2362200" cy="550597"/>
          </a:xfrm>
          <a:prstGeom prst="beve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NikoshBAN" panose="02000000000000000000" pitchFamily="2" charset="0"/>
                <a:cs typeface="NikoshBAN" panose="02000000000000000000" pitchFamily="2" charset="0"/>
              </a:rPr>
              <a:t>মাইক্রোফোন</a:t>
            </a:r>
            <a:r>
              <a:rPr lang="en-US" sz="3600" dirty="0">
                <a:solidFill>
                  <a:srgbClr val="002060"/>
                </a:solidFill>
                <a:latin typeface="NikoshBAN" panose="02000000000000000000" pitchFamily="2" charset="0"/>
                <a:cs typeface="NikoshBAN" panose="02000000000000000000" pitchFamily="2" charset="0"/>
              </a:rPr>
              <a:t> </a:t>
            </a:r>
          </a:p>
        </p:txBody>
      </p:sp>
      <p:pic>
        <p:nvPicPr>
          <p:cNvPr id="22" name="Picture 21">
            <a:extLst>
              <a:ext uri="{FF2B5EF4-FFF2-40B4-BE49-F238E27FC236}">
                <a16:creationId xmlns:a16="http://schemas.microsoft.com/office/drawing/2014/main" id="{6A690AAC-4801-4197-83B5-DB92F860A1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3810000"/>
            <a:ext cx="2286000" cy="2085975"/>
          </a:xfrm>
          <a:prstGeom prst="rect">
            <a:avLst/>
          </a:prstGeom>
          <a:ln w="28575">
            <a:solidFill>
              <a:schemeClr val="tx1"/>
            </a:solidFill>
          </a:ln>
        </p:spPr>
      </p:pic>
    </p:spTree>
    <p:extLst>
      <p:ext uri="{BB962C8B-B14F-4D97-AF65-F5344CB8AC3E}">
        <p14:creationId xmlns:p14="http://schemas.microsoft.com/office/powerpoint/2010/main" val="30853688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randombar(horizontal)">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ppt_x"/>
                                          </p:val>
                                        </p:tav>
                                        <p:tav tm="100000">
                                          <p:val>
                                            <p:strVal val="#ppt_x"/>
                                          </p:val>
                                        </p:tav>
                                      </p:tavLst>
                                    </p:anim>
                                    <p:anim calcmode="lin" valueType="num">
                                      <p:cBhvr additive="base">
                                        <p:cTn id="4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4"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a:solidFill>
              <a:srgbClr val="C00000"/>
            </a:solidFill>
          </a:ln>
          <a:effectLst>
            <a:glow rad="127000">
              <a:srgbClr val="C0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52400" y="152400"/>
            <a:ext cx="8839200" cy="6553200"/>
          </a:xfrm>
          <a:prstGeom prst="rect">
            <a:avLst/>
          </a:prstGeom>
          <a:solidFill>
            <a:schemeClr val="bg2"/>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Wave 4"/>
          <p:cNvSpPr/>
          <p:nvPr/>
        </p:nvSpPr>
        <p:spPr>
          <a:xfrm>
            <a:off x="609600" y="381000"/>
            <a:ext cx="8077200" cy="1143000"/>
          </a:xfrm>
          <a:prstGeom prst="wave">
            <a:avLst/>
          </a:prstGeom>
          <a:solidFill>
            <a:schemeClr val="accent3">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a:solidFill>
                  <a:srgbClr val="002060"/>
                </a:solidFill>
                <a:latin typeface="NikoshBAN" panose="02000000000000000000" pitchFamily="2" charset="0"/>
                <a:cs typeface="NikoshBAN" panose="02000000000000000000" pitchFamily="2" charset="0"/>
              </a:rPr>
              <a:t> </a:t>
            </a:r>
            <a:r>
              <a:rPr lang="bn-BD" sz="3600" b="1" dirty="0">
                <a:solidFill>
                  <a:srgbClr val="002060"/>
                </a:solidFill>
                <a:latin typeface="NikoshBAN" panose="02000000000000000000" pitchFamily="2" charset="0"/>
                <a:cs typeface="NikoshBAN" panose="02000000000000000000" pitchFamily="2" charset="0"/>
              </a:rPr>
              <a:t>ইনপুট ডিভাইস</a:t>
            </a:r>
            <a:endParaRPr lang="en-US" sz="3200" dirty="0">
              <a:solidFill>
                <a:srgbClr val="002060"/>
              </a:solidFill>
              <a:latin typeface="NikoshBAN" panose="02000000000000000000" pitchFamily="2" charset="0"/>
              <a:cs typeface="NikoshBAN" panose="02000000000000000000" pitchFamily="2" charset="0"/>
            </a:endParaRPr>
          </a:p>
        </p:txBody>
      </p:sp>
      <p:sp>
        <p:nvSpPr>
          <p:cNvPr id="7" name="Rounded Rectangle 6"/>
          <p:cNvSpPr/>
          <p:nvPr/>
        </p:nvSpPr>
        <p:spPr>
          <a:xfrm>
            <a:off x="762000" y="2057400"/>
            <a:ext cx="7772400" cy="3962400"/>
          </a:xfrm>
          <a:prstGeom prst="roundRect">
            <a:avLst/>
          </a:prstGeom>
          <a:solidFill>
            <a:schemeClr val="accent3">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5400" dirty="0">
                <a:solidFill>
                  <a:schemeClr val="tx1"/>
                </a:solidFill>
                <a:latin typeface="NikoshBAN" panose="02000000000000000000" pitchFamily="2" charset="0"/>
                <a:cs typeface="NikoshBAN" panose="02000000000000000000" pitchFamily="2" charset="0"/>
              </a:rPr>
              <a:t>যে সকল যন্ত্রের মাধ্যমে কম্পিউটারে তথ্য প্রদান করা হয় তাদেরকে ইনপুট ডিভাইস বলা হয়।</a:t>
            </a:r>
            <a:endParaRPr lang="en-US" sz="54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475065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anim calcmode="lin" valueType="num">
                                      <p:cBhvr>
                                        <p:cTn id="16"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82087F-1C01-400B-B08B-FCA493A669C5}"/>
              </a:ext>
            </a:extLst>
          </p:cNvPr>
          <p:cNvSpPr/>
          <p:nvPr/>
        </p:nvSpPr>
        <p:spPr>
          <a:xfrm>
            <a:off x="152400" y="609600"/>
            <a:ext cx="7391400" cy="5257800"/>
          </a:xfrm>
          <a:prstGeom prst="rect">
            <a:avLst/>
          </a:prstGeom>
          <a:ln w="57150">
            <a:solidFill>
              <a:schemeClr val="accent5">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4000" dirty="0" err="1">
                <a:latin typeface="NikoshBAN" panose="02000000000000000000" pitchFamily="2" charset="0"/>
                <a:cs typeface="NikoshBAN" panose="02000000000000000000" pitchFamily="2" charset="0"/>
              </a:rPr>
              <a:t>বিভিন্ন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ধরনের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ইনপুট</a:t>
            </a:r>
            <a:r>
              <a:rPr lang="en-US" sz="4000" dirty="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ড</a:t>
            </a:r>
            <a:r>
              <a:rPr lang="en-US" sz="4000" dirty="0">
                <a:latin typeface="NikoshBAN" panose="02000000000000000000" pitchFamily="2" charset="0"/>
                <a:cs typeface="NikoshBAN" panose="02000000000000000000" pitchFamily="2" charset="0"/>
              </a:rPr>
              <a:t>ি</a:t>
            </a:r>
            <a:r>
              <a:rPr lang="as-IN" sz="4000" dirty="0">
                <a:latin typeface="NikoshBAN" panose="02000000000000000000" pitchFamily="2" charset="0"/>
                <a:cs typeface="NikoshBAN" panose="02000000000000000000" pitchFamily="2" charset="0"/>
              </a:rPr>
              <a:t>ভ</a:t>
            </a:r>
            <a:r>
              <a:rPr lang="en-US" sz="4000" dirty="0" err="1">
                <a:latin typeface="NikoshBAN" panose="02000000000000000000" pitchFamily="2" charset="0"/>
                <a:cs typeface="NikoshBAN" panose="02000000000000000000" pitchFamily="2" charset="0"/>
              </a:rPr>
              <a:t>াইস</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আছে</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যেমন</a:t>
            </a:r>
            <a:r>
              <a:rPr lang="en-US" sz="4000" dirty="0">
                <a:latin typeface="NikoshBAN" panose="02000000000000000000" pitchFamily="2" charset="0"/>
                <a:cs typeface="NikoshBAN" panose="02000000000000000000" pitchFamily="2" charset="0"/>
              </a:rPr>
              <a:t>-</a:t>
            </a:r>
            <a:r>
              <a:rPr lang="en-US" sz="4000" dirty="0" err="1">
                <a:latin typeface="NikoshBAN" panose="02000000000000000000" pitchFamily="2" charset="0"/>
                <a:cs typeface="NikoshBAN" panose="02000000000000000000" pitchFamily="2" charset="0"/>
              </a:rPr>
              <a:t>কী</a:t>
            </a:r>
            <a:r>
              <a:rPr lang="en-US" sz="4000" dirty="0">
                <a:latin typeface="NikoshBAN" panose="02000000000000000000" pitchFamily="2" charset="0"/>
                <a:cs typeface="NikoshBAN" panose="02000000000000000000" pitchFamily="2" charset="0"/>
              </a:rPr>
              <a:t>-ব</a:t>
            </a:r>
            <a:r>
              <a:rPr lang="as-IN"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র</a:t>
            </a:r>
            <a:r>
              <a:rPr lang="as-IN"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ড,</a:t>
            </a:r>
            <a:r>
              <a:rPr lang="as-IN" sz="4000" dirty="0">
                <a:latin typeface="NikoshBAN" panose="02000000000000000000" pitchFamily="2" charset="0"/>
                <a:cs typeface="NikoshBAN" panose="02000000000000000000" pitchFamily="2" charset="0"/>
              </a:rPr>
              <a:t>ম</a:t>
            </a:r>
            <a:r>
              <a:rPr lang="en-US" sz="4000" dirty="0" err="1">
                <a:latin typeface="NikoshBAN" panose="02000000000000000000" pitchFamily="2" charset="0"/>
                <a:cs typeface="NikoshBAN" panose="02000000000000000000" pitchFamily="2" charset="0"/>
              </a:rPr>
              <a:t>াউস,মাইক</a:t>
            </a:r>
            <a:r>
              <a:rPr lang="as-IN" sz="4000" dirty="0">
                <a:latin typeface="NikoshBAN" panose="02000000000000000000" pitchFamily="2" charset="0"/>
                <a:cs typeface="NikoshBAN" panose="02000000000000000000" pitchFamily="2" charset="0"/>
              </a:rPr>
              <a:t>্</a:t>
            </a:r>
            <a:r>
              <a:rPr lang="en-US" sz="4000" dirty="0" err="1">
                <a:latin typeface="NikoshBAN" panose="02000000000000000000" pitchFamily="2" charset="0"/>
                <a:cs typeface="NikoshBAN" panose="02000000000000000000" pitchFamily="2" charset="0"/>
              </a:rPr>
              <a:t>রোফ</a:t>
            </a:r>
            <a:r>
              <a:rPr lang="as-IN" sz="4000" dirty="0">
                <a:latin typeface="NikoshBAN" panose="02000000000000000000" pitchFamily="2" charset="0"/>
                <a:cs typeface="NikoshBAN" panose="02000000000000000000" pitchFamily="2" charset="0"/>
              </a:rPr>
              <a:t>ো</a:t>
            </a:r>
            <a:r>
              <a:rPr lang="en-US" sz="4000" dirty="0" err="1">
                <a:latin typeface="NikoshBAN" panose="02000000000000000000" pitchFamily="2" charset="0"/>
                <a:cs typeface="NikoshBAN" panose="02000000000000000000" pitchFamily="2" charset="0"/>
              </a:rPr>
              <a:t>ন,ডিজিটাল</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ক্যামেরা</a:t>
            </a:r>
            <a:r>
              <a:rPr lang="en-US" sz="4000" dirty="0">
                <a:latin typeface="NikoshBAN" panose="02000000000000000000" pitchFamily="2" charset="0"/>
                <a:cs typeface="NikoshBAN" panose="02000000000000000000" pitchFamily="2" charset="0"/>
              </a:rPr>
              <a:t>, ও</a:t>
            </a:r>
            <a:r>
              <a:rPr lang="as-IN" sz="4000" dirty="0">
                <a:latin typeface="NikoshBAN" panose="02000000000000000000" pitchFamily="2" charset="0"/>
                <a:cs typeface="NikoshBAN" panose="02000000000000000000" pitchFamily="2" charset="0"/>
              </a:rPr>
              <a:t>য়</a:t>
            </a:r>
            <a:r>
              <a:rPr lang="en-US" sz="4000" dirty="0">
                <a:latin typeface="NikoshBAN" panose="02000000000000000000" pitchFamily="2" charset="0"/>
                <a:cs typeface="NikoshBAN" panose="02000000000000000000" pitchFamily="2" charset="0"/>
              </a:rPr>
              <a:t>ে</a:t>
            </a:r>
            <a:r>
              <a:rPr lang="as-IN" sz="4000" dirty="0">
                <a:latin typeface="NikoshBAN" panose="02000000000000000000" pitchFamily="2" charset="0"/>
                <a:cs typeface="NikoshBAN" panose="02000000000000000000" pitchFamily="2" charset="0"/>
              </a:rPr>
              <a:t>ব</a:t>
            </a:r>
            <a:r>
              <a:rPr lang="en-US" sz="4000" dirty="0">
                <a:latin typeface="NikoshBAN" panose="02000000000000000000" pitchFamily="2" charset="0"/>
                <a:cs typeface="NikoshBAN" panose="02000000000000000000" pitchFamily="2" charset="0"/>
              </a:rPr>
              <a:t>ক</a:t>
            </a:r>
            <a:r>
              <a:rPr lang="as-IN"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য</a:t>
            </a:r>
            <a:r>
              <a:rPr lang="as-IN"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ম , </a:t>
            </a:r>
            <a:r>
              <a:rPr lang="as-IN" sz="4000" dirty="0">
                <a:latin typeface="NikoshBAN" panose="02000000000000000000" pitchFamily="2" charset="0"/>
                <a:cs typeface="NikoshBAN" panose="02000000000000000000" pitchFamily="2" charset="0"/>
              </a:rPr>
              <a:t>স</a:t>
            </a:r>
            <a:r>
              <a:rPr lang="en-US" sz="4000" dirty="0">
                <a:latin typeface="NikoshBAN" panose="02000000000000000000" pitchFamily="2" charset="0"/>
                <a:cs typeface="NikoshBAN" panose="02000000000000000000" pitchFamily="2" charset="0"/>
              </a:rPr>
              <a:t>্</a:t>
            </a:r>
            <a:r>
              <a:rPr lang="as-IN" sz="4000" dirty="0">
                <a:latin typeface="NikoshBAN" panose="02000000000000000000" pitchFamily="2" charset="0"/>
                <a:cs typeface="NikoshBAN" panose="02000000000000000000" pitchFamily="2" charset="0"/>
              </a:rPr>
              <a:t>ক</a:t>
            </a:r>
            <a:r>
              <a:rPr lang="en-US" sz="4000" dirty="0" err="1">
                <a:latin typeface="NikoshBAN" panose="02000000000000000000" pitchFamily="2" charset="0"/>
                <a:cs typeface="NikoshBAN" panose="02000000000000000000" pitchFamily="2" charset="0"/>
              </a:rPr>
              <a:t>্যানার</a:t>
            </a:r>
            <a:r>
              <a:rPr lang="en-US" sz="4000" dirty="0">
                <a:latin typeface="NikoshBAN" panose="02000000000000000000" pitchFamily="2" charset="0"/>
                <a:cs typeface="NikoshBAN" panose="02000000000000000000" pitchFamily="2" charset="0"/>
              </a:rPr>
              <a:t> ,  ও </a:t>
            </a:r>
            <a:r>
              <a:rPr lang="as-IN" sz="4000" dirty="0">
                <a:latin typeface="NikoshBAN" panose="02000000000000000000" pitchFamily="2" charset="0"/>
                <a:cs typeface="NikoshBAN" panose="02000000000000000000" pitchFamily="2" charset="0"/>
              </a:rPr>
              <a:t>এ</a:t>
            </a:r>
            <a:r>
              <a:rPr lang="en-US" sz="4000" dirty="0" err="1">
                <a:latin typeface="NikoshBAN" panose="02000000000000000000" pitchFamily="2" charset="0"/>
                <a:cs typeface="NikoshBAN" panose="02000000000000000000" pitchFamily="2" charset="0"/>
              </a:rPr>
              <a:t>মআর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ইত্যাদী</a:t>
            </a:r>
            <a:r>
              <a:rPr lang="en-US" sz="4000" dirty="0">
                <a:latin typeface="NikoshBAN" panose="02000000000000000000" pitchFamily="2" charset="0"/>
                <a:cs typeface="NikoshBAN" panose="02000000000000000000" pitchFamily="2" charset="0"/>
              </a:rPr>
              <a:t> </a:t>
            </a:r>
          </a:p>
          <a:p>
            <a:pPr algn="just"/>
            <a:r>
              <a:rPr lang="en-US" sz="4000" dirty="0" err="1">
                <a:latin typeface="NikoshBAN" panose="02000000000000000000" pitchFamily="2" charset="0"/>
                <a:cs typeface="NikoshBAN" panose="02000000000000000000" pitchFamily="2" charset="0"/>
              </a:rPr>
              <a:t>আমরা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আজকে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a:t>
            </a:r>
            <a:r>
              <a:rPr lang="en-US" sz="4000" dirty="0">
                <a:latin typeface="NikoshBAN" panose="02000000000000000000" pitchFamily="2" charset="0"/>
                <a:cs typeface="NikoshBAN" panose="02000000000000000000" pitchFamily="2" charset="0"/>
              </a:rPr>
              <a:t>-ব</a:t>
            </a:r>
            <a:r>
              <a:rPr lang="as-IN"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র</a:t>
            </a:r>
            <a:r>
              <a:rPr lang="as-IN"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ড </a:t>
            </a:r>
            <a:r>
              <a:rPr lang="as-IN" sz="4000" dirty="0">
                <a:latin typeface="NikoshBAN" panose="02000000000000000000" pitchFamily="2" charset="0"/>
                <a:cs typeface="NikoshBAN" panose="02000000000000000000" pitchFamily="2" charset="0"/>
              </a:rPr>
              <a:t>ম</a:t>
            </a:r>
            <a:r>
              <a:rPr lang="en-US" sz="4000" dirty="0">
                <a:latin typeface="NikoshBAN" panose="02000000000000000000" pitchFamily="2" charset="0"/>
                <a:cs typeface="NikoshBAN" panose="02000000000000000000" pitchFamily="2" charset="0"/>
              </a:rPr>
              <a:t>া</a:t>
            </a:r>
            <a:r>
              <a:rPr lang="as-IN" sz="4000" dirty="0">
                <a:latin typeface="NikoshBAN" panose="02000000000000000000" pitchFamily="2" charset="0"/>
                <a:cs typeface="NikoshBAN" panose="02000000000000000000" pitchFamily="2" charset="0"/>
              </a:rPr>
              <a:t>উ</a:t>
            </a:r>
            <a:r>
              <a:rPr lang="en-US" sz="4000" dirty="0">
                <a:latin typeface="NikoshBAN" panose="02000000000000000000" pitchFamily="2" charset="0"/>
                <a:cs typeface="NikoshBAN" panose="02000000000000000000" pitchFamily="2" charset="0"/>
              </a:rPr>
              <a:t>স, ও </a:t>
            </a:r>
            <a:r>
              <a:rPr lang="as-IN" sz="4000" dirty="0">
                <a:latin typeface="NikoshBAN" panose="02000000000000000000" pitchFamily="2" charset="0"/>
                <a:cs typeface="NikoshBAN" panose="02000000000000000000" pitchFamily="2" charset="0"/>
              </a:rPr>
              <a:t>ম</a:t>
            </a:r>
            <a:r>
              <a:rPr lang="en-US" sz="4000" dirty="0" err="1">
                <a:latin typeface="NikoshBAN" panose="02000000000000000000" pitchFamily="2" charset="0"/>
                <a:cs typeface="NikoshBAN" panose="02000000000000000000" pitchFamily="2" charset="0"/>
              </a:rPr>
              <a:t>াই</a:t>
            </a:r>
            <a:r>
              <a:rPr lang="as-IN" sz="4000" dirty="0">
                <a:latin typeface="NikoshBAN" panose="02000000000000000000" pitchFamily="2" charset="0"/>
                <a:cs typeface="NikoshBAN" panose="02000000000000000000" pitchFamily="2" charset="0"/>
              </a:rPr>
              <a:t>ক</a:t>
            </a:r>
            <a:r>
              <a:rPr lang="en-US" sz="4000" dirty="0" err="1">
                <a:latin typeface="NikoshBAN" panose="02000000000000000000" pitchFamily="2" charset="0"/>
                <a:cs typeface="NikoshBAN" panose="02000000000000000000" pitchFamily="2" charset="0"/>
              </a:rPr>
              <a:t>্র</a:t>
            </a:r>
            <a:r>
              <a:rPr lang="as-IN" sz="4000" dirty="0">
                <a:latin typeface="NikoshBAN" panose="02000000000000000000" pitchFamily="2" charset="0"/>
                <a:cs typeface="NikoshBAN" panose="02000000000000000000" pitchFamily="2" charset="0"/>
              </a:rPr>
              <a:t>ো</a:t>
            </a:r>
            <a:r>
              <a:rPr lang="en-US" sz="4000" dirty="0" err="1">
                <a:latin typeface="NikoshBAN" panose="02000000000000000000" pitchFamily="2" charset="0"/>
                <a:cs typeface="NikoshBAN" panose="02000000000000000000" pitchFamily="2" charset="0"/>
              </a:rPr>
              <a:t>ফোন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নিয়ে</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আল</a:t>
            </a:r>
            <a:r>
              <a:rPr lang="as-IN"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চ</a:t>
            </a:r>
            <a:r>
              <a:rPr lang="as-IN" sz="4000" dirty="0">
                <a:latin typeface="NikoshBAN" panose="02000000000000000000" pitchFamily="2" charset="0"/>
                <a:cs typeface="NikoshBAN" panose="02000000000000000000" pitchFamily="2" charset="0"/>
              </a:rPr>
              <a:t>ন</a:t>
            </a:r>
            <a:r>
              <a:rPr lang="en-US" sz="4000" dirty="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ক</a:t>
            </a:r>
            <a:r>
              <a:rPr lang="en-US" sz="4000" dirty="0">
                <a:latin typeface="NikoshBAN" panose="02000000000000000000" pitchFamily="2" charset="0"/>
                <a:cs typeface="NikoshBAN" panose="02000000000000000000" pitchFamily="2" charset="0"/>
              </a:rPr>
              <a:t>র</a:t>
            </a:r>
            <a:r>
              <a:rPr lang="as-IN" sz="4000" dirty="0">
                <a:latin typeface="NikoshBAN" panose="02000000000000000000" pitchFamily="2" charset="0"/>
                <a:cs typeface="NikoshBAN" panose="02000000000000000000" pitchFamily="2" charset="0"/>
              </a:rPr>
              <a:t>ব</a:t>
            </a:r>
            <a:r>
              <a:rPr lang="en-US" sz="4000" dirty="0">
                <a:latin typeface="NikoshBAN" panose="02000000000000000000" pitchFamily="2" charset="0"/>
                <a:cs typeface="NikoshBAN" panose="02000000000000000000" pitchFamily="2" charset="0"/>
              </a:rPr>
              <a:t> । </a:t>
            </a:r>
          </a:p>
        </p:txBody>
      </p:sp>
    </p:spTree>
    <p:extLst>
      <p:ext uri="{BB962C8B-B14F-4D97-AF65-F5344CB8AC3E}">
        <p14:creationId xmlns:p14="http://schemas.microsoft.com/office/powerpoint/2010/main" val="424800663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a:extLst>
              <a:ext uri="{FF2B5EF4-FFF2-40B4-BE49-F238E27FC236}">
                <a16:creationId xmlns:a16="http://schemas.microsoft.com/office/drawing/2014/main" id="{42D42C8B-30CB-47D0-9DE6-C6E836BAD5D3}"/>
              </a:ext>
            </a:extLst>
          </p:cNvPr>
          <p:cNvGraphicFramePr>
            <a:graphicFrameLocks noChangeAspect="1"/>
          </p:cNvGraphicFramePr>
          <p:nvPr>
            <p:extLst>
              <p:ext uri="{D42A27DB-BD31-4B8C-83A1-F6EECF244321}">
                <p14:modId xmlns:p14="http://schemas.microsoft.com/office/powerpoint/2010/main" val="334680005"/>
              </p:ext>
            </p:extLst>
          </p:nvPr>
        </p:nvGraphicFramePr>
        <p:xfrm>
          <a:off x="2895600" y="2209800"/>
          <a:ext cx="2857500" cy="1222375"/>
        </p:xfrm>
        <a:graphic>
          <a:graphicData uri="http://schemas.openxmlformats.org/presentationml/2006/ole">
            <mc:AlternateContent xmlns:mc="http://schemas.openxmlformats.org/markup-compatibility/2006">
              <mc:Choice xmlns:v="urn:schemas-microsoft-com:vml" Requires="v">
                <p:oleObj spid="_x0000_s2057" name="Packager Shell Object" showAsIcon="1" r:id="rId3" imgW="1142280" imgH="488520" progId="Package">
                  <p:embed/>
                </p:oleObj>
              </mc:Choice>
              <mc:Fallback>
                <p:oleObj name="Packager Shell Object" showAsIcon="1" r:id="rId3" imgW="1142280" imgH="488520" progId="Package">
                  <p:embed/>
                  <p:pic>
                    <p:nvPicPr>
                      <p:cNvPr id="2" name="Object 1">
                        <a:hlinkClick r:id="" action="ppaction://ole?verb=0"/>
                      </p:cNvPr>
                      <p:cNvPicPr/>
                      <p:nvPr/>
                    </p:nvPicPr>
                    <p:blipFill>
                      <a:blip r:embed="rId4"/>
                      <a:stretch>
                        <a:fillRect/>
                      </a:stretch>
                    </p:blipFill>
                    <p:spPr>
                      <a:xfrm>
                        <a:off x="2895600" y="2209800"/>
                        <a:ext cx="2857500" cy="1222375"/>
                      </a:xfrm>
                      <a:prstGeom prst="rect">
                        <a:avLst/>
                      </a:prstGeom>
                      <a:ln w="57150">
                        <a:solidFill>
                          <a:schemeClr val="tx1"/>
                        </a:solidFill>
                      </a:ln>
                    </p:spPr>
                  </p:pic>
                </p:oleObj>
              </mc:Fallback>
            </mc:AlternateContent>
          </a:graphicData>
        </a:graphic>
      </p:graphicFrame>
    </p:spTree>
    <p:extLst>
      <p:ext uri="{BB962C8B-B14F-4D97-AF65-F5344CB8AC3E}">
        <p14:creationId xmlns:p14="http://schemas.microsoft.com/office/powerpoint/2010/main" val="19165698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383</TotalTime>
  <Words>416</Words>
  <Application>Microsoft Office PowerPoint</Application>
  <PresentationFormat>On-screen Show (4:3)</PresentationFormat>
  <Paragraphs>50</Paragraphs>
  <Slides>18</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5" baseType="lpstr">
      <vt:lpstr>Arial</vt:lpstr>
      <vt:lpstr>Calibri</vt:lpstr>
      <vt:lpstr>NikoshBAN</vt:lpstr>
      <vt:lpstr>Trebuchet MS</vt:lpstr>
      <vt:lpstr>Wingdings 3</vt:lpstr>
      <vt:lpstr>Facet</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Madrasah</dc:creator>
  <cp:lastModifiedBy>USER</cp:lastModifiedBy>
  <cp:revision>41</cp:revision>
  <dcterms:created xsi:type="dcterms:W3CDTF">2015-08-23T05:38:38Z</dcterms:created>
  <dcterms:modified xsi:type="dcterms:W3CDTF">2019-11-06T09:05:11Z</dcterms:modified>
</cp:coreProperties>
</file>