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94" r:id="rId3"/>
    <p:sldId id="267" r:id="rId4"/>
    <p:sldId id="295" r:id="rId5"/>
    <p:sldId id="296" r:id="rId6"/>
    <p:sldId id="297" r:id="rId7"/>
    <p:sldId id="261" r:id="rId8"/>
    <p:sldId id="259" r:id="rId9"/>
    <p:sldId id="287" r:id="rId10"/>
    <p:sldId id="285" r:id="rId11"/>
    <p:sldId id="300" r:id="rId12"/>
    <p:sldId id="298" r:id="rId13"/>
    <p:sldId id="299" r:id="rId14"/>
    <p:sldId id="302" r:id="rId15"/>
    <p:sldId id="301" r:id="rId16"/>
    <p:sldId id="303" r:id="rId17"/>
    <p:sldId id="304" r:id="rId18"/>
    <p:sldId id="286" r:id="rId19"/>
    <p:sldId id="264" r:id="rId20"/>
    <p:sldId id="265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33CC"/>
    <a:srgbClr val="FF33CC"/>
    <a:srgbClr val="00CC00"/>
    <a:srgbClr val="3333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A7ED-19EE-4A79-9512-A42AB53F9EA4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01D2-EC50-45DE-B540-135A5E9F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6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65F6E3-60BB-4AEE-A83E-02E33E1A4890}"/>
              </a:ext>
            </a:extLst>
          </p:cNvPr>
          <p:cNvGrpSpPr/>
          <p:nvPr/>
        </p:nvGrpSpPr>
        <p:grpSpPr>
          <a:xfrm>
            <a:off x="490989" y="271165"/>
            <a:ext cx="8301319" cy="1295400"/>
            <a:chOff x="490989" y="271165"/>
            <a:chExt cx="8301319" cy="1295400"/>
          </a:xfrm>
        </p:grpSpPr>
        <p:sp>
          <p:nvSpPr>
            <p:cNvPr id="2" name="Bevel 1"/>
            <p:cNvSpPr/>
            <p:nvPr/>
          </p:nvSpPr>
          <p:spPr>
            <a:xfrm>
              <a:off x="490989" y="271165"/>
              <a:ext cx="8301319" cy="1295400"/>
            </a:xfrm>
            <a:prstGeom prst="bevel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85850" y="457200"/>
              <a:ext cx="72961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আজকের ক্লাসে সবাইকে স্বাগতম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C:\Users\user account\Downloads\vvvv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6341" y="-35859"/>
            <a:ext cx="4572000" cy="83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3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0B1088-00D0-421D-A16B-D8146B850815}"/>
              </a:ext>
            </a:extLst>
          </p:cNvPr>
          <p:cNvGrpSpPr/>
          <p:nvPr/>
        </p:nvGrpSpPr>
        <p:grpSpPr>
          <a:xfrm>
            <a:off x="271727" y="1676400"/>
            <a:ext cx="4648200" cy="1295400"/>
            <a:chOff x="271727" y="1676400"/>
            <a:chExt cx="4648200" cy="1295400"/>
          </a:xfrm>
        </p:grpSpPr>
        <p:sp>
          <p:nvSpPr>
            <p:cNvPr id="7" name="Bevel 6"/>
            <p:cNvSpPr/>
            <p:nvPr/>
          </p:nvSpPr>
          <p:spPr>
            <a:xfrm>
              <a:off x="271727" y="1676400"/>
              <a:ext cx="4648200" cy="1295400"/>
            </a:xfrm>
            <a:prstGeom prst="beve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0200" y="2006025"/>
              <a:ext cx="424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অংশীদারি চুক্তিপত্র কাকে বলে ?</a:t>
              </a:r>
              <a:endParaRPr lang="en-US" sz="2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146" name="Picture 2" descr="C:\Users\user account\Downloads\part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96" y="476934"/>
            <a:ext cx="3848245" cy="31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FB4EDD-D856-4436-90FB-C1AB6D1B79FA}"/>
              </a:ext>
            </a:extLst>
          </p:cNvPr>
          <p:cNvGrpSpPr/>
          <p:nvPr/>
        </p:nvGrpSpPr>
        <p:grpSpPr>
          <a:xfrm>
            <a:off x="330200" y="304800"/>
            <a:ext cx="2120900" cy="838200"/>
            <a:chOff x="330200" y="304800"/>
            <a:chExt cx="2120900" cy="838200"/>
          </a:xfrm>
        </p:grpSpPr>
        <p:sp>
          <p:nvSpPr>
            <p:cNvPr id="2" name="Flowchart: Punched Tape 1"/>
            <p:cNvSpPr/>
            <p:nvPr/>
          </p:nvSpPr>
          <p:spPr>
            <a:xfrm>
              <a:off x="330200" y="304800"/>
              <a:ext cx="2120900" cy="838200"/>
            </a:xfrm>
            <a:prstGeom prst="flowChartPunchedTap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420469"/>
              <a:ext cx="1993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36ED5D-4352-4AAE-932B-2FB4AF8B5953}"/>
              </a:ext>
            </a:extLst>
          </p:cNvPr>
          <p:cNvGrpSpPr/>
          <p:nvPr/>
        </p:nvGrpSpPr>
        <p:grpSpPr>
          <a:xfrm>
            <a:off x="609600" y="3561666"/>
            <a:ext cx="7924799" cy="2819400"/>
            <a:chOff x="609600" y="3657600"/>
            <a:chExt cx="7924799" cy="2819400"/>
          </a:xfrm>
        </p:grpSpPr>
        <p:sp>
          <p:nvSpPr>
            <p:cNvPr id="14" name="TextBox 13"/>
            <p:cNvSpPr txBox="1"/>
            <p:nvPr/>
          </p:nvSpPr>
          <p:spPr>
            <a:xfrm>
              <a:off x="3810000" y="3657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সমাধান</a:t>
              </a:r>
              <a:endParaRPr lang="en-US" sz="24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Bevel 14"/>
            <p:cNvSpPr/>
            <p:nvPr/>
          </p:nvSpPr>
          <p:spPr>
            <a:xfrm>
              <a:off x="609600" y="4267200"/>
              <a:ext cx="7924799" cy="2209800"/>
            </a:xfrm>
            <a:prstGeom prst="bevel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0600" y="4648200"/>
              <a:ext cx="7086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অংশীদারি চুক্তিপত্র হলো এমন একটি দলিল যাতে উক্ত ব্যবসায়ের উদ্দেশ্য, পরিচালনা পদ্ধতি, অংশীদারদের প্রত্যেকের অবস্থান, দায়িত্ব, কর্তব্য ও অধিকার এবং ভবিষ্যতে বিরোধ মিমাংশা করার পদ্ধতি সুস্পষ্টভাবে তুলে ধরা হয়।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 account\Downloads\part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191000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 account\Downloads\part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092888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40D07F7-07E3-406C-9A0C-BE4CA04730DF}"/>
              </a:ext>
            </a:extLst>
          </p:cNvPr>
          <p:cNvGrpSpPr/>
          <p:nvPr/>
        </p:nvGrpSpPr>
        <p:grpSpPr>
          <a:xfrm>
            <a:off x="533400" y="330487"/>
            <a:ext cx="5867400" cy="990600"/>
            <a:chOff x="533400" y="330487"/>
            <a:chExt cx="5867400" cy="990600"/>
          </a:xfrm>
          <a:solidFill>
            <a:srgbClr val="FF33CC"/>
          </a:solidFill>
        </p:grpSpPr>
        <p:sp>
          <p:nvSpPr>
            <p:cNvPr id="5" name="Horizontal Scroll 4"/>
            <p:cNvSpPr/>
            <p:nvPr/>
          </p:nvSpPr>
          <p:spPr>
            <a:xfrm>
              <a:off x="533400" y="330487"/>
              <a:ext cx="5867400" cy="9906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533400"/>
              <a:ext cx="54102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অংশীদারি ব্যবসায়ের চুক্তিপত্রের বিষয়বস্তু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72857"/>
              </p:ext>
            </p:extLst>
          </p:nvPr>
        </p:nvGraphicFramePr>
        <p:xfrm>
          <a:off x="493059" y="1066800"/>
          <a:ext cx="8157882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সাধারণত</a:t>
                      </a:r>
                      <a:r>
                        <a:rPr lang="bn-IN" sz="3200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অংশীদারি  চুক্তিপত্রে নিম্নোক্ত বিষয়গুলো উল্লেখ থাকে</a:t>
                      </a:r>
                      <a:endParaRPr lang="en-US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অংশীদারি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ব্যবসায়ের নাম ও ঠিকানা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ব্যবসায়ের প্রকৃতি,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উদ্দেশ্য ও আওতা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ব্যবসায়ের কার্যকাল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বা স্থায়িত্ব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অংশীদারদের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নাম, ঠিকানা ও পেশা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ব্যবসায়ের মোট মূলধনের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পরিমান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৬.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প্রত্যেক অংশীদারের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প্রদত্ত মূলধনের পরিমান ও পরিশোধ পদ্ধতি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৭.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ব্যবসায় পরিচালনার নিয়মাবলী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 সকল অংশীদার</a:t>
                      </a:r>
                      <a:r>
                        <a:rPr lang="bn-IN" sz="2400" b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প্রত্যক্ষভাবে ব্যবসায় পরিচালনা করবেন তাদের পরিচিতি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9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18441"/>
              </p:ext>
            </p:extLst>
          </p:nvPr>
        </p:nvGraphicFramePr>
        <p:xfrm>
          <a:off x="457200" y="975360"/>
          <a:ext cx="83058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rgbClr val="008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৯.</a:t>
                      </a:r>
                      <a:endParaRPr lang="en-US" sz="2800" dirty="0">
                        <a:solidFill>
                          <a:srgbClr val="008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0" dirty="0">
                          <a:solidFill>
                            <a:srgbClr val="008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ব্যবসায়ের লাভ-লোকসান বণ্টন পদ্ধতি</a:t>
                      </a:r>
                      <a:endParaRPr lang="en-US" sz="2800" b="0" dirty="0">
                        <a:solidFill>
                          <a:srgbClr val="008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১০.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অংশীদারদের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দায়িত্ব, ক্ষমতা ও অধিকার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১১.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যে ব্যাংকে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হিসাব খোলা হবে তার নাম, ঠিকানা ও হিসাবের ধরন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১২.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ব্যাংকের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হিসাব পরিচালনাকারী ব্যক্তিগণের নাম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১৩.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নতুন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অংশীদার গ্রহন ও পুরাতন অংশীদারের বিদায়ের নিয়মাবলী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১৪.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অংশীদারের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মৃতুতে তার অংশ নির্ধারণ, সংরক্ষণ অ পরিশোধ পদ্ধতি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১৫.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অংশীদারদের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অবসরগ্রহন ও বহিষ্কারের পদ্ধতি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১৬.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ভবিষ্যতে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বিরোধ দেখা দিলে তার মীমাংসা পদ্ধতি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১৭.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বিলোপ সাধনের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পদ্ধতি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6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 account\Downloads\part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26619"/>
            <a:ext cx="3886200" cy="38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 account\Downloads\part-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5243"/>
            <a:ext cx="4150099" cy="38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272F339-6747-43E4-BD71-FFD685514824}"/>
              </a:ext>
            </a:extLst>
          </p:cNvPr>
          <p:cNvGrpSpPr/>
          <p:nvPr/>
        </p:nvGrpSpPr>
        <p:grpSpPr>
          <a:xfrm>
            <a:off x="269631" y="375910"/>
            <a:ext cx="8493499" cy="1143000"/>
            <a:chOff x="269631" y="375910"/>
            <a:chExt cx="8493499" cy="1143000"/>
          </a:xfrm>
          <a:solidFill>
            <a:srgbClr val="00FFFF"/>
          </a:solidFill>
        </p:grpSpPr>
        <p:sp>
          <p:nvSpPr>
            <p:cNvPr id="2" name="Horizontal Scroll 1"/>
            <p:cNvSpPr/>
            <p:nvPr/>
          </p:nvSpPr>
          <p:spPr>
            <a:xfrm>
              <a:off x="269631" y="375910"/>
              <a:ext cx="8493499" cy="11430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685800"/>
              <a:ext cx="80010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শিশু জন্মের পরই ইউনিয়ন পরিষদ বা পৌরসভায় গিয়ে কী করাতে হয় 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1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user account\Downloads\part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12650"/>
            <a:ext cx="3733800" cy="37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 account\Downloads\part-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12651"/>
            <a:ext cx="4038600" cy="37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C56BF35-AC0D-4EF4-92EA-ED3B5525DD5A}"/>
              </a:ext>
            </a:extLst>
          </p:cNvPr>
          <p:cNvGrpSpPr/>
          <p:nvPr/>
        </p:nvGrpSpPr>
        <p:grpSpPr>
          <a:xfrm>
            <a:off x="457200" y="299710"/>
            <a:ext cx="8229600" cy="1143000"/>
            <a:chOff x="457200" y="299710"/>
            <a:chExt cx="8229600" cy="1143000"/>
          </a:xfrm>
          <a:solidFill>
            <a:srgbClr val="0070C0"/>
          </a:solidFill>
        </p:grpSpPr>
        <p:sp>
          <p:nvSpPr>
            <p:cNvPr id="2" name="Bevel 1"/>
            <p:cNvSpPr/>
            <p:nvPr/>
          </p:nvSpPr>
          <p:spPr>
            <a:xfrm>
              <a:off x="457200" y="299710"/>
              <a:ext cx="8229600" cy="1143000"/>
            </a:xfrm>
            <a:prstGeom prst="beve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609600"/>
              <a:ext cx="75438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নবম শ্রেণিতে উঠার পর বোর্ডের কাছে তোমাদের কী করতে হয়েছে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4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 account\Downloads\part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8" y="3133725"/>
            <a:ext cx="81534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74C4B6-83C2-4115-8FE1-F2AC01005524}"/>
              </a:ext>
            </a:extLst>
          </p:cNvPr>
          <p:cNvGrpSpPr/>
          <p:nvPr/>
        </p:nvGrpSpPr>
        <p:grpSpPr>
          <a:xfrm>
            <a:off x="228599" y="381000"/>
            <a:ext cx="8686801" cy="2697731"/>
            <a:chOff x="13447" y="186145"/>
            <a:chExt cx="9130553" cy="3078732"/>
          </a:xfrm>
        </p:grpSpPr>
        <p:pic>
          <p:nvPicPr>
            <p:cNvPr id="10243" name="Picture 3" descr="C:\Users\user account\Downloads\part-5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7" y="186145"/>
              <a:ext cx="9130553" cy="3078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4800" y="457200"/>
              <a:ext cx="876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অংশীদারি ব্যবসায়গুলো একটু বেশী সুবিধা পাওয়ার জন্য কী করতে পারে ?</a:t>
              </a:r>
              <a:endPara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3573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account\Downloads\par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495800" cy="25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28446"/>
              </p:ext>
            </p:extLst>
          </p:nvPr>
        </p:nvGraphicFramePr>
        <p:xfrm>
          <a:off x="762000" y="2971800"/>
          <a:ext cx="7848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2400" dirty="0">
                        <a:solidFill>
                          <a:srgbClr val="0033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অংশীদারি</a:t>
                      </a:r>
                      <a:r>
                        <a:rPr lang="bn-IN" sz="2400" baseline="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প্রতিষ্ঠানের নাম</a:t>
                      </a:r>
                      <a:endParaRPr lang="en-US" sz="2400" dirty="0">
                        <a:solidFill>
                          <a:srgbClr val="0033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কার্যালয়ের ঠিকানা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শাখা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কার্যালয় থাকলে সেগুলোর ঠিকানা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ব্যবসায়ের উদ্দেশ্য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ব্যবসায় শুরুর তারিখ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৬.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ব্যবসায় মোট কার্যকাল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বা স্থায়িত্ব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৭.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অংশীদারদের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নাম, ঠিকানা ও পেশা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৮.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অংশীদার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হিসেবে ব্যবসায়ে যোগদানের তারিখ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9E3AB49-5D00-4A5C-B991-AA4205F9C30A}"/>
              </a:ext>
            </a:extLst>
          </p:cNvPr>
          <p:cNvGrpSpPr/>
          <p:nvPr/>
        </p:nvGrpSpPr>
        <p:grpSpPr>
          <a:xfrm>
            <a:off x="4800600" y="228600"/>
            <a:ext cx="3810000" cy="2556116"/>
            <a:chOff x="4800600" y="228600"/>
            <a:chExt cx="3810000" cy="2556116"/>
          </a:xfrm>
        </p:grpSpPr>
        <p:sp>
          <p:nvSpPr>
            <p:cNvPr id="2" name="TextBox 1"/>
            <p:cNvSpPr txBox="1"/>
            <p:nvPr/>
          </p:nvSpPr>
          <p:spPr>
            <a:xfrm>
              <a:off x="4800600" y="228600"/>
              <a:ext cx="3810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অংশীদারি ব্যবসায় নিবন্ধনের জন্য আবেদন পত্রের সাথে যে সকল বিষয় উল্লেখ করতে হয় সেগুলো হলো-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Bent Arrow 4"/>
            <p:cNvSpPr/>
            <p:nvPr/>
          </p:nvSpPr>
          <p:spPr>
            <a:xfrm rot="5674536">
              <a:off x="6443325" y="2010247"/>
              <a:ext cx="927073" cy="621866"/>
            </a:xfrm>
            <a:prstGeom prst="bentArrow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7A368A-2A1E-4E62-B051-C67C10536F9C}"/>
              </a:ext>
            </a:extLst>
          </p:cNvPr>
          <p:cNvGrpSpPr/>
          <p:nvPr/>
        </p:nvGrpSpPr>
        <p:grpSpPr>
          <a:xfrm>
            <a:off x="565897" y="3733800"/>
            <a:ext cx="8077200" cy="762000"/>
            <a:chOff x="457200" y="3898130"/>
            <a:chExt cx="8077200" cy="762000"/>
          </a:xfrm>
        </p:grpSpPr>
        <p:sp>
          <p:nvSpPr>
            <p:cNvPr id="4" name="Rectangle 3"/>
            <p:cNvSpPr/>
            <p:nvPr/>
          </p:nvSpPr>
          <p:spPr>
            <a:xfrm>
              <a:off x="457200" y="3898130"/>
              <a:ext cx="8077200" cy="762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7006" y="4063425"/>
              <a:ext cx="7696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প্রশ্নঃ অংশীদারি ব্যবসায়ের নিবন্ধন বলতে কী বোঝায়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5D9BEA-CF91-401F-ABF7-1CC29CF6E93E}"/>
              </a:ext>
            </a:extLst>
          </p:cNvPr>
          <p:cNvGrpSpPr/>
          <p:nvPr/>
        </p:nvGrpSpPr>
        <p:grpSpPr>
          <a:xfrm>
            <a:off x="565897" y="152400"/>
            <a:ext cx="8077200" cy="3091622"/>
            <a:chOff x="500903" y="228600"/>
            <a:chExt cx="8077200" cy="3596046"/>
          </a:xfrm>
        </p:grpSpPr>
        <p:pic>
          <p:nvPicPr>
            <p:cNvPr id="2050" name="Picture 2" descr="C:\Users\user account\Downloads\part-5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03" y="243246"/>
              <a:ext cx="8077200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33400" y="228600"/>
              <a:ext cx="268054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49C46B-AD2F-4062-8732-D26118340C8D}"/>
              </a:ext>
            </a:extLst>
          </p:cNvPr>
          <p:cNvGrpSpPr/>
          <p:nvPr/>
        </p:nvGrpSpPr>
        <p:grpSpPr>
          <a:xfrm>
            <a:off x="500903" y="4800600"/>
            <a:ext cx="8305800" cy="1447800"/>
            <a:chOff x="500903" y="5047446"/>
            <a:chExt cx="8305800" cy="1447800"/>
          </a:xfrm>
        </p:grpSpPr>
        <p:sp>
          <p:nvSpPr>
            <p:cNvPr id="8" name="Vertical Scroll 7"/>
            <p:cNvSpPr/>
            <p:nvPr/>
          </p:nvSpPr>
          <p:spPr>
            <a:xfrm>
              <a:off x="500903" y="5047446"/>
              <a:ext cx="8305800" cy="1447800"/>
            </a:xfrm>
            <a:prstGeom prst="verticalScroll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006" y="5294293"/>
              <a:ext cx="79135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সমাধানঃ অংশীদারি ব্যবসায়ের নিবন্ধন বলতে সরকার কর্তৃক নিয়োজিত নিবন্ধক অফিসে ব্যবসায়ের নাম তালিকাভুক্তকরণকে বোঝায়।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08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33705"/>
              </p:ext>
            </p:extLst>
          </p:nvPr>
        </p:nvGraphicFramePr>
        <p:xfrm>
          <a:off x="533400" y="2133600"/>
          <a:ext cx="8077200" cy="382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023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 চুক্তিপত্রে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কী কী বিষয় উল্লেখ  থাকে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 প্রতিষ্ঠানের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নাম, ঠিকানা, উদ্দেশ্য, মূলধনের পরিমান  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চুক্তিপত্র না থাকলে কী কী সমস্যা হতে পারে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 ব্যবসায়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পরিচালনা ও</a:t>
                      </a: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   মুনাফা বণ্টন সমস্যা 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অংশীদারি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ব্যবসায়ের নিবন্ধন কি বাধ্যতামূলক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বাধ্যতামূলক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নয়।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 অংশীদারি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ব্যবসায়ের নিবন্ধন কোথায় করতে হয়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 নিবন্ধক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অফিসে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Cloud Callout 1"/>
          <p:cNvSpPr/>
          <p:nvPr/>
        </p:nvSpPr>
        <p:spPr>
          <a:xfrm>
            <a:off x="914400" y="228600"/>
            <a:ext cx="3505200" cy="983396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ic moti sir\20170410_085150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01" y="762000"/>
            <a:ext cx="1753985" cy="21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993" y="31242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এইচ, এম, মতিউর রহমান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 account\Desktop\IMG_20180408_1824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00600" y="603284"/>
            <a:ext cx="4163824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0019" y="3460269"/>
            <a:ext cx="3924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অধ্যায়ঃ চতুর্থ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পিড়িয়ডঃ</a:t>
            </a:r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bn-BD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তারিখঃ ০৫/০৪/২০১</a:t>
            </a:r>
            <a:r>
              <a:rPr lang="en-US" sz="360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৯</a:t>
            </a:r>
            <a:r>
              <a:rPr lang="bn-IN" sz="360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ইং</a:t>
            </a:r>
            <a:endParaRPr lang="bn-BD" sz="32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42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3EDD20-E32C-4EF3-9F56-EC1B1A1762FC}"/>
              </a:ext>
            </a:extLst>
          </p:cNvPr>
          <p:cNvGrpSpPr/>
          <p:nvPr/>
        </p:nvGrpSpPr>
        <p:grpSpPr>
          <a:xfrm>
            <a:off x="457200" y="4477553"/>
            <a:ext cx="8382000" cy="1752600"/>
            <a:chOff x="457200" y="4477553"/>
            <a:chExt cx="8382000" cy="1752600"/>
          </a:xfrm>
        </p:grpSpPr>
        <p:sp>
          <p:nvSpPr>
            <p:cNvPr id="3" name="Bevel 2"/>
            <p:cNvSpPr/>
            <p:nvPr/>
          </p:nvSpPr>
          <p:spPr>
            <a:xfrm>
              <a:off x="457200" y="4477553"/>
              <a:ext cx="8382000" cy="1752600"/>
            </a:xfrm>
            <a:prstGeom prst="beve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4876800"/>
              <a:ext cx="7772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অংশীদারি ব্যবসায়ের নিবন্ধন থাকলে কী কী সুবিধা এবং নিবন্ধন না থাকলে যে যে অসুবিধার সম্মুখীন হতে হয় তার তুলনা কর।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8A5A35-ADFA-460C-8429-F8256E3E7B2F}"/>
              </a:ext>
            </a:extLst>
          </p:cNvPr>
          <p:cNvGrpSpPr/>
          <p:nvPr/>
        </p:nvGrpSpPr>
        <p:grpSpPr>
          <a:xfrm>
            <a:off x="2111188" y="152400"/>
            <a:ext cx="4921623" cy="1282065"/>
            <a:chOff x="2097740" y="90119"/>
            <a:chExt cx="4921623" cy="12820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8" r="49" b="58023"/>
            <a:stretch/>
          </p:blipFill>
          <p:spPr>
            <a:xfrm>
              <a:off x="2097740" y="762000"/>
              <a:ext cx="4921623" cy="61018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667000" y="90119"/>
              <a:ext cx="4208930" cy="11200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prstTxWarp prst="textDoubleWave1">
                <a:avLst>
                  <a:gd name="adj1" fmla="val 12500"/>
                  <a:gd name="adj2" fmla="val 4192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BD" sz="6000" b="1" u="sng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ড়ি</a:t>
              </a:r>
              <a:r>
                <a:rPr lang="bn-BD" sz="6000" b="1" u="sng" dirty="0">
                  <a:ln/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</a:t>
              </a:r>
              <a:r>
                <a:rPr lang="bn-BD" sz="6000" b="1" u="sng" dirty="0">
                  <a:ln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074" name="Picture 2" descr="C:\Users\user account\Downloads\House\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0475"/>
            <a:ext cx="8382000" cy="28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57200" y="457200"/>
            <a:ext cx="8229600" cy="3962400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064204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E65947-AA94-4C91-A0DA-9AA5E7CAD488}"/>
              </a:ext>
            </a:extLst>
          </p:cNvPr>
          <p:cNvGrpSpPr/>
          <p:nvPr/>
        </p:nvGrpSpPr>
        <p:grpSpPr>
          <a:xfrm>
            <a:off x="574431" y="211731"/>
            <a:ext cx="7924799" cy="838200"/>
            <a:chOff x="457199" y="306467"/>
            <a:chExt cx="7924799" cy="838200"/>
          </a:xfrm>
        </p:grpSpPr>
        <p:sp>
          <p:nvSpPr>
            <p:cNvPr id="4" name="Rectangle 3"/>
            <p:cNvSpPr/>
            <p:nvPr/>
          </p:nvSpPr>
          <p:spPr>
            <a:xfrm>
              <a:off x="457199" y="306467"/>
              <a:ext cx="7924799" cy="838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399633"/>
              <a:ext cx="761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১। একমালিকানা ব্যবসায়ে চুক্তি থাকার প্রয়োজন আছে কি ?</a:t>
              </a:r>
            </a:p>
          </p:txBody>
        </p:sp>
      </p:grpSp>
      <p:pic>
        <p:nvPicPr>
          <p:cNvPr id="1026" name="Picture 2" descr="C:\Users\user account\Downloads\5 f s 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04925"/>
            <a:ext cx="7924798" cy="53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1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A1348A-9E11-47C4-BE81-20FFAC062779}"/>
              </a:ext>
            </a:extLst>
          </p:cNvPr>
          <p:cNvGrpSpPr/>
          <p:nvPr/>
        </p:nvGrpSpPr>
        <p:grpSpPr>
          <a:xfrm>
            <a:off x="457199" y="272920"/>
            <a:ext cx="7924799" cy="838200"/>
            <a:chOff x="457199" y="272920"/>
            <a:chExt cx="7924799" cy="838200"/>
          </a:xfrm>
        </p:grpSpPr>
        <p:sp>
          <p:nvSpPr>
            <p:cNvPr id="2" name="Rectangle 1"/>
            <p:cNvSpPr/>
            <p:nvPr/>
          </p:nvSpPr>
          <p:spPr>
            <a:xfrm>
              <a:off x="457199" y="272920"/>
              <a:ext cx="7924799" cy="838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399633"/>
              <a:ext cx="761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২। কোন ব্যবসায়ের চুক্তিকে মূল ভিত্তি বলা হয় ?</a:t>
              </a:r>
            </a:p>
          </p:txBody>
        </p:sp>
      </p:grpSp>
      <p:pic>
        <p:nvPicPr>
          <p:cNvPr id="2050" name="Picture 2" descr="C:\Users\user account\Downloads\part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799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E079E4-E57C-4EB1-81DD-2DE2778CD46B}"/>
              </a:ext>
            </a:extLst>
          </p:cNvPr>
          <p:cNvGrpSpPr/>
          <p:nvPr/>
        </p:nvGrpSpPr>
        <p:grpSpPr>
          <a:xfrm>
            <a:off x="523866" y="990600"/>
            <a:ext cx="8229596" cy="838200"/>
            <a:chOff x="457202" y="228599"/>
            <a:chExt cx="8229596" cy="838200"/>
          </a:xfrm>
        </p:grpSpPr>
        <p:sp>
          <p:nvSpPr>
            <p:cNvPr id="2" name="Rectangle 1"/>
            <p:cNvSpPr/>
            <p:nvPr/>
          </p:nvSpPr>
          <p:spPr>
            <a:xfrm>
              <a:off x="457202" y="228599"/>
              <a:ext cx="7924799" cy="838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6800" y="355312"/>
              <a:ext cx="761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৩। অংশীদারি ব্যবসায় চুক্তি থাকা কি বাধ্যতামূলক ?</a:t>
              </a:r>
            </a:p>
          </p:txBody>
        </p:sp>
      </p:grpSp>
      <p:pic>
        <p:nvPicPr>
          <p:cNvPr id="3074" name="Picture 2" descr="C:\Users\user account\Downloads\part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4" y="2362200"/>
            <a:ext cx="40021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 account\Downloads\part-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36" y="2362200"/>
            <a:ext cx="34925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6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5981F1-47B2-4C29-A5DC-0D3768D25AEE}"/>
              </a:ext>
            </a:extLst>
          </p:cNvPr>
          <p:cNvGrpSpPr/>
          <p:nvPr/>
        </p:nvGrpSpPr>
        <p:grpSpPr>
          <a:xfrm>
            <a:off x="689317" y="685800"/>
            <a:ext cx="7924799" cy="838200"/>
            <a:chOff x="457199" y="583912"/>
            <a:chExt cx="7924799" cy="838200"/>
          </a:xfrm>
        </p:grpSpPr>
        <p:sp>
          <p:nvSpPr>
            <p:cNvPr id="2" name="Rectangle 1"/>
            <p:cNvSpPr/>
            <p:nvPr/>
          </p:nvSpPr>
          <p:spPr>
            <a:xfrm>
              <a:off x="457199" y="583912"/>
              <a:ext cx="7924799" cy="838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710625"/>
              <a:ext cx="761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৪। অংশীদারি চুক্তিপত্র ও নিবন্ধন কী ?</a:t>
              </a:r>
            </a:p>
          </p:txBody>
        </p:sp>
      </p:grpSp>
      <p:pic>
        <p:nvPicPr>
          <p:cNvPr id="4098" name="Picture 2" descr="C:\Users\user account\Downloads\part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057400"/>
            <a:ext cx="380999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 account\Downloads\part-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6575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6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14400" y="381000"/>
            <a:ext cx="7924800" cy="5791200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অংশীদারি ব্যবসায়ের চুক্তিপত্র ও নিবন্ধন</a:t>
            </a:r>
            <a:endParaRPr lang="en-US" sz="8000" u="sng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4800" y="381000"/>
            <a:ext cx="7220243" cy="1447800"/>
          </a:xfrm>
          <a:prstGeom prst="wedgeRoundRectCallout">
            <a:avLst>
              <a:gd name="adj1" fmla="val -21619"/>
              <a:gd name="adj2" fmla="val 116947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শে</a:t>
            </a:r>
            <a:r>
              <a:rPr lang="as-IN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ষ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ে </a:t>
            </a:r>
            <a:r>
              <a:rPr lang="as-IN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শ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en-US" sz="5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্ষার্</a:t>
            </a:r>
            <a:r>
              <a:rPr lang="as-IN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থ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ী</a:t>
            </a:r>
            <a:r>
              <a:rPr lang="as-IN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া---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52400" y="2971800"/>
            <a:ext cx="8839200" cy="262233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 চুক্তিপত্র ব্যাখ্যা 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অংশীদারি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নিবন্ধন পদ্ধতি বর্ণনা করতে পারবে।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9851D67-546C-4AC8-9C1F-F6BCD08A6C01}"/>
              </a:ext>
            </a:extLst>
          </p:cNvPr>
          <p:cNvGrpSpPr/>
          <p:nvPr/>
        </p:nvGrpSpPr>
        <p:grpSpPr>
          <a:xfrm>
            <a:off x="2743200" y="1555377"/>
            <a:ext cx="3784226" cy="3016623"/>
            <a:chOff x="2741946" y="1555377"/>
            <a:chExt cx="3784226" cy="3016623"/>
          </a:xfrm>
          <a:solidFill>
            <a:srgbClr val="FF33CC"/>
          </a:solidFill>
        </p:grpSpPr>
        <p:sp>
          <p:nvSpPr>
            <p:cNvPr id="2" name="Left-Right-Up Arrow 1"/>
            <p:cNvSpPr/>
            <p:nvPr/>
          </p:nvSpPr>
          <p:spPr>
            <a:xfrm rot="10800000">
              <a:off x="2741946" y="1555377"/>
              <a:ext cx="3784226" cy="3016623"/>
            </a:xfrm>
            <a:prstGeom prst="leftRight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75028" y="1981200"/>
              <a:ext cx="303448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অংশীদারি ব্যবসায়ের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43400" y="2286000"/>
              <a:ext cx="381000" cy="20621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চুক্তিপত্র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E2BF6E-A704-44CD-90D2-648A0AAEE9AA}"/>
              </a:ext>
            </a:extLst>
          </p:cNvPr>
          <p:cNvGrpSpPr/>
          <p:nvPr/>
        </p:nvGrpSpPr>
        <p:grpSpPr>
          <a:xfrm>
            <a:off x="1676400" y="228600"/>
            <a:ext cx="6173372" cy="762000"/>
            <a:chOff x="1676400" y="228600"/>
            <a:chExt cx="6173372" cy="762000"/>
          </a:xfrm>
          <a:solidFill>
            <a:srgbClr val="00FFFF"/>
          </a:solidFill>
        </p:grpSpPr>
        <p:sp>
          <p:nvSpPr>
            <p:cNvPr id="5" name="Bevel 4"/>
            <p:cNvSpPr/>
            <p:nvPr/>
          </p:nvSpPr>
          <p:spPr>
            <a:xfrm>
              <a:off x="1676400" y="228600"/>
              <a:ext cx="6172200" cy="762000"/>
            </a:xfrm>
            <a:prstGeom prst="beve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3772" y="341402"/>
              <a:ext cx="60960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অংশীদারি চুক্তিপত্র তিনভাবে সম্পাদন করা যায়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C4FBF2-8D70-4B58-9087-75E3B9F8F1F7}"/>
              </a:ext>
            </a:extLst>
          </p:cNvPr>
          <p:cNvGrpSpPr/>
          <p:nvPr/>
        </p:nvGrpSpPr>
        <p:grpSpPr>
          <a:xfrm>
            <a:off x="381000" y="1261759"/>
            <a:ext cx="2285999" cy="2781306"/>
            <a:chOff x="381000" y="1261759"/>
            <a:chExt cx="2285999" cy="2781306"/>
          </a:xfrm>
        </p:grpSpPr>
        <p:pic>
          <p:nvPicPr>
            <p:cNvPr id="5122" name="Picture 2" descr="C:\Users\user account\Downloads\part-4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61759"/>
              <a:ext cx="2285999" cy="2316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38200" y="35814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মৌখিক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AD20E9-EAE1-452A-826F-4F5D8DD48A12}"/>
              </a:ext>
            </a:extLst>
          </p:cNvPr>
          <p:cNvGrpSpPr/>
          <p:nvPr/>
        </p:nvGrpSpPr>
        <p:grpSpPr>
          <a:xfrm>
            <a:off x="6526172" y="1261760"/>
            <a:ext cx="2236828" cy="2781305"/>
            <a:chOff x="6526172" y="1261760"/>
            <a:chExt cx="2236828" cy="2781305"/>
          </a:xfrm>
        </p:grpSpPr>
        <p:pic>
          <p:nvPicPr>
            <p:cNvPr id="1026" name="Picture 2" descr="C:\Users\user account\Downloads\part-1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172" y="1261760"/>
              <a:ext cx="2236828" cy="2316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010400" y="3581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লিখিত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28FA52-9D82-41C7-81B9-A89BC79C9C9C}"/>
              </a:ext>
            </a:extLst>
          </p:cNvPr>
          <p:cNvGrpSpPr/>
          <p:nvPr/>
        </p:nvGrpSpPr>
        <p:grpSpPr>
          <a:xfrm>
            <a:off x="2895600" y="4572000"/>
            <a:ext cx="3290114" cy="1909465"/>
            <a:chOff x="2895600" y="4572000"/>
            <a:chExt cx="3290114" cy="1909465"/>
          </a:xfrm>
        </p:grpSpPr>
        <p:pic>
          <p:nvPicPr>
            <p:cNvPr id="5123" name="Picture 3" descr="C:\Users\user account\Downloads\part-4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4572000"/>
              <a:ext cx="3290114" cy="139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505200" y="60198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লিখিত এবং নিবন্ধিত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2290</TotalTime>
  <Words>545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Franklin Gothic Book</vt:lpstr>
      <vt:lpstr>Franklin Gothic Medium</vt:lpstr>
      <vt:lpstr>NikoshBAN</vt:lpstr>
      <vt:lpstr>SutonnyMJ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KRComputer</cp:lastModifiedBy>
  <cp:revision>742</cp:revision>
  <dcterms:created xsi:type="dcterms:W3CDTF">2006-08-16T00:00:00Z</dcterms:created>
  <dcterms:modified xsi:type="dcterms:W3CDTF">2019-11-05T01:53:28Z</dcterms:modified>
</cp:coreProperties>
</file>