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60" r:id="rId6"/>
    <p:sldId id="285" r:id="rId7"/>
    <p:sldId id="259" r:id="rId8"/>
    <p:sldId id="261" r:id="rId9"/>
    <p:sldId id="262" r:id="rId10"/>
    <p:sldId id="264" r:id="rId11"/>
    <p:sldId id="265" r:id="rId12"/>
    <p:sldId id="266" r:id="rId13"/>
    <p:sldId id="267" r:id="rId14"/>
    <p:sldId id="268" r:id="rId15"/>
    <p:sldId id="269" r:id="rId16"/>
    <p:sldId id="287" r:id="rId17"/>
    <p:sldId id="273" r:id="rId18"/>
    <p:sldId id="274" r:id="rId19"/>
    <p:sldId id="275" r:id="rId20"/>
    <p:sldId id="276" r:id="rId21"/>
    <p:sldId id="271" r:id="rId22"/>
    <p:sldId id="272"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CFB75-DE4D-4024-899B-469D7E28E1C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120660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CFB75-DE4D-4024-899B-469D7E28E1C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126948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CFB75-DE4D-4024-899B-469D7E28E1C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114394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CFB75-DE4D-4024-899B-469D7E28E1C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545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CFB75-DE4D-4024-899B-469D7E28E1C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265659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CFB75-DE4D-4024-899B-469D7E28E1CD}"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350142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CFB75-DE4D-4024-899B-469D7E28E1CD}"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414300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CFB75-DE4D-4024-899B-469D7E28E1CD}"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17186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CFB75-DE4D-4024-899B-469D7E28E1CD}"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388667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CFB75-DE4D-4024-899B-469D7E28E1CD}"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190318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CFB75-DE4D-4024-899B-469D7E28E1CD}"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308DF-A3BB-4EB1-8289-0C6F68A29C9E}" type="slidenum">
              <a:rPr lang="en-US" smtClean="0"/>
              <a:t>‹#›</a:t>
            </a:fld>
            <a:endParaRPr lang="en-US"/>
          </a:p>
        </p:txBody>
      </p:sp>
    </p:spTree>
    <p:extLst>
      <p:ext uri="{BB962C8B-B14F-4D97-AF65-F5344CB8AC3E}">
        <p14:creationId xmlns:p14="http://schemas.microsoft.com/office/powerpoint/2010/main" val="65375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CFB75-DE4D-4024-899B-469D7E28E1CD}" type="datetimeFigureOut">
              <a:rPr lang="en-US" smtClean="0"/>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308DF-A3BB-4EB1-8289-0C6F68A29C9E}" type="slidenum">
              <a:rPr lang="en-US" smtClean="0"/>
              <a:t>‹#›</a:t>
            </a:fld>
            <a:endParaRPr lang="en-US"/>
          </a:p>
        </p:txBody>
      </p:sp>
    </p:spTree>
    <p:extLst>
      <p:ext uri="{BB962C8B-B14F-4D97-AF65-F5344CB8AC3E}">
        <p14:creationId xmlns:p14="http://schemas.microsoft.com/office/powerpoint/2010/main" val="1840377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06828" y="0"/>
            <a:ext cx="9144000" cy="6858000"/>
            <a:chOff x="0" y="0"/>
            <a:chExt cx="9144000" cy="6858000"/>
          </a:xfrm>
        </p:grpSpPr>
        <p:sp>
          <p:nvSpPr>
            <p:cNvPr id="3" name="AutoShape 2"/>
            <p:cNvSpPr>
              <a:spLocks noChangeArrowheads="1"/>
            </p:cNvSpPr>
            <p:nvPr/>
          </p:nvSpPr>
          <p:spPr bwMode="auto">
            <a:xfrm>
              <a:off x="0" y="0"/>
              <a:ext cx="9144000" cy="6858000"/>
            </a:xfrm>
            <a:prstGeom prst="bevel">
              <a:avLst>
                <a:gd name="adj" fmla="val 12500"/>
              </a:avLst>
            </a:prstGeom>
            <a:solidFill>
              <a:schemeClr val="accent3">
                <a:lumMod val="20000"/>
                <a:lumOff val="80000"/>
              </a:schemeClr>
            </a:solidFill>
            <a:ln w="9525">
              <a:solidFill>
                <a:srgbClr val="000000"/>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anose="020F0502020204030204" pitchFamily="34" charset="0"/>
                </a:rPr>
                <a:t> </a:t>
              </a:r>
              <a:r>
                <a:rPr kumimoji="0" lang="en-US" sz="3600" b="1" i="0" u="none" strike="noStrike" normalizeH="0" baseline="0"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MD. ABDUR RAZZAK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normalizeH="0" baseline="0"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normalizeH="0" baseline="0"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HEAD TEACHER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normalizeH="0" baseline="0"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normalizeH="0" baseline="0"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DHALAHARA WESTPARA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normalizeH="0" baseline="0"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SECONDARY GIRLS’ SCHOOL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normalizeH="0" baseline="0"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normalizeH="0" baseline="0"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E-mail: abdurrazzakmt@gmail.com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normalizeH="0" baseline="0"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Phone number: 01721588402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normalizeH="0" baseline="0"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4863" y="914400"/>
              <a:ext cx="1804737" cy="2286000"/>
            </a:xfrm>
            <a:prstGeom prst="rect">
              <a:avLst/>
            </a:prstGeom>
          </p:spPr>
        </p:pic>
      </p:grpSp>
    </p:spTree>
    <p:extLst>
      <p:ext uri="{BB962C8B-B14F-4D97-AF65-F5344CB8AC3E}">
        <p14:creationId xmlns:p14="http://schemas.microsoft.com/office/powerpoint/2010/main" val="244111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0" y="235683"/>
            <a:ext cx="11391363" cy="2404486"/>
          </a:xfrm>
          <a:prstGeom prst="ellipse">
            <a:avLst/>
          </a:prstGeom>
          <a:solidFill>
            <a:schemeClr val="bg1"/>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600" dirty="0">
                <a:solidFill>
                  <a:srgbClr val="00B0F0"/>
                </a:solidFill>
                <a:latin typeface="Times New Roman" panose="02020603050405020304" pitchFamily="18" charset="0"/>
                <a:cs typeface="Times New Roman" panose="02020603050405020304" pitchFamily="18" charset="0"/>
              </a:rPr>
              <a:t>D</a:t>
            </a:r>
            <a:r>
              <a:rPr lang="en-US" sz="3600" dirty="0" smtClean="0">
                <a:solidFill>
                  <a:srgbClr val="00B0F0"/>
                </a:solidFill>
                <a:latin typeface="Times New Roman" panose="02020603050405020304" pitchFamily="18" charset="0"/>
                <a:cs typeface="Times New Roman" panose="02020603050405020304" pitchFamily="18" charset="0"/>
              </a:rPr>
              <a:t>o you think that learning </a:t>
            </a:r>
            <a:r>
              <a:rPr lang="en-US" sz="3200" b="1" dirty="0" smtClean="0">
                <a:solidFill>
                  <a:srgbClr val="00B050"/>
                </a:solidFill>
                <a:latin typeface="Times New Roman" panose="02020603050405020304" pitchFamily="18" charset="0"/>
                <a:cs typeface="Times New Roman" panose="02020603050405020304" pitchFamily="18" charset="0"/>
              </a:rPr>
              <a:t>CONNECTORS/LINKERS</a:t>
            </a:r>
            <a:endParaRPr lang="en-US" sz="3200" dirty="0">
              <a:latin typeface="Times New Roman" panose="02020603050405020304" pitchFamily="18" charset="0"/>
              <a:cs typeface="Times New Roman" panose="02020603050405020304" pitchFamily="18" charset="0"/>
            </a:endParaRPr>
          </a:p>
          <a:p>
            <a:pPr algn="ctr"/>
            <a:r>
              <a:rPr lang="en-US" sz="3600" dirty="0" smtClean="0">
                <a:solidFill>
                  <a:srgbClr val="00B0F0"/>
                </a:solidFill>
                <a:latin typeface="Times New Roman" panose="02020603050405020304" pitchFamily="18" charset="0"/>
                <a:cs typeface="Times New Roman" panose="02020603050405020304" pitchFamily="18" charset="0"/>
              </a:rPr>
              <a:t> is important in English language? If so, why and what is connectors?</a:t>
            </a:r>
            <a:endParaRPr lang="en-US"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28790" y="2770082"/>
            <a:ext cx="11719773" cy="2780712"/>
          </a:xfrm>
          <a:prstGeom prst="rect">
            <a:avLst/>
          </a:prstGeom>
          <a:solidFill>
            <a:schemeClr val="accent3">
              <a:lumMod val="60000"/>
              <a:lumOff val="4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 </a:t>
            </a:r>
            <a:r>
              <a:rPr lang="en-US" sz="4400" dirty="0" smtClean="0">
                <a:latin typeface="Times New Roman" panose="02020603050405020304" pitchFamily="18" charset="0"/>
                <a:cs typeface="Times New Roman" panose="02020603050405020304" pitchFamily="18" charset="0"/>
              </a:rPr>
              <a:t>Obviously: Because </a:t>
            </a:r>
            <a:r>
              <a:rPr lang="en-US" sz="3200" b="1" dirty="0" smtClean="0">
                <a:solidFill>
                  <a:srgbClr val="00B050"/>
                </a:solidFill>
                <a:latin typeface="Times New Roman" panose="02020603050405020304" pitchFamily="18" charset="0"/>
                <a:cs typeface="Times New Roman" panose="02020603050405020304" pitchFamily="18" charset="0"/>
              </a:rPr>
              <a:t>CONNECTORS/LINKERS </a:t>
            </a:r>
            <a:r>
              <a:rPr lang="en-US" sz="4000" dirty="0" smtClean="0">
                <a:solidFill>
                  <a:schemeClr val="bg1"/>
                </a:solidFill>
                <a:latin typeface="Times New Roman" panose="02020603050405020304" pitchFamily="18" charset="0"/>
                <a:cs typeface="Times New Roman" panose="02020603050405020304" pitchFamily="18" charset="0"/>
              </a:rPr>
              <a:t>are used to link a large group of words, phrases and sentences. </a:t>
            </a:r>
            <a:endParaRPr lang="en-US" sz="3200" dirty="0">
              <a:solidFill>
                <a:prstClr val="white"/>
              </a:solidFill>
              <a:latin typeface="Times New Roman" panose="02020603050405020304" pitchFamily="18" charset="0"/>
              <a:cs typeface="Times New Roman" panose="02020603050405020304" pitchFamily="18" charset="0"/>
            </a:endParaRPr>
          </a:p>
          <a:p>
            <a:pPr lvl="0" algn="ctr"/>
            <a:r>
              <a:rPr lang="en-US" sz="4400" dirty="0" smtClean="0">
                <a:latin typeface="Times New Roman" panose="02020603050405020304" pitchFamily="18" charset="0"/>
                <a:cs typeface="Times New Roman" panose="02020603050405020304" pitchFamily="18" charset="0"/>
              </a:rPr>
              <a:t> Without them we cannot maintain coherence in good writings.</a:t>
            </a:r>
            <a:endParaRPr lang="en-US" sz="4400" dirty="0">
              <a:latin typeface="Times New Roman" panose="02020603050405020304" pitchFamily="18" charset="0"/>
              <a:cs typeface="Times New Roman" panose="02020603050405020304" pitchFamily="18" charset="0"/>
            </a:endParaRPr>
          </a:p>
        </p:txBody>
      </p:sp>
      <p:sp>
        <p:nvSpPr>
          <p:cNvPr id="5" name="Oval 4"/>
          <p:cNvSpPr/>
          <p:nvPr/>
        </p:nvSpPr>
        <p:spPr>
          <a:xfrm>
            <a:off x="1020044" y="5859887"/>
            <a:ext cx="9541565" cy="89508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B0F0"/>
                </a:solidFill>
                <a:latin typeface="Times New Roman" panose="02020603050405020304" pitchFamily="18" charset="0"/>
                <a:cs typeface="Times New Roman" panose="02020603050405020304" pitchFamily="18" charset="0"/>
              </a:rPr>
              <a:t>Let’s discus about it.</a:t>
            </a:r>
            <a:endParaRPr lang="en-US" sz="60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0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161" y="409785"/>
            <a:ext cx="11626795" cy="796834"/>
          </a:xfrm>
          <a:prstGeom prst="rect">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Times New Roman" panose="02020603050405020304" pitchFamily="18" charset="0"/>
                <a:cs typeface="Times New Roman" panose="02020603050405020304" pitchFamily="18" charset="0"/>
              </a:rPr>
              <a:t>Though/although</a:t>
            </a:r>
            <a:r>
              <a:rPr lang="en-US" sz="4000" dirty="0" smtClean="0">
                <a:solidFill>
                  <a:schemeClr val="tx1"/>
                </a:solidFill>
                <a:latin typeface="Times New Roman" panose="02020603050405020304" pitchFamily="18" charset="0"/>
                <a:cs typeface="Times New Roman" panose="02020603050405020304" pitchFamily="18" charset="0"/>
              </a:rPr>
              <a:t> he is poor</a:t>
            </a:r>
            <a:r>
              <a:rPr lang="en-US" sz="4000" dirty="0">
                <a:solidFill>
                  <a:schemeClr val="tx1"/>
                </a:solidFill>
                <a:latin typeface="Times New Roman" panose="02020603050405020304" pitchFamily="18" charset="0"/>
                <a:cs typeface="Times New Roman" panose="02020603050405020304" pitchFamily="18" charset="0"/>
              </a:rPr>
              <a:t>, he is </a:t>
            </a:r>
            <a:r>
              <a:rPr lang="en-US" sz="4000" dirty="0" smtClean="0">
                <a:solidFill>
                  <a:schemeClr val="tx1"/>
                </a:solidFill>
                <a:latin typeface="Times New Roman" panose="02020603050405020304" pitchFamily="18" charset="0"/>
                <a:cs typeface="Times New Roman" panose="02020603050405020304" pitchFamily="18" charset="0"/>
              </a:rPr>
              <a:t>honest. </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0161" y="1748071"/>
            <a:ext cx="10672639" cy="796834"/>
          </a:xfrm>
          <a:prstGeom prst="rect">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Times New Roman" panose="02020603050405020304" pitchFamily="18" charset="0"/>
                <a:cs typeface="Times New Roman" panose="02020603050405020304" pitchFamily="18" charset="0"/>
              </a:rPr>
              <a:t>As/ since </a:t>
            </a:r>
            <a:r>
              <a:rPr lang="en-US" sz="4000" dirty="0" smtClean="0">
                <a:solidFill>
                  <a:schemeClr val="tx1"/>
                </a:solidFill>
                <a:latin typeface="Times New Roman" panose="02020603050405020304" pitchFamily="18" charset="0"/>
                <a:cs typeface="Times New Roman" panose="02020603050405020304" pitchFamily="18" charset="0"/>
              </a:rPr>
              <a:t>he was ill</a:t>
            </a:r>
            <a:r>
              <a:rPr lang="en-US" sz="4000" dirty="0">
                <a:solidFill>
                  <a:schemeClr val="tx1"/>
                </a:solidFill>
                <a:latin typeface="Times New Roman" panose="02020603050405020304" pitchFamily="18" charset="0"/>
                <a:cs typeface="Times New Roman" panose="02020603050405020304" pitchFamily="18" charset="0"/>
              </a:rPr>
              <a:t>, he couldn’t go to school.</a:t>
            </a:r>
          </a:p>
        </p:txBody>
      </p:sp>
      <p:sp>
        <p:nvSpPr>
          <p:cNvPr id="7" name="Rectangle 6"/>
          <p:cNvSpPr/>
          <p:nvPr/>
        </p:nvSpPr>
        <p:spPr>
          <a:xfrm>
            <a:off x="185296" y="3185882"/>
            <a:ext cx="10787504" cy="796834"/>
          </a:xfrm>
          <a:prstGeom prst="rect">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Times New Roman" panose="02020603050405020304" pitchFamily="18" charset="0"/>
                <a:cs typeface="Times New Roman" panose="02020603050405020304" pitchFamily="18" charset="0"/>
              </a:rPr>
              <a:t>While/when</a:t>
            </a:r>
            <a:r>
              <a:rPr lang="en-US" sz="4000" dirty="0" smtClean="0">
                <a:solidFill>
                  <a:schemeClr val="tx1"/>
                </a:solidFill>
                <a:latin typeface="Times New Roman" panose="02020603050405020304" pitchFamily="18" charset="0"/>
                <a:cs typeface="Times New Roman" panose="02020603050405020304" pitchFamily="18" charset="0"/>
              </a:rPr>
              <a:t> his mother is sick</a:t>
            </a:r>
            <a:r>
              <a:rPr lang="en-US" sz="4000" dirty="0">
                <a:solidFill>
                  <a:schemeClr val="tx1"/>
                </a:solidFill>
                <a:latin typeface="Times New Roman" panose="02020603050405020304" pitchFamily="18" charset="0"/>
                <a:cs typeface="Times New Roman" panose="02020603050405020304" pitchFamily="18" charset="0"/>
              </a:rPr>
              <a:t>, he takes care of her. </a:t>
            </a:r>
          </a:p>
        </p:txBody>
      </p:sp>
      <p:sp>
        <p:nvSpPr>
          <p:cNvPr id="11" name="Rectangle 10"/>
          <p:cNvSpPr/>
          <p:nvPr/>
        </p:nvSpPr>
        <p:spPr>
          <a:xfrm>
            <a:off x="185296" y="4370371"/>
            <a:ext cx="11622391" cy="1591607"/>
          </a:xfrm>
          <a:prstGeom prst="rect">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Sumona is </a:t>
            </a:r>
            <a:r>
              <a:rPr lang="en-US" sz="4000" dirty="0" smtClean="0">
                <a:solidFill>
                  <a:srgbClr val="FF0000"/>
                </a:solidFill>
                <a:latin typeface="Times New Roman" panose="02020603050405020304" pitchFamily="18" charset="0"/>
                <a:cs typeface="Times New Roman" panose="02020603050405020304" pitchFamily="18" charset="0"/>
              </a:rPr>
              <a:t>not only </a:t>
            </a:r>
            <a:r>
              <a:rPr lang="en-US" sz="4000" dirty="0" smtClean="0">
                <a:solidFill>
                  <a:schemeClr val="tx1"/>
                </a:solidFill>
                <a:latin typeface="Times New Roman" panose="02020603050405020304" pitchFamily="18" charset="0"/>
                <a:cs typeface="Times New Roman" panose="02020603050405020304" pitchFamily="18" charset="0"/>
              </a:rPr>
              <a:t>a good student </a:t>
            </a:r>
            <a:r>
              <a:rPr lang="en-US" sz="4000" dirty="0" smtClean="0">
                <a:solidFill>
                  <a:srgbClr val="FF0000"/>
                </a:solidFill>
                <a:latin typeface="Times New Roman" panose="02020603050405020304" pitchFamily="18" charset="0"/>
                <a:cs typeface="Times New Roman" panose="02020603050405020304" pitchFamily="18" charset="0"/>
              </a:rPr>
              <a:t>but also </a:t>
            </a:r>
            <a:r>
              <a:rPr lang="en-US" sz="4000" dirty="0" smtClean="0">
                <a:solidFill>
                  <a:schemeClr val="tx1"/>
                </a:solidFill>
                <a:latin typeface="Times New Roman" panose="02020603050405020304" pitchFamily="18" charset="0"/>
                <a:cs typeface="Times New Roman" panose="02020603050405020304" pitchFamily="18" charset="0"/>
              </a:rPr>
              <a:t>a </a:t>
            </a:r>
            <a:r>
              <a:rPr lang="en-US" sz="4000" dirty="0">
                <a:solidFill>
                  <a:schemeClr val="tx1"/>
                </a:solidFill>
                <a:latin typeface="Times New Roman" panose="02020603050405020304" pitchFamily="18" charset="0"/>
                <a:cs typeface="Times New Roman" panose="02020603050405020304" pitchFamily="18" charset="0"/>
              </a:rPr>
              <a:t>good singer.</a:t>
            </a:r>
          </a:p>
        </p:txBody>
      </p:sp>
    </p:spTree>
    <p:extLst>
      <p:ext uri="{BB962C8B-B14F-4D97-AF65-F5344CB8AC3E}">
        <p14:creationId xmlns:p14="http://schemas.microsoft.com/office/powerpoint/2010/main" val="3848382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36" y="990627"/>
            <a:ext cx="11602090" cy="796834"/>
          </a:xfrm>
          <a:prstGeom prst="rect">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Times New Roman" panose="02020603050405020304" pitchFamily="18" charset="0"/>
                <a:cs typeface="Times New Roman" panose="02020603050405020304" pitchFamily="18" charset="0"/>
              </a:rPr>
              <a:t>Either</a:t>
            </a:r>
            <a:r>
              <a:rPr lang="en-US" sz="40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he </a:t>
            </a:r>
            <a:r>
              <a:rPr lang="en-US" sz="4000" dirty="0" smtClean="0">
                <a:solidFill>
                  <a:srgbClr val="FF0000"/>
                </a:solidFill>
                <a:latin typeface="Times New Roman" panose="02020603050405020304" pitchFamily="18" charset="0"/>
                <a:cs typeface="Times New Roman" panose="02020603050405020304" pitchFamily="18" charset="0"/>
              </a:rPr>
              <a:t>or</a:t>
            </a:r>
            <a:r>
              <a:rPr lang="en-US" sz="4000" dirty="0" smtClean="0">
                <a:solidFill>
                  <a:schemeClr val="tx1"/>
                </a:solidFill>
                <a:latin typeface="Times New Roman" panose="02020603050405020304" pitchFamily="18" charset="0"/>
                <a:cs typeface="Times New Roman" panose="02020603050405020304" pitchFamily="18" charset="0"/>
              </a:rPr>
              <a:t> his </a:t>
            </a:r>
            <a:r>
              <a:rPr lang="en-US" sz="4000" dirty="0" err="1">
                <a:solidFill>
                  <a:schemeClr val="tx1"/>
                </a:solidFill>
                <a:latin typeface="Times New Roman" panose="02020603050405020304" pitchFamily="18" charset="0"/>
                <a:cs typeface="Times New Roman" panose="02020603050405020304" pitchFamily="18" charset="0"/>
              </a:rPr>
              <a:t>brotherhas</a:t>
            </a:r>
            <a:r>
              <a:rPr lang="en-US" sz="4000" dirty="0">
                <a:solidFill>
                  <a:schemeClr val="tx1"/>
                </a:solidFill>
                <a:latin typeface="Times New Roman" panose="02020603050405020304" pitchFamily="18" charset="0"/>
                <a:cs typeface="Times New Roman" panose="02020603050405020304" pitchFamily="18" charset="0"/>
              </a:rPr>
              <a:t> broken the glass.</a:t>
            </a:r>
          </a:p>
        </p:txBody>
      </p:sp>
      <p:sp>
        <p:nvSpPr>
          <p:cNvPr id="6" name="Rectangle 5"/>
          <p:cNvSpPr/>
          <p:nvPr/>
        </p:nvSpPr>
        <p:spPr>
          <a:xfrm>
            <a:off x="139336" y="3014268"/>
            <a:ext cx="10223864" cy="796834"/>
          </a:xfrm>
          <a:prstGeom prst="rect">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She is small in size </a:t>
            </a:r>
            <a:r>
              <a:rPr lang="en-US" sz="4000" dirty="0" smtClean="0">
                <a:solidFill>
                  <a:srgbClr val="FF0000"/>
                </a:solidFill>
                <a:latin typeface="Times New Roman" panose="02020603050405020304" pitchFamily="18" charset="0"/>
                <a:cs typeface="Times New Roman" panose="02020603050405020304" pitchFamily="18" charset="0"/>
              </a:rPr>
              <a:t>but</a:t>
            </a:r>
            <a:r>
              <a:rPr lang="en-US" sz="4000" dirty="0" smtClean="0">
                <a:solidFill>
                  <a:schemeClr val="tx1"/>
                </a:solidFill>
                <a:latin typeface="Times New Roman" panose="02020603050405020304" pitchFamily="18" charset="0"/>
                <a:cs typeface="Times New Roman" panose="02020603050405020304" pitchFamily="18" charset="0"/>
              </a:rPr>
              <a:t> (she </a:t>
            </a:r>
            <a:r>
              <a:rPr lang="en-US" sz="4000" dirty="0">
                <a:solidFill>
                  <a:schemeClr val="tx1"/>
                </a:solidFill>
                <a:latin typeface="Times New Roman" panose="02020603050405020304" pitchFamily="18" charset="0"/>
                <a:cs typeface="Times New Roman" panose="02020603050405020304" pitchFamily="18" charset="0"/>
              </a:rPr>
              <a:t>is) active .</a:t>
            </a:r>
          </a:p>
          <a:p>
            <a:pPr algn="ct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4745370"/>
            <a:ext cx="11900262" cy="1200329"/>
          </a:xfrm>
          <a:prstGeom prst="rect">
            <a:avLst/>
          </a:prstGeom>
          <a:ln>
            <a:noFill/>
          </a:ln>
          <a:effectLst>
            <a:glow rad="101600">
              <a:schemeClr val="accent6">
                <a:satMod val="175000"/>
                <a:alpha val="40000"/>
              </a:schemeClr>
            </a:glow>
          </a:effectLst>
        </p:spPr>
        <p:txBody>
          <a:bodyPr wrap="square">
            <a:spAutoFit/>
          </a:bodyPr>
          <a:lstStyle/>
          <a:p>
            <a:r>
              <a:rPr lang="en-US" sz="3600" dirty="0" smtClean="0">
                <a:latin typeface="Times New Roman" panose="02020603050405020304" pitchFamily="18" charset="0"/>
                <a:cs typeface="Times New Roman" panose="02020603050405020304" pitchFamily="18" charset="0"/>
              </a:rPr>
              <a:t>      As your teacher, I will teach you to write better</a:t>
            </a:r>
            <a:r>
              <a:rPr lang="en-US" sz="3600" dirty="0" smtClean="0">
                <a:solidFill>
                  <a:srgbClr val="FF0000"/>
                </a:solidFill>
                <a:latin typeface="Times New Roman" panose="02020603050405020304" pitchFamily="18" charset="0"/>
                <a:cs typeface="Times New Roman" panose="02020603050405020304" pitchFamily="18" charset="0"/>
              </a:rPr>
              <a:t>.  Moreover,</a:t>
            </a:r>
          </a:p>
          <a:p>
            <a:r>
              <a:rPr lang="en-US" sz="3600" dirty="0">
                <a:latin typeface="Times New Roman" panose="02020603050405020304" pitchFamily="18" charset="0"/>
                <a:cs typeface="Times New Roman" panose="02020603050405020304" pitchFamily="18" charset="0"/>
              </a:rPr>
              <a:t>I will increase  your vocabulary</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920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4273" y="143691"/>
            <a:ext cx="6035987" cy="953588"/>
          </a:xfrm>
          <a:prstGeom prst="rect">
            <a:avLst/>
          </a:prstGeom>
          <a:solidFill>
            <a:schemeClr val="accent3">
              <a:lumMod val="20000"/>
              <a:lumOff val="8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00B050"/>
                </a:solidFill>
              </a:rPr>
              <a:t>Individual work</a:t>
            </a:r>
            <a:endParaRPr lang="en-US" sz="6600" dirty="0">
              <a:solidFill>
                <a:srgbClr val="00B050"/>
              </a:solidFill>
            </a:endParaRPr>
          </a:p>
        </p:txBody>
      </p:sp>
      <p:sp>
        <p:nvSpPr>
          <p:cNvPr id="3" name="TextBox 2"/>
          <p:cNvSpPr txBox="1"/>
          <p:nvPr/>
        </p:nvSpPr>
        <p:spPr>
          <a:xfrm>
            <a:off x="247059" y="2557308"/>
            <a:ext cx="11825672" cy="3785652"/>
          </a:xfrm>
          <a:prstGeom prst="rect">
            <a:avLst/>
          </a:prstGeom>
          <a:noFill/>
        </p:spPr>
        <p:txBody>
          <a:bodyPr wrap="square" rtlCol="0">
            <a:spAutoFit/>
          </a:bodyPr>
          <a:lstStyle/>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Rupa</a:t>
            </a:r>
            <a:r>
              <a:rPr lang="en-US" sz="4000" dirty="0" smtClean="0">
                <a:latin typeface="Times New Roman" panose="02020603050405020304" pitchFamily="18" charset="0"/>
                <a:cs typeface="Times New Roman" panose="02020603050405020304" pitchFamily="18" charset="0"/>
              </a:rPr>
              <a:t> is not only a good student</a:t>
            </a:r>
            <a:r>
              <a:rPr lang="en-US" sz="4000" dirty="0">
                <a:latin typeface="Times New Roman" panose="02020603050405020304" pitchFamily="18" charset="0"/>
                <a:cs typeface="Times New Roman" panose="02020603050405020304" pitchFamily="18" charset="0"/>
              </a:rPr>
              <a:t>…………a good player.</a:t>
            </a:r>
          </a:p>
          <a:p>
            <a:pPr algn="just"/>
            <a:r>
              <a:rPr lang="en-US" sz="4000" dirty="0" smtClean="0">
                <a:latin typeface="Times New Roman" panose="02020603050405020304" pitchFamily="18" charset="0"/>
                <a:cs typeface="Times New Roman" panose="02020603050405020304" pitchFamily="18" charset="0"/>
              </a:rPr>
              <a:t>…    she is comparatively  weak in English. ………   she cannot cut good figure in English, </a:t>
            </a:r>
            <a:r>
              <a:rPr lang="en-US" sz="4000" dirty="0">
                <a:latin typeface="Times New Roman" panose="02020603050405020304" pitchFamily="18" charset="0"/>
                <a:cs typeface="Times New Roman" panose="02020603050405020304" pitchFamily="18" charset="0"/>
              </a:rPr>
              <a:t>she does well in other </a:t>
            </a:r>
            <a:r>
              <a:rPr lang="en-US" sz="4000" dirty="0" smtClean="0">
                <a:latin typeface="Times New Roman" panose="02020603050405020304" pitchFamily="18" charset="0"/>
                <a:cs typeface="Times New Roman" panose="02020603050405020304" pitchFamily="18" charset="0"/>
              </a:rPr>
              <a:t>subjects. ---------she doesn’t understand any grammatical point, </a:t>
            </a:r>
            <a:r>
              <a:rPr lang="en-US" sz="4000" dirty="0">
                <a:latin typeface="Times New Roman" panose="02020603050405020304" pitchFamily="18" charset="0"/>
                <a:cs typeface="Times New Roman" panose="02020603050405020304" pitchFamily="18" charset="0"/>
              </a:rPr>
              <a:t>she takes help from her teachers. </a:t>
            </a:r>
            <a:r>
              <a:rPr lang="en-US" sz="4000" dirty="0" smtClean="0">
                <a:latin typeface="Times New Roman" panose="02020603050405020304" pitchFamily="18" charset="0"/>
                <a:cs typeface="Times New Roman" panose="02020603050405020304" pitchFamily="18" charset="0"/>
              </a:rPr>
              <a:t>She wants  -----to be a </a:t>
            </a:r>
            <a:r>
              <a:rPr lang="en-US" sz="4000" dirty="0">
                <a:latin typeface="Times New Roman" panose="02020603050405020304" pitchFamily="18" charset="0"/>
                <a:cs typeface="Times New Roman" panose="02020603050405020304" pitchFamily="18" charset="0"/>
              </a:rPr>
              <a:t>doctor or to be a teacher.</a:t>
            </a:r>
          </a:p>
        </p:txBody>
      </p:sp>
      <p:sp>
        <p:nvSpPr>
          <p:cNvPr id="4" name="TextBox 3"/>
          <p:cNvSpPr txBox="1"/>
          <p:nvPr/>
        </p:nvSpPr>
        <p:spPr>
          <a:xfrm>
            <a:off x="1179444" y="1411795"/>
            <a:ext cx="7328452" cy="830997"/>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Complete the following text.</a:t>
            </a:r>
            <a:endParaRPr lang="en-US" sz="4800" dirty="0">
              <a:latin typeface="Times New Roman" panose="02020603050405020304" pitchFamily="18" charset="0"/>
              <a:cs typeface="Times New Roman" panose="02020603050405020304" pitchFamily="18" charset="0"/>
            </a:endParaRPr>
          </a:p>
        </p:txBody>
      </p:sp>
      <p:sp>
        <p:nvSpPr>
          <p:cNvPr id="12" name="Rectangle 11"/>
          <p:cNvSpPr/>
          <p:nvPr/>
        </p:nvSpPr>
        <p:spPr>
          <a:xfrm>
            <a:off x="7172038" y="2464485"/>
            <a:ext cx="1701506"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but </a:t>
            </a:r>
            <a:r>
              <a:rPr lang="en-US" sz="3600" dirty="0" smtClean="0">
                <a:solidFill>
                  <a:srgbClr val="FF0000"/>
                </a:solidFill>
                <a:latin typeface="Times New Roman" panose="02020603050405020304" pitchFamily="18" charset="0"/>
                <a:cs typeface="Times New Roman" panose="02020603050405020304" pitchFamily="18" charset="0"/>
              </a:rPr>
              <a:t>also</a:t>
            </a:r>
            <a:endParaRPr lang="en-US" sz="3600" dirty="0">
              <a:solidFill>
                <a:srgbClr val="FF0000"/>
              </a:solidFill>
            </a:endParaRPr>
          </a:p>
        </p:txBody>
      </p:sp>
      <p:sp>
        <p:nvSpPr>
          <p:cNvPr id="5" name="TextBox 4"/>
          <p:cNvSpPr txBox="1"/>
          <p:nvPr/>
        </p:nvSpPr>
        <p:spPr>
          <a:xfrm>
            <a:off x="247059" y="3043544"/>
            <a:ext cx="1068946" cy="707886"/>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But </a:t>
            </a:r>
            <a:endParaRPr lang="en-US" dirty="0">
              <a:solidFill>
                <a:srgbClr val="FF0000"/>
              </a:solidFill>
            </a:endParaRPr>
          </a:p>
        </p:txBody>
      </p:sp>
      <p:sp>
        <p:nvSpPr>
          <p:cNvPr id="6" name="TextBox 5"/>
          <p:cNvSpPr txBox="1"/>
          <p:nvPr/>
        </p:nvSpPr>
        <p:spPr>
          <a:xfrm>
            <a:off x="9210260" y="3145812"/>
            <a:ext cx="1957588" cy="707886"/>
          </a:xfrm>
          <a:prstGeom prst="rect">
            <a:avLst/>
          </a:prstGeom>
          <a:noFill/>
        </p:spPr>
        <p:txBody>
          <a:bodyPr wrap="square" rtlCol="0">
            <a:spAutoFit/>
          </a:bodyPr>
          <a:lstStyle/>
          <a:p>
            <a:pPr lvl="0" algn="just"/>
            <a:r>
              <a:rPr lang="en-US" sz="4000" dirty="0">
                <a:solidFill>
                  <a:srgbClr val="FF0000"/>
                </a:solidFill>
                <a:latin typeface="Times New Roman" panose="02020603050405020304" pitchFamily="18" charset="0"/>
                <a:cs typeface="Times New Roman" panose="02020603050405020304" pitchFamily="18" charset="0"/>
              </a:rPr>
              <a:t>Though</a:t>
            </a:r>
          </a:p>
        </p:txBody>
      </p:sp>
      <p:sp>
        <p:nvSpPr>
          <p:cNvPr id="7" name="TextBox 6"/>
          <p:cNvSpPr txBox="1"/>
          <p:nvPr/>
        </p:nvSpPr>
        <p:spPr>
          <a:xfrm>
            <a:off x="2060619" y="4213691"/>
            <a:ext cx="1803043"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If/when</a:t>
            </a:r>
            <a:endParaRPr lang="en-US" dirty="0">
              <a:solidFill>
                <a:srgbClr val="FF0000"/>
              </a:solidFill>
            </a:endParaRPr>
          </a:p>
        </p:txBody>
      </p:sp>
      <p:sp>
        <p:nvSpPr>
          <p:cNvPr id="8" name="TextBox 7"/>
          <p:cNvSpPr txBox="1"/>
          <p:nvPr/>
        </p:nvSpPr>
        <p:spPr>
          <a:xfrm>
            <a:off x="10826840" y="4744386"/>
            <a:ext cx="136516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either</a:t>
            </a:r>
            <a:endParaRPr lang="en-US" dirty="0">
              <a:solidFill>
                <a:srgbClr val="FF0000"/>
              </a:solidFill>
            </a:endParaRPr>
          </a:p>
        </p:txBody>
      </p:sp>
    </p:spTree>
    <p:extLst>
      <p:ext uri="{BB962C8B-B14F-4D97-AF65-F5344CB8AC3E}">
        <p14:creationId xmlns:p14="http://schemas.microsoft.com/office/powerpoint/2010/main" val="208721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2" grpId="0" animBg="1"/>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4702" y="118753"/>
            <a:ext cx="8515847" cy="753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dirty="0">
                <a:solidFill>
                  <a:srgbClr val="00B0F0"/>
                </a:solidFill>
                <a:latin typeface="Times New Roman" panose="02020603050405020304" pitchFamily="18" charset="0"/>
                <a:cs typeface="Times New Roman" panose="02020603050405020304" pitchFamily="18" charset="0"/>
              </a:rPr>
              <a:t>Let’s discus more about it.</a:t>
            </a:r>
          </a:p>
        </p:txBody>
      </p:sp>
      <p:sp>
        <p:nvSpPr>
          <p:cNvPr id="10" name="Rectangle 9"/>
          <p:cNvSpPr/>
          <p:nvPr/>
        </p:nvSpPr>
        <p:spPr>
          <a:xfrm>
            <a:off x="238538" y="4105742"/>
            <a:ext cx="12112486" cy="584775"/>
          </a:xfrm>
          <a:prstGeom prst="rect">
            <a:avLst/>
          </a:prstGeom>
          <a:solidFill>
            <a:schemeClr val="accent5">
              <a:lumMod val="20000"/>
              <a:lumOff val="80000"/>
            </a:schemeClr>
          </a:solidFill>
          <a:ln>
            <a:noFill/>
          </a:ln>
          <a:effectLst>
            <a:glow rad="101600">
              <a:schemeClr val="accent5">
                <a:satMod val="175000"/>
                <a:alpha val="40000"/>
              </a:schemeClr>
            </a:glow>
          </a:effectLst>
        </p:spPr>
        <p:txBody>
          <a:bodyPr wrap="square">
            <a:spAutoFit/>
          </a:bodyPr>
          <a:lstStyle/>
          <a:p>
            <a:r>
              <a:rPr lang="en-US" sz="3200" dirty="0" smtClean="0">
                <a:latin typeface="Times New Roman" panose="02020603050405020304" pitchFamily="18" charset="0"/>
                <a:cs typeface="Times New Roman" panose="02020603050405020304" pitchFamily="18" charset="0"/>
              </a:rPr>
              <a:t>Children need nutritious food.  </a:t>
            </a:r>
            <a:r>
              <a:rPr lang="en-US" sz="3200" dirty="0" smtClean="0">
                <a:solidFill>
                  <a:srgbClr val="FF0000"/>
                </a:solidFill>
                <a:latin typeface="Times New Roman" panose="02020603050405020304" pitchFamily="18" charset="0"/>
                <a:cs typeface="Times New Roman" panose="02020603050405020304" pitchFamily="18" charset="0"/>
              </a:rPr>
              <a:t>Furthermore, </a:t>
            </a:r>
            <a:r>
              <a:rPr lang="en-US" sz="3200" dirty="0">
                <a:latin typeface="Times New Roman" panose="02020603050405020304" pitchFamily="18" charset="0"/>
                <a:cs typeface="Times New Roman" panose="02020603050405020304" pitchFamily="18" charset="0"/>
              </a:rPr>
              <a:t>they need vaccinations. </a:t>
            </a:r>
          </a:p>
        </p:txBody>
      </p:sp>
      <p:sp>
        <p:nvSpPr>
          <p:cNvPr id="2" name="Rectangle 1"/>
          <p:cNvSpPr/>
          <p:nvPr/>
        </p:nvSpPr>
        <p:spPr>
          <a:xfrm>
            <a:off x="238538" y="1448367"/>
            <a:ext cx="11728174" cy="1384995"/>
          </a:xfrm>
          <a:prstGeom prst="rect">
            <a:avLst/>
          </a:prstGeom>
          <a:solidFill>
            <a:schemeClr val="accent2">
              <a:lumMod val="20000"/>
              <a:lumOff val="80000"/>
            </a:schemeClr>
          </a:solidFill>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Some </a:t>
            </a:r>
            <a:r>
              <a:rPr lang="en-US" sz="2800" dirty="0">
                <a:latin typeface="Times New Roman" panose="02020603050405020304" pitchFamily="18" charset="0"/>
                <a:cs typeface="Times New Roman" panose="02020603050405020304" pitchFamily="18" charset="0"/>
              </a:rPr>
              <a:t>language teachers believe in memorizing dialogues. </a:t>
            </a:r>
            <a:r>
              <a:rPr lang="en-US" sz="2800" dirty="0">
                <a:solidFill>
                  <a:srgbClr val="FF0000"/>
                </a:solidFill>
                <a:latin typeface="Times New Roman" panose="02020603050405020304" pitchFamily="18" charset="0"/>
                <a:cs typeface="Times New Roman" panose="02020603050405020304" pitchFamily="18" charset="0"/>
              </a:rPr>
              <a:t>However</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others think </a:t>
            </a:r>
            <a:r>
              <a:rPr lang="en-US" sz="2800" dirty="0" smtClean="0">
                <a:latin typeface="Times New Roman" panose="02020603050405020304" pitchFamily="18" charset="0"/>
                <a:cs typeface="Times New Roman" panose="02020603050405020304" pitchFamily="18" charset="0"/>
              </a:rPr>
              <a:t>that </a:t>
            </a:r>
            <a:r>
              <a:rPr lang="en-US" sz="2800" dirty="0">
                <a:latin typeface="Times New Roman" panose="02020603050405020304" pitchFamily="18" charset="0"/>
                <a:cs typeface="Times New Roman" panose="02020603050405020304" pitchFamily="18" charset="0"/>
              </a:rPr>
              <a:t>memorization is not as good as engaging in natural conversations with native speakers.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85531" y="3238170"/>
            <a:ext cx="11781180" cy="523220"/>
          </a:xfrm>
          <a:prstGeom prst="rect">
            <a:avLst/>
          </a:prstGeom>
          <a:solidFill>
            <a:schemeClr val="accent4">
              <a:lumMod val="20000"/>
              <a:lumOff val="80000"/>
            </a:schemeClr>
          </a:solidFill>
        </p:spPr>
        <p:txBody>
          <a:bodyPr wrap="square">
            <a:spAutoFit/>
          </a:bodyPr>
          <a:lstStyle/>
          <a:p>
            <a:r>
              <a:rPr lang="en-US" sz="2800" dirty="0" smtClean="0">
                <a:latin typeface="Times New Roman" panose="02020603050405020304" pitchFamily="18" charset="0"/>
                <a:cs typeface="Times New Roman" panose="02020603050405020304" pitchFamily="18" charset="0"/>
              </a:rPr>
              <a:t>I </a:t>
            </a:r>
            <a:r>
              <a:rPr lang="en-US" sz="2800" dirty="0">
                <a:latin typeface="Times New Roman" panose="02020603050405020304" pitchFamily="18" charset="0"/>
                <a:cs typeface="Times New Roman" panose="02020603050405020304" pitchFamily="18" charset="0"/>
              </a:rPr>
              <a:t>need to finish my writings. </a:t>
            </a:r>
            <a:r>
              <a:rPr lang="en-US" sz="2800" dirty="0">
                <a:solidFill>
                  <a:srgbClr val="FF0000"/>
                </a:solidFill>
                <a:latin typeface="Times New Roman" panose="02020603050405020304" pitchFamily="18" charset="0"/>
                <a:cs typeface="Times New Roman" panose="02020603050405020304" pitchFamily="18" charset="0"/>
              </a:rPr>
              <a:t>For this purpose, </a:t>
            </a:r>
            <a:r>
              <a:rPr lang="en-US" sz="2800" dirty="0">
                <a:latin typeface="Times New Roman" panose="02020603050405020304" pitchFamily="18" charset="0"/>
                <a:cs typeface="Times New Roman" panose="02020603050405020304" pitchFamily="18" charset="0"/>
              </a:rPr>
              <a:t>I am trying hard to do them.</a:t>
            </a:r>
          </a:p>
        </p:txBody>
      </p:sp>
      <p:sp>
        <p:nvSpPr>
          <p:cNvPr id="11" name="Rectangle 10"/>
          <p:cNvSpPr/>
          <p:nvPr/>
        </p:nvSpPr>
        <p:spPr>
          <a:xfrm>
            <a:off x="291546" y="5101608"/>
            <a:ext cx="12006469" cy="1077218"/>
          </a:xfrm>
          <a:prstGeom prst="rect">
            <a:avLst/>
          </a:prstGeom>
          <a:solidFill>
            <a:schemeClr val="accent2">
              <a:lumMod val="20000"/>
              <a:lumOff val="80000"/>
            </a:schemeClr>
          </a:solidFill>
          <a:ln>
            <a:noFill/>
          </a:ln>
          <a:effectLst>
            <a:glow rad="228600">
              <a:schemeClr val="accent2">
                <a:satMod val="175000"/>
                <a:alpha val="40000"/>
              </a:schemeClr>
            </a:glow>
          </a:effectLst>
        </p:spPr>
        <p:txBody>
          <a:bodyPr wrap="square">
            <a:spAutoFit/>
          </a:bodyPr>
          <a:lstStyle/>
          <a:p>
            <a:r>
              <a:rPr lang="en-US" sz="3200" dirty="0" err="1">
                <a:latin typeface="Times New Roman" panose="02020603050405020304" pitchFamily="18" charset="0"/>
                <a:cs typeface="Times New Roman" panose="02020603050405020304" pitchFamily="18" charset="0"/>
              </a:rPr>
              <a:t>Shima</a:t>
            </a:r>
            <a:r>
              <a:rPr lang="en-US" sz="3200" dirty="0">
                <a:latin typeface="Times New Roman" panose="02020603050405020304" pitchFamily="18" charset="0"/>
                <a:cs typeface="Times New Roman" panose="02020603050405020304" pitchFamily="18" charset="0"/>
              </a:rPr>
              <a:t> won the gymnastics </a:t>
            </a:r>
            <a:r>
              <a:rPr lang="en-US" sz="3200" dirty="0" smtClean="0">
                <a:latin typeface="Times New Roman" panose="02020603050405020304" pitchFamily="18" charset="0"/>
                <a:cs typeface="Times New Roman" panose="02020603050405020304" pitchFamily="18" charset="0"/>
              </a:rPr>
              <a:t>competition.</a:t>
            </a:r>
            <a:r>
              <a:rPr lang="en-US" sz="3200" dirty="0" smtClean="0"/>
              <a:t> </a:t>
            </a:r>
            <a:r>
              <a:rPr lang="en-US" sz="3200" dirty="0" smtClean="0">
                <a:latin typeface="Times New Roman" panose="02020603050405020304" pitchFamily="18" charset="0"/>
                <a:cs typeface="Times New Roman" panose="02020603050405020304" pitchFamily="18" charset="0"/>
              </a:rPr>
              <a:t>She graduated </a:t>
            </a:r>
            <a:r>
              <a:rPr lang="en-US" sz="2800" dirty="0" smtClean="0">
                <a:latin typeface="Times New Roman" panose="02020603050405020304" pitchFamily="18" charset="0"/>
                <a:cs typeface="Times New Roman" panose="02020603050405020304" pitchFamily="18" charset="0"/>
              </a:rPr>
              <a:t>with honors </a:t>
            </a:r>
            <a:r>
              <a:rPr lang="en-US" sz="3200" dirty="0" smtClean="0">
                <a:solidFill>
                  <a:srgbClr val="FF0000"/>
                </a:solidFill>
                <a:latin typeface="Times New Roman" panose="02020603050405020304" pitchFamily="18" charset="0"/>
                <a:cs typeface="Times New Roman" panose="02020603050405020304" pitchFamily="18" charset="0"/>
              </a:rPr>
              <a:t>as well</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362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2" grpId="0" animBg="1"/>
      <p:bldP spid="3"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111" y="177266"/>
            <a:ext cx="10822245" cy="1200329"/>
          </a:xfrm>
          <a:prstGeom prst="rect">
            <a:avLst/>
          </a:prstGeom>
          <a:solidFill>
            <a:schemeClr val="accent2">
              <a:lumMod val="20000"/>
              <a:lumOff val="80000"/>
            </a:schemeClr>
          </a:solidFill>
          <a:ln>
            <a:noFill/>
          </a:ln>
          <a:effectLst>
            <a:glow rad="101600">
              <a:schemeClr val="accent6">
                <a:satMod val="175000"/>
                <a:alpha val="40000"/>
              </a:schemeClr>
            </a:glow>
          </a:effectLst>
        </p:spPr>
        <p:txBody>
          <a:bodyPr wrap="square">
            <a:spAutoFit/>
          </a:bodyPr>
          <a:lstStyle/>
          <a:p>
            <a:r>
              <a:rPr lang="en-US" dirty="0">
                <a:solidFill>
                  <a:prstClr val="white"/>
                </a:solidFill>
              </a:rPr>
              <a:t> </a:t>
            </a:r>
            <a:r>
              <a:rPr lang="en-US" sz="3600" dirty="0">
                <a:latin typeface="Times New Roman" panose="02020603050405020304" pitchFamily="18" charset="0"/>
                <a:cs typeface="Times New Roman" panose="02020603050405020304" pitchFamily="18" charset="0"/>
              </a:rPr>
              <a:t>My sister works full-time at the </a:t>
            </a:r>
            <a:r>
              <a:rPr lang="en-US" sz="3600" dirty="0" smtClean="0">
                <a:latin typeface="Times New Roman" panose="02020603050405020304" pitchFamily="18" charset="0"/>
                <a:cs typeface="Times New Roman" panose="02020603050405020304" pitchFamily="18" charset="0"/>
              </a:rPr>
              <a:t>school </a:t>
            </a:r>
            <a:r>
              <a:rPr lang="en-US" sz="3600" dirty="0" smtClean="0">
                <a:solidFill>
                  <a:srgbClr val="FF0000"/>
                </a:solidFill>
                <a:latin typeface="Times New Roman" panose="02020603050405020304" pitchFamily="18" charset="0"/>
                <a:cs typeface="Times New Roman" panose="02020603050405020304" pitchFamily="18" charset="0"/>
              </a:rPr>
              <a:t>Besides,</a:t>
            </a:r>
            <a:r>
              <a:rPr lang="en-US" sz="3600" dirty="0" smtClean="0">
                <a:latin typeface="Times New Roman" panose="02020603050405020304" pitchFamily="18" charset="0"/>
                <a:cs typeface="Times New Roman" panose="02020603050405020304" pitchFamily="18" charset="0"/>
              </a:rPr>
              <a:t> she is active in English spoken course. </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495111" y="1595853"/>
            <a:ext cx="11286071" cy="1077218"/>
          </a:xfrm>
          <a:prstGeom prst="rect">
            <a:avLst/>
          </a:prstGeom>
          <a:solidFill>
            <a:schemeClr val="accent4">
              <a:lumMod val="40000"/>
              <a:lumOff val="60000"/>
            </a:schemeClr>
          </a:solidFill>
          <a:ln>
            <a:noFill/>
          </a:ln>
          <a:effectLst>
            <a:glow rad="63500">
              <a:schemeClr val="accent5">
                <a:satMod val="175000"/>
                <a:alpha val="40000"/>
              </a:schemeClr>
            </a:glow>
          </a:effectLst>
        </p:spPr>
        <p:txBody>
          <a:bodyPr wrap="square">
            <a:spAutoFit/>
          </a:bodyPr>
          <a:lstStyle/>
          <a:p>
            <a:r>
              <a:rPr lang="en-US" sz="3200" dirty="0" smtClean="0">
                <a:latin typeface="Times New Roman" panose="02020603050405020304" pitchFamily="18" charset="0"/>
                <a:cs typeface="Times New Roman" panose="02020603050405020304" pitchFamily="18" charset="0"/>
              </a:rPr>
              <a:t>Malaysia has a very rainy climate.  </a:t>
            </a:r>
            <a:r>
              <a:rPr lang="en-US" sz="3200" dirty="0" smtClean="0">
                <a:solidFill>
                  <a:srgbClr val="FF0000"/>
                </a:solidFill>
                <a:latin typeface="Times New Roman" panose="02020603050405020304" pitchFamily="18" charset="0"/>
                <a:cs typeface="Times New Roman" panose="02020603050405020304" pitchFamily="18" charset="0"/>
              </a:rPr>
              <a:t>In fact, </a:t>
            </a:r>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rains there 65% of the time</a:t>
            </a:r>
          </a:p>
        </p:txBody>
      </p:sp>
      <p:sp>
        <p:nvSpPr>
          <p:cNvPr id="9" name="Rectangle 8"/>
          <p:cNvSpPr/>
          <p:nvPr/>
        </p:nvSpPr>
        <p:spPr>
          <a:xfrm>
            <a:off x="812003" y="2928872"/>
            <a:ext cx="11142618" cy="12990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600" dirty="0">
                <a:solidFill>
                  <a:schemeClr val="tx1"/>
                </a:solidFill>
                <a:latin typeface="Times New Roman" panose="02020603050405020304" pitchFamily="18" charset="0"/>
                <a:cs typeface="Times New Roman" panose="02020603050405020304" pitchFamily="18" charset="0"/>
              </a:rPr>
              <a:t>You can have the rest of this chocolate cake.  </a:t>
            </a:r>
            <a:r>
              <a:rPr lang="en-US" sz="3600" dirty="0">
                <a:solidFill>
                  <a:srgbClr val="FF0000"/>
                </a:solidFill>
                <a:latin typeface="Times New Roman" panose="02020603050405020304" pitchFamily="18" charset="0"/>
                <a:cs typeface="Times New Roman" panose="02020603050405020304" pitchFamily="18" charset="0"/>
              </a:rPr>
              <a:t>As a matter of fact,</a:t>
            </a:r>
            <a:r>
              <a:rPr lang="en-US" sz="3600" dirty="0">
                <a:solidFill>
                  <a:schemeClr val="tx1"/>
                </a:solidFill>
                <a:latin typeface="Times New Roman" panose="02020603050405020304" pitchFamily="18" charset="0"/>
                <a:cs typeface="Times New Roman" panose="02020603050405020304" pitchFamily="18" charset="0"/>
              </a:rPr>
              <a:t> I hope you do it.  </a:t>
            </a:r>
            <a:r>
              <a:rPr lang="en-US" sz="3600" dirty="0" smtClean="0">
                <a:solidFill>
                  <a:schemeClr val="tx1"/>
                </a:solidFill>
                <a:latin typeface="Times New Roman" panose="02020603050405020304" pitchFamily="18" charset="0"/>
                <a:cs typeface="Times New Roman" panose="02020603050405020304" pitchFamily="18" charset="0"/>
              </a:rPr>
              <a:t>Because I </a:t>
            </a:r>
            <a:r>
              <a:rPr lang="en-US" sz="3600" dirty="0">
                <a:solidFill>
                  <a:schemeClr val="tx1"/>
                </a:solidFill>
                <a:latin typeface="Times New Roman" panose="02020603050405020304" pitchFamily="18" charset="0"/>
                <a:cs typeface="Times New Roman" panose="02020603050405020304" pitchFamily="18" charset="0"/>
              </a:rPr>
              <a:t>need to lose weight. </a:t>
            </a:r>
          </a:p>
          <a:p>
            <a:pPr algn="ctr"/>
            <a:endParaRPr lang="en-US" dirty="0"/>
          </a:p>
        </p:txBody>
      </p:sp>
      <p:sp>
        <p:nvSpPr>
          <p:cNvPr id="10" name="Rectangle 9"/>
          <p:cNvSpPr/>
          <p:nvPr/>
        </p:nvSpPr>
        <p:spPr>
          <a:xfrm>
            <a:off x="707146" y="4447337"/>
            <a:ext cx="11352332" cy="10601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endParaRPr>
          </a:p>
          <a:p>
            <a:pPr algn="ctr"/>
            <a:r>
              <a:rPr lang="en-US" sz="3600" dirty="0">
                <a:solidFill>
                  <a:schemeClr val="tx1"/>
                </a:solidFill>
              </a:rPr>
              <a:t>Arifa has never liked swimming</a:t>
            </a:r>
            <a:r>
              <a:rPr lang="en-US" sz="3600" dirty="0" smtClean="0">
                <a:solidFill>
                  <a:schemeClr val="tx1"/>
                </a:solidFill>
              </a:rPr>
              <a:t>. </a:t>
            </a:r>
            <a:r>
              <a:rPr lang="en-US" sz="3600" dirty="0">
                <a:solidFill>
                  <a:srgbClr val="FF0000"/>
                </a:solidFill>
                <a:latin typeface="Times New Roman" panose="02020603050405020304" pitchFamily="18" charset="0"/>
                <a:cs typeface="Times New Roman" panose="02020603050405020304" pitchFamily="18" charset="0"/>
              </a:rPr>
              <a:t>Actually, </a:t>
            </a:r>
            <a:r>
              <a:rPr lang="en-US" sz="3600" dirty="0">
                <a:solidFill>
                  <a:schemeClr val="tx1"/>
                </a:solidFill>
                <a:latin typeface="Times New Roman" panose="02020603050405020304" pitchFamily="18" charset="0"/>
                <a:cs typeface="Times New Roman" panose="02020603050405020304" pitchFamily="18" charset="0"/>
              </a:rPr>
              <a:t>she's afraid of water and won't go near it.  </a:t>
            </a:r>
          </a:p>
          <a:p>
            <a:pPr algn="ctr"/>
            <a:endParaRPr lang="en-US" sz="3600" dirty="0">
              <a:solidFill>
                <a:schemeClr val="tx1"/>
              </a:solidFill>
            </a:endParaRPr>
          </a:p>
        </p:txBody>
      </p:sp>
      <p:sp>
        <p:nvSpPr>
          <p:cNvPr id="12" name="Rectangle 11"/>
          <p:cNvSpPr/>
          <p:nvPr/>
        </p:nvSpPr>
        <p:spPr>
          <a:xfrm>
            <a:off x="495111" y="5538768"/>
            <a:ext cx="11074036" cy="10837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I may go to my friend’s house.  </a:t>
            </a:r>
            <a:r>
              <a:rPr lang="en-US" sz="3600" dirty="0">
                <a:solidFill>
                  <a:srgbClr val="FF0000"/>
                </a:solidFill>
                <a:latin typeface="Times New Roman" panose="02020603050405020304" pitchFamily="18" charset="0"/>
                <a:cs typeface="Times New Roman" panose="02020603050405020304" pitchFamily="18" charset="0"/>
              </a:rPr>
              <a:t>On the other hand</a:t>
            </a:r>
            <a:r>
              <a:rPr lang="en-US" sz="3600" dirty="0" smtClean="0">
                <a:solidFill>
                  <a:schemeClr val="tx1"/>
                </a:solidFill>
                <a:latin typeface="Times New Roman" panose="02020603050405020304" pitchFamily="18" charset="0"/>
                <a:cs typeface="Times New Roman" panose="02020603050405020304" pitchFamily="18" charset="0"/>
              </a:rPr>
              <a:t>,</a:t>
            </a:r>
          </a:p>
          <a:p>
            <a:pPr algn="ctr"/>
            <a:r>
              <a:rPr lang="en-US" sz="3600" dirty="0">
                <a:solidFill>
                  <a:schemeClr val="tx1"/>
                </a:solidFill>
                <a:latin typeface="Times New Roman" panose="02020603050405020304" pitchFamily="18" charset="0"/>
                <a:cs typeface="Times New Roman" panose="02020603050405020304" pitchFamily="18" charset="0"/>
              </a:rPr>
              <a:t>I may stay there to finish my pending work</a:t>
            </a:r>
          </a:p>
        </p:txBody>
      </p:sp>
    </p:spTree>
    <p:extLst>
      <p:ext uri="{BB962C8B-B14F-4D97-AF65-F5344CB8AC3E}">
        <p14:creationId xmlns:p14="http://schemas.microsoft.com/office/powerpoint/2010/main" val="25946814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529962446"/>
              </p:ext>
            </p:extLst>
          </p:nvPr>
        </p:nvGraphicFramePr>
        <p:xfrm>
          <a:off x="10038800" y="1615029"/>
          <a:ext cx="914400" cy="771525"/>
        </p:xfrm>
        <a:graphic>
          <a:graphicData uri="http://schemas.openxmlformats.org/presentationml/2006/ole">
            <mc:AlternateContent xmlns:mc="http://schemas.openxmlformats.org/markup-compatibility/2006">
              <mc:Choice xmlns:v="urn:schemas-microsoft-com:vml" Requires="v">
                <p:oleObj spid="_x0000_s308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10038800" y="1615029"/>
                        <a:ext cx="914400" cy="771525"/>
                      </a:xfrm>
                      <a:prstGeom prst="rect">
                        <a:avLst/>
                      </a:prstGeom>
                    </p:spPr>
                  </p:pic>
                </p:oleObj>
              </mc:Fallback>
            </mc:AlternateContent>
          </a:graphicData>
        </a:graphic>
      </p:graphicFrame>
      <p:sp>
        <p:nvSpPr>
          <p:cNvPr id="4" name="Rectangle 3"/>
          <p:cNvSpPr/>
          <p:nvPr/>
        </p:nvSpPr>
        <p:spPr>
          <a:xfrm>
            <a:off x="3617844" y="41620"/>
            <a:ext cx="3538330" cy="7232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002060"/>
                </a:solidFill>
                <a:latin typeface="Times New Roman" panose="02020603050405020304" pitchFamily="18" charset="0"/>
                <a:cs typeface="Times New Roman" panose="02020603050405020304" pitchFamily="18" charset="0"/>
              </a:rPr>
              <a:t>Pair work</a:t>
            </a:r>
            <a:endParaRPr lang="en-US" sz="48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1428" y="764830"/>
            <a:ext cx="9446325" cy="18755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FFFF00"/>
                </a:solidFill>
                <a:latin typeface="Times New Roman" panose="02020603050405020304" pitchFamily="18" charset="0"/>
                <a:cs typeface="Times New Roman" panose="02020603050405020304" pitchFamily="18" charset="0"/>
              </a:rPr>
              <a:t>Welcome to listening skills </a:t>
            </a:r>
          </a:p>
          <a:p>
            <a:pPr algn="ctr"/>
            <a:r>
              <a:rPr lang="en-US" sz="2800" dirty="0" smtClean="0">
                <a:latin typeface="Times New Roman" panose="02020603050405020304" pitchFamily="18" charset="0"/>
                <a:cs typeface="Times New Roman" panose="02020603050405020304" pitchFamily="18" charset="0"/>
              </a:rPr>
              <a:t>and after listening the audio clip every pair will have to fill in the blanks with suitable transitional words</a:t>
            </a:r>
            <a:r>
              <a:rPr lang="en-US" dirty="0" smtClean="0"/>
              <a:t>.</a:t>
            </a:r>
            <a:endParaRPr lang="en-US" dirty="0"/>
          </a:p>
        </p:txBody>
      </p:sp>
      <p:sp>
        <p:nvSpPr>
          <p:cNvPr id="6" name="TextBox 5"/>
          <p:cNvSpPr txBox="1"/>
          <p:nvPr/>
        </p:nvSpPr>
        <p:spPr>
          <a:xfrm>
            <a:off x="141428" y="2895949"/>
            <a:ext cx="11870267" cy="3970318"/>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The government has taken steps to make our country Digital one. a)…. every other sectors, education sector is going forward using ICT. In the institutions we are taking classes in the multimedia classrooms. b)…………………we the teachers have to make  digital contents. c)…………  most of the teachers have been given training on making digital contents. ….. all of them can not develop contents due to various types of barriers. d)……………considering the increasing  demand of digital contents, a </a:t>
            </a:r>
            <a:r>
              <a:rPr lang="en-US" sz="2800" b="1" dirty="0">
                <a:latin typeface="Times New Roman" pitchFamily="18" charset="0"/>
                <a:cs typeface="Times New Roman" pitchFamily="18" charset="0"/>
              </a:rPr>
              <a:t>group of model </a:t>
            </a:r>
            <a:r>
              <a:rPr lang="en-US" sz="2800" b="1" dirty="0" smtClean="0">
                <a:latin typeface="Times New Roman" pitchFamily="18" charset="0"/>
                <a:cs typeface="Times New Roman" pitchFamily="18" charset="0"/>
              </a:rPr>
              <a:t>content developers </a:t>
            </a:r>
            <a:r>
              <a:rPr lang="en-US" sz="2800" b="1" dirty="0">
                <a:latin typeface="Times New Roman" pitchFamily="18" charset="0"/>
                <a:cs typeface="Times New Roman" pitchFamily="18" charset="0"/>
              </a:rPr>
              <a:t>has been selected </a:t>
            </a:r>
            <a:r>
              <a:rPr lang="en-US" sz="2800" b="1" dirty="0" smtClean="0">
                <a:latin typeface="Times New Roman" pitchFamily="18" charset="0"/>
                <a:cs typeface="Times New Roman" pitchFamily="18" charset="0"/>
              </a:rPr>
              <a:t>by A2i. e)………. A2i </a:t>
            </a:r>
            <a:r>
              <a:rPr lang="en-US" sz="2800" b="1" dirty="0">
                <a:latin typeface="Times New Roman" pitchFamily="18" charset="0"/>
                <a:cs typeface="Times New Roman" pitchFamily="18" charset="0"/>
              </a:rPr>
              <a:t>is doing </a:t>
            </a:r>
            <a:r>
              <a:rPr lang="en-US" sz="2800" b="1" dirty="0" smtClean="0">
                <a:latin typeface="Times New Roman" pitchFamily="18" charset="0"/>
                <a:cs typeface="Times New Roman" pitchFamily="18" charset="0"/>
              </a:rPr>
              <a:t>this job </a:t>
            </a:r>
            <a:r>
              <a:rPr lang="en-US" sz="2800" b="1" dirty="0">
                <a:latin typeface="Times New Roman" pitchFamily="18" charset="0"/>
                <a:cs typeface="Times New Roman" pitchFamily="18" charset="0"/>
              </a:rPr>
              <a:t>very successfully</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6"/>
          <p:cNvSpPr txBox="1"/>
          <p:nvPr/>
        </p:nvSpPr>
        <p:spPr>
          <a:xfrm>
            <a:off x="10476682" y="2727886"/>
            <a:ext cx="953037"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like</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357178" y="3606262"/>
            <a:ext cx="2973436"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For this purpose,</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156174" y="4177004"/>
            <a:ext cx="1386305"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For this</a:t>
            </a:r>
          </a:p>
        </p:txBody>
      </p:sp>
      <p:sp>
        <p:nvSpPr>
          <p:cNvPr id="10" name="TextBox 9"/>
          <p:cNvSpPr txBox="1"/>
          <p:nvPr/>
        </p:nvSpPr>
        <p:spPr>
          <a:xfrm>
            <a:off x="8242852" y="4452866"/>
            <a:ext cx="877523"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But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542479" y="4918484"/>
            <a:ext cx="1677853"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However,</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679655" y="5719669"/>
            <a:ext cx="953037"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And</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0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ox(in)">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7425"/>
            <a:ext cx="12192000" cy="18388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dirty="0">
                <a:solidFill>
                  <a:srgbClr val="00B0F0"/>
                </a:solidFill>
                <a:latin typeface="Times New Roman" panose="02020603050405020304" pitchFamily="18" charset="0"/>
                <a:cs typeface="Times New Roman" panose="02020603050405020304" pitchFamily="18" charset="0"/>
              </a:rPr>
              <a:t>Let’s discus more about </a:t>
            </a:r>
            <a:r>
              <a:rPr lang="en-US" sz="6000" dirty="0" smtClean="0">
                <a:solidFill>
                  <a:srgbClr val="00B0F0"/>
                </a:solidFill>
                <a:latin typeface="Times New Roman" panose="02020603050405020304" pitchFamily="18" charset="0"/>
                <a:cs typeface="Times New Roman" panose="02020603050405020304" pitchFamily="18" charset="0"/>
              </a:rPr>
              <a:t>it to write good compositions.</a:t>
            </a:r>
            <a:endParaRPr lang="en-US" sz="6000" dirty="0">
              <a:solidFill>
                <a:srgbClr val="00B0F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2135050"/>
            <a:ext cx="12192000" cy="4401205"/>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en-US" sz="2800" u="sng" dirty="0" smtClean="0">
                <a:solidFill>
                  <a:srgbClr val="FF0000"/>
                </a:solidFill>
                <a:latin typeface="Times New Roman" panose="02020603050405020304" pitchFamily="18" charset="0"/>
                <a:cs typeface="Times New Roman" panose="02020603050405020304" pitchFamily="18" charset="0"/>
              </a:rPr>
              <a:t>To </a:t>
            </a:r>
            <a:r>
              <a:rPr lang="en-US" sz="2800" u="sng" dirty="0">
                <a:solidFill>
                  <a:srgbClr val="FF0000"/>
                </a:solidFill>
                <a:latin typeface="Times New Roman" panose="02020603050405020304" pitchFamily="18" charset="0"/>
                <a:cs typeface="Times New Roman" panose="02020603050405020304" pitchFamily="18" charset="0"/>
              </a:rPr>
              <a:t>indicate </a:t>
            </a:r>
            <a:r>
              <a:rPr lang="en-US" sz="2800" u="sng" dirty="0" smtClean="0">
                <a:solidFill>
                  <a:srgbClr val="FF0000"/>
                </a:solidFill>
                <a:latin typeface="Times New Roman" panose="02020603050405020304" pitchFamily="18" charset="0"/>
                <a:cs typeface="Times New Roman" panose="02020603050405020304" pitchFamily="18" charset="0"/>
              </a:rPr>
              <a:t>similarity  </a:t>
            </a:r>
            <a:endParaRPr lang="en-US" sz="2800" u="sng" dirty="0">
              <a:solidFill>
                <a:srgbClr val="FF0000"/>
              </a:solidFill>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Similarly</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People cannot survive under water.  </a:t>
            </a:r>
            <a:r>
              <a:rPr lang="en-US" sz="2800" dirty="0">
                <a:solidFill>
                  <a:srgbClr val="FF0000"/>
                </a:solidFill>
                <a:latin typeface="Times New Roman" panose="02020603050405020304" pitchFamily="18" charset="0"/>
                <a:cs typeface="Times New Roman" panose="02020603050405020304" pitchFamily="18" charset="0"/>
              </a:rPr>
              <a:t>Similarly,</a:t>
            </a:r>
            <a:r>
              <a:rPr lang="en-US" sz="2800" dirty="0">
                <a:latin typeface="Times New Roman" panose="02020603050405020304" pitchFamily="18" charset="0"/>
                <a:cs typeface="Times New Roman" panose="02020603050405020304" pitchFamily="18" charset="0"/>
              </a:rPr>
              <a:t> a fish will die if it is taken out of water.  </a:t>
            </a:r>
          </a:p>
          <a:p>
            <a:r>
              <a:rPr lang="en-US" sz="2800" dirty="0" smtClean="0">
                <a:solidFill>
                  <a:srgbClr val="FF0000"/>
                </a:solidFill>
                <a:latin typeface="Times New Roman" panose="02020603050405020304" pitchFamily="18" charset="0"/>
                <a:cs typeface="Times New Roman" panose="02020603050405020304" pitchFamily="18" charset="0"/>
              </a:rPr>
              <a:t>Likewise</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If you work hard, you will </a:t>
            </a:r>
            <a:r>
              <a:rPr lang="en-US" sz="2800" dirty="0" smtClean="0">
                <a:latin typeface="Times New Roman" panose="02020603050405020304" pitchFamily="18" charset="0"/>
                <a:cs typeface="Times New Roman" panose="02020603050405020304" pitchFamily="18" charset="0"/>
              </a:rPr>
              <a:t>shine in life.  </a:t>
            </a:r>
            <a:r>
              <a:rPr lang="en-US" sz="2800" dirty="0">
                <a:solidFill>
                  <a:srgbClr val="FF0000"/>
                </a:solidFill>
                <a:latin typeface="Times New Roman" panose="02020603050405020304" pitchFamily="18" charset="0"/>
                <a:cs typeface="Times New Roman" panose="02020603050405020304" pitchFamily="18" charset="0"/>
              </a:rPr>
              <a:t>Likewise</a:t>
            </a:r>
            <a:r>
              <a:rPr lang="en-US" sz="2800" dirty="0">
                <a:latin typeface="Times New Roman" panose="02020603050405020304" pitchFamily="18" charset="0"/>
                <a:cs typeface="Times New Roman" panose="02020603050405020304" pitchFamily="18" charset="0"/>
              </a:rPr>
              <a:t>, if you waste time, you will </a:t>
            </a:r>
            <a:r>
              <a:rPr lang="en-US" sz="2800" dirty="0" smtClean="0">
                <a:latin typeface="Times New Roman" panose="02020603050405020304" pitchFamily="18" charset="0"/>
                <a:cs typeface="Times New Roman" panose="02020603050405020304" pitchFamily="18" charset="0"/>
              </a:rPr>
              <a:t>fail</a:t>
            </a:r>
            <a:r>
              <a:rPr lang="en-US" sz="2800" dirty="0">
                <a:latin typeface="Times New Roman" panose="02020603050405020304" pitchFamily="18" charset="0"/>
                <a:cs typeface="Times New Roman" panose="02020603050405020304" pitchFamily="18" charset="0"/>
              </a:rPr>
              <a:t>.  </a:t>
            </a:r>
          </a:p>
          <a:p>
            <a:endParaRPr lang="en-US" sz="2800" dirty="0" smtClean="0">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in </a:t>
            </a:r>
            <a:r>
              <a:rPr lang="en-US" sz="2800" dirty="0">
                <a:solidFill>
                  <a:srgbClr val="FF0000"/>
                </a:solidFill>
                <a:latin typeface="Times New Roman" panose="02020603050405020304" pitchFamily="18" charset="0"/>
                <a:cs typeface="Times New Roman" panose="02020603050405020304" pitchFamily="18" charset="0"/>
              </a:rPr>
              <a:t>the same way </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Speaking </a:t>
            </a:r>
            <a:r>
              <a:rPr lang="en-US" sz="2800" dirty="0">
                <a:latin typeface="Times New Roman" panose="02020603050405020304" pitchFamily="18" charset="0"/>
                <a:cs typeface="Times New Roman" panose="02020603050405020304" pitchFamily="18" charset="0"/>
              </a:rPr>
              <a:t>a foreign language fluently </a:t>
            </a:r>
            <a:r>
              <a:rPr lang="en-US" sz="2800" dirty="0" smtClean="0">
                <a:latin typeface="Times New Roman" panose="02020603050405020304" pitchFamily="18" charset="0"/>
                <a:cs typeface="Times New Roman" panose="02020603050405020304" pitchFamily="18" charset="0"/>
              </a:rPr>
              <a:t>needs </a:t>
            </a:r>
            <a:r>
              <a:rPr lang="en-US" sz="2800" dirty="0">
                <a:latin typeface="Times New Roman" panose="02020603050405020304" pitchFamily="18" charset="0"/>
                <a:cs typeface="Times New Roman" panose="02020603050405020304" pitchFamily="18" charset="0"/>
              </a:rPr>
              <a:t>oral practice</a:t>
            </a:r>
            <a:r>
              <a:rPr lang="en-US" sz="2800" dirty="0">
                <a:solidFill>
                  <a:srgbClr val="FF0000"/>
                </a:solidFill>
                <a:latin typeface="Times New Roman" panose="02020603050405020304" pitchFamily="18" charset="0"/>
                <a:cs typeface="Times New Roman" panose="02020603050405020304" pitchFamily="18" charset="0"/>
              </a:rPr>
              <a:t>.  In the same way, </a:t>
            </a:r>
            <a:r>
              <a:rPr lang="en-US" sz="2800" dirty="0">
                <a:latin typeface="Times New Roman" panose="02020603050405020304" pitchFamily="18" charset="0"/>
                <a:cs typeface="Times New Roman" panose="02020603050405020304" pitchFamily="18" charset="0"/>
              </a:rPr>
              <a:t>playing the piano cannot be learned without regular practice. </a:t>
            </a:r>
          </a:p>
        </p:txBody>
      </p:sp>
    </p:spTree>
    <p:extLst>
      <p:ext uri="{BB962C8B-B14F-4D97-AF65-F5344CB8AC3E}">
        <p14:creationId xmlns:p14="http://schemas.microsoft.com/office/powerpoint/2010/main" val="1942853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37453" cy="6617196"/>
          </a:xfrm>
          <a:prstGeom prst="rect">
            <a:avLst/>
          </a:prstGeom>
        </p:spPr>
        <p:txBody>
          <a:bodyPr wrap="square">
            <a:spAutoFit/>
          </a:bodyPr>
          <a:lstStyle/>
          <a:p>
            <a:r>
              <a:rPr lang="en-US" sz="3600" dirty="0" smtClean="0"/>
              <a:t>                                 </a:t>
            </a:r>
            <a:r>
              <a:rPr lang="en-US" sz="3600" u="sng" dirty="0" smtClean="0">
                <a:solidFill>
                  <a:srgbClr val="FF0000"/>
                </a:solidFill>
              </a:rPr>
              <a:t>To </a:t>
            </a:r>
            <a:r>
              <a:rPr lang="en-US" sz="3600" u="sng" dirty="0">
                <a:solidFill>
                  <a:srgbClr val="FF0000"/>
                </a:solidFill>
              </a:rPr>
              <a:t>indicate contrast or giving </a:t>
            </a:r>
            <a:r>
              <a:rPr lang="en-US" sz="3600" u="sng" dirty="0" smtClean="0">
                <a:solidFill>
                  <a:srgbClr val="FF0000"/>
                </a:solidFill>
              </a:rPr>
              <a:t>in </a:t>
            </a:r>
            <a:endParaRPr lang="en-US" sz="3600" u="sng" dirty="0">
              <a:solidFill>
                <a:srgbClr val="FF0000"/>
              </a:solidFill>
            </a:endParaRPr>
          </a:p>
          <a:p>
            <a:pPr algn="just"/>
            <a:r>
              <a:rPr lang="en-US" sz="2800" dirty="0" smtClean="0">
                <a:solidFill>
                  <a:srgbClr val="FF0000"/>
                </a:solidFill>
                <a:latin typeface="Times New Roman" panose="02020603050405020304" pitchFamily="18" charset="0"/>
                <a:cs typeface="Times New Roman" panose="02020603050405020304" pitchFamily="18" charset="0"/>
              </a:rPr>
              <a:t>However</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Some language teachers believe in memorizing </a:t>
            </a:r>
            <a:r>
              <a:rPr lang="en-US" sz="2800" dirty="0" smtClean="0">
                <a:latin typeface="Times New Roman" panose="02020603050405020304" pitchFamily="18" charset="0"/>
                <a:cs typeface="Times New Roman" panose="02020603050405020304" pitchFamily="18" charset="0"/>
              </a:rPr>
              <a:t>dialogues. </a:t>
            </a:r>
            <a:r>
              <a:rPr lang="en-US" sz="2800" dirty="0" smtClean="0">
                <a:solidFill>
                  <a:srgbClr val="FF0000"/>
                </a:solidFill>
                <a:latin typeface="Times New Roman" panose="02020603050405020304" pitchFamily="18" charset="0"/>
                <a:cs typeface="Times New Roman" panose="02020603050405020304" pitchFamily="18" charset="0"/>
              </a:rPr>
              <a:t>However</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others think </a:t>
            </a:r>
            <a:r>
              <a:rPr lang="en-US" sz="2400"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hat memorization is not as good as engaging in natural conversations with native speakers.  </a:t>
            </a:r>
          </a:p>
          <a:p>
            <a:pPr algn="just"/>
            <a:endParaRPr lang="en-US" sz="2400" dirty="0" smtClean="0">
              <a:latin typeface="Times New Roman" panose="02020603050405020304" pitchFamily="18" charset="0"/>
              <a:cs typeface="Times New Roman" panose="02020603050405020304" pitchFamily="18" charset="0"/>
            </a:endParaRPr>
          </a:p>
          <a:p>
            <a:pPr algn="just"/>
            <a:r>
              <a:rPr lang="en-US" sz="2800" dirty="0" smtClean="0">
                <a:solidFill>
                  <a:srgbClr val="FF0000"/>
                </a:solidFill>
                <a:latin typeface="Times New Roman" panose="02020603050405020304" pitchFamily="18" charset="0"/>
                <a:cs typeface="Times New Roman" panose="02020603050405020304" pitchFamily="18" charset="0"/>
              </a:rPr>
              <a:t>Nonetheless</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 realize that skydiving is dangerous and expensive.  </a:t>
            </a:r>
            <a:r>
              <a:rPr lang="en-US" sz="2800" dirty="0">
                <a:solidFill>
                  <a:srgbClr val="FF0000"/>
                </a:solidFill>
                <a:latin typeface="Times New Roman" panose="02020603050405020304" pitchFamily="18" charset="0"/>
                <a:cs typeface="Times New Roman" panose="02020603050405020304" pitchFamily="18" charset="0"/>
              </a:rPr>
              <a:t>Nonetheless,</a:t>
            </a:r>
            <a:r>
              <a:rPr lang="en-US" sz="2800" dirty="0">
                <a:latin typeface="Times New Roman" panose="02020603050405020304" pitchFamily="18" charset="0"/>
                <a:cs typeface="Times New Roman" panose="02020603050405020304" pitchFamily="18" charset="0"/>
              </a:rPr>
              <a:t> I want to try it.  </a:t>
            </a: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smtClean="0">
                <a:solidFill>
                  <a:srgbClr val="FF0000"/>
                </a:solidFill>
                <a:latin typeface="Times New Roman" panose="02020603050405020304" pitchFamily="18" charset="0"/>
                <a:cs typeface="Times New Roman" panose="02020603050405020304" pitchFamily="18" charset="0"/>
              </a:rPr>
              <a:t>despite </a:t>
            </a:r>
            <a:r>
              <a:rPr lang="en-US" sz="2800" dirty="0">
                <a:solidFill>
                  <a:srgbClr val="FF0000"/>
                </a:solidFill>
                <a:latin typeface="Times New Roman" panose="02020603050405020304" pitchFamily="18" charset="0"/>
                <a:cs typeface="Times New Roman" panose="02020603050405020304" pitchFamily="18" charset="0"/>
              </a:rPr>
              <a:t>(this</a:t>
            </a:r>
            <a:r>
              <a:rPr lang="en-US" sz="2800" dirty="0" smtClean="0">
                <a:solidFill>
                  <a:srgbClr val="FF0000"/>
                </a:solidFill>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 am going to have to get up at 4:00 in the morning to catch my </a:t>
            </a:r>
            <a:r>
              <a:rPr lang="en-US" sz="2800" dirty="0" smtClean="0">
                <a:latin typeface="Times New Roman" panose="02020603050405020304" pitchFamily="18" charset="0"/>
                <a:cs typeface="Times New Roman" panose="02020603050405020304" pitchFamily="18" charset="0"/>
              </a:rPr>
              <a:t>train.  </a:t>
            </a:r>
            <a:r>
              <a:rPr lang="en-US" sz="2800" dirty="0">
                <a:solidFill>
                  <a:srgbClr val="FF0000"/>
                </a:solidFill>
                <a:latin typeface="Times New Roman" panose="02020603050405020304" pitchFamily="18" charset="0"/>
                <a:cs typeface="Times New Roman" panose="02020603050405020304" pitchFamily="18" charset="0"/>
              </a:rPr>
              <a:t>Despite this,</a:t>
            </a:r>
            <a:r>
              <a:rPr lang="en-US" sz="2800" dirty="0">
                <a:latin typeface="Times New Roman" panose="02020603050405020304" pitchFamily="18" charset="0"/>
                <a:cs typeface="Times New Roman" panose="02020603050405020304" pitchFamily="18" charset="0"/>
              </a:rPr>
              <a:t> I probably won't go to bed until midnight.  </a:t>
            </a: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smtClean="0">
                <a:solidFill>
                  <a:srgbClr val="FF0000"/>
                </a:solidFill>
                <a:latin typeface="Times New Roman" panose="02020603050405020304" pitchFamily="18" charset="0"/>
                <a:cs typeface="Times New Roman" panose="02020603050405020304" pitchFamily="18" charset="0"/>
              </a:rPr>
              <a:t>in </a:t>
            </a:r>
            <a:r>
              <a:rPr lang="en-US" sz="2800" dirty="0">
                <a:solidFill>
                  <a:srgbClr val="FF0000"/>
                </a:solidFill>
                <a:latin typeface="Times New Roman" panose="02020603050405020304" pitchFamily="18" charset="0"/>
                <a:cs typeface="Times New Roman" panose="02020603050405020304" pitchFamily="18" charset="0"/>
              </a:rPr>
              <a:t>spite of (this</a:t>
            </a:r>
            <a:r>
              <a:rPr lang="en-US" sz="2800" dirty="0" smtClean="0">
                <a:solidFill>
                  <a:srgbClr val="FF0000"/>
                </a:solidFill>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Mita has </a:t>
            </a:r>
            <a:r>
              <a:rPr lang="en-US" sz="2800" dirty="0">
                <a:latin typeface="Times New Roman" panose="02020603050405020304" pitchFamily="18" charset="0"/>
                <a:cs typeface="Times New Roman" panose="02020603050405020304" pitchFamily="18" charset="0"/>
              </a:rPr>
              <a:t>the worst </a:t>
            </a:r>
            <a:r>
              <a:rPr lang="en-US" sz="2800" dirty="0" smtClean="0">
                <a:latin typeface="Times New Roman" panose="02020603050405020304" pitchFamily="18" charset="0"/>
                <a:cs typeface="Times New Roman" panose="02020603050405020304" pitchFamily="18" charset="0"/>
              </a:rPr>
              <a:t>headache.  </a:t>
            </a:r>
            <a:r>
              <a:rPr lang="en-US" sz="2800" dirty="0">
                <a:solidFill>
                  <a:srgbClr val="FF0000"/>
                </a:solidFill>
                <a:latin typeface="Times New Roman" panose="02020603050405020304" pitchFamily="18" charset="0"/>
                <a:cs typeface="Times New Roman" panose="02020603050405020304" pitchFamily="18" charset="0"/>
              </a:rPr>
              <a:t>In spite of this, </a:t>
            </a:r>
            <a:r>
              <a:rPr lang="en-US" sz="2800" dirty="0">
                <a:latin typeface="Times New Roman" panose="02020603050405020304" pitchFamily="18" charset="0"/>
                <a:cs typeface="Times New Roman" panose="02020603050405020304" pitchFamily="18" charset="0"/>
              </a:rPr>
              <a:t>she </a:t>
            </a:r>
            <a:r>
              <a:rPr lang="en-US" sz="2800" dirty="0" smtClean="0">
                <a:latin typeface="Times New Roman" panose="02020603050405020304" pitchFamily="18" charset="0"/>
                <a:cs typeface="Times New Roman" panose="02020603050405020304" pitchFamily="18" charset="0"/>
              </a:rPr>
              <a:t>is going to sit for exam.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59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528"/>
            <a:ext cx="12192000" cy="6986528"/>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To </a:t>
            </a:r>
            <a:r>
              <a:rPr lang="en-US" sz="2800" dirty="0">
                <a:solidFill>
                  <a:srgbClr val="FF0000"/>
                </a:solidFill>
                <a:latin typeface="Times New Roman" panose="02020603050405020304" pitchFamily="18" charset="0"/>
                <a:cs typeface="Times New Roman" panose="02020603050405020304" pitchFamily="18" charset="0"/>
              </a:rPr>
              <a:t>indicate cause and </a:t>
            </a:r>
            <a:r>
              <a:rPr lang="en-US" sz="2800" dirty="0" smtClean="0">
                <a:solidFill>
                  <a:srgbClr val="FF0000"/>
                </a:solidFill>
                <a:latin typeface="Times New Roman" panose="02020603050405020304" pitchFamily="18" charset="0"/>
                <a:cs typeface="Times New Roman" panose="02020603050405020304" pitchFamily="18" charset="0"/>
              </a:rPr>
              <a:t>effect </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a:solidFill>
                  <a:srgbClr val="FF0000"/>
                </a:solidFill>
                <a:latin typeface="Times New Roman" panose="02020603050405020304" pitchFamily="18" charset="0"/>
                <a:cs typeface="Times New Roman" panose="02020603050405020304" pitchFamily="18" charset="0"/>
              </a:rPr>
              <a:t>as a </a:t>
            </a:r>
            <a:r>
              <a:rPr lang="en-US" sz="2800" dirty="0" smtClean="0">
                <a:solidFill>
                  <a:srgbClr val="FF0000"/>
                </a:solidFill>
                <a:latin typeface="Times New Roman" panose="02020603050405020304" pitchFamily="18" charset="0"/>
                <a:cs typeface="Times New Roman" panose="02020603050405020304" pitchFamily="18" charset="0"/>
              </a:rPr>
              <a:t>result</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Grammar rules sometimes overwhelm and confuse students of English.  </a:t>
            </a:r>
            <a:r>
              <a:rPr lang="en-US" sz="2800" dirty="0">
                <a:solidFill>
                  <a:srgbClr val="FF0000"/>
                </a:solidFill>
                <a:latin typeface="Times New Roman" panose="02020603050405020304" pitchFamily="18" charset="0"/>
                <a:cs typeface="Times New Roman" panose="02020603050405020304" pitchFamily="18" charset="0"/>
              </a:rPr>
              <a:t>As a result, </a:t>
            </a:r>
            <a:r>
              <a:rPr lang="en-US" sz="2800" dirty="0">
                <a:latin typeface="Times New Roman" panose="02020603050405020304" pitchFamily="18" charset="0"/>
                <a:cs typeface="Times New Roman" panose="02020603050405020304" pitchFamily="18" charset="0"/>
              </a:rPr>
              <a:t>many people avoid studying grammar.  </a:t>
            </a:r>
          </a:p>
          <a:p>
            <a:pPr algn="just"/>
            <a:r>
              <a:rPr lang="en-US" sz="2800" dirty="0">
                <a:solidFill>
                  <a:srgbClr val="FF0000"/>
                </a:solidFill>
                <a:latin typeface="Times New Roman" panose="02020603050405020304" pitchFamily="18" charset="0"/>
                <a:cs typeface="Times New Roman" panose="02020603050405020304" pitchFamily="18" charset="0"/>
              </a:rPr>
              <a:t>consequently </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Soma's </a:t>
            </a:r>
            <a:r>
              <a:rPr lang="en-US" sz="2800" dirty="0">
                <a:latin typeface="Times New Roman" panose="02020603050405020304" pitchFamily="18" charset="0"/>
                <a:cs typeface="Times New Roman" panose="02020603050405020304" pitchFamily="18" charset="0"/>
              </a:rPr>
              <a:t>car broke down on the highway</a:t>
            </a:r>
            <a:r>
              <a:rPr lang="en-US" sz="2800" dirty="0">
                <a:solidFill>
                  <a:srgbClr val="FF0000"/>
                </a:solidFill>
                <a:latin typeface="Times New Roman" panose="02020603050405020304" pitchFamily="18" charset="0"/>
                <a:cs typeface="Times New Roman" panose="02020603050405020304" pitchFamily="18" charset="0"/>
              </a:rPr>
              <a:t>.  Consequently, </a:t>
            </a:r>
            <a:r>
              <a:rPr lang="en-US" sz="2800" dirty="0">
                <a:latin typeface="Times New Roman" panose="02020603050405020304" pitchFamily="18" charset="0"/>
                <a:cs typeface="Times New Roman" panose="02020603050405020304" pitchFamily="18" charset="0"/>
              </a:rPr>
              <a:t>she couldn't arrive on time for her class.  </a:t>
            </a:r>
          </a:p>
          <a:p>
            <a:pPr algn="just"/>
            <a:r>
              <a:rPr lang="en-US" sz="2800" dirty="0">
                <a:solidFill>
                  <a:srgbClr val="FF0000"/>
                </a:solidFill>
                <a:latin typeface="Times New Roman" panose="02020603050405020304" pitchFamily="18" charset="0"/>
                <a:cs typeface="Times New Roman" panose="02020603050405020304" pitchFamily="18" charset="0"/>
              </a:rPr>
              <a:t>therefore </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You </a:t>
            </a:r>
            <a:r>
              <a:rPr lang="en-US" sz="2800" dirty="0">
                <a:latin typeface="Times New Roman" panose="02020603050405020304" pitchFamily="18" charset="0"/>
                <a:cs typeface="Times New Roman" panose="02020603050405020304" pitchFamily="18" charset="0"/>
              </a:rPr>
              <a:t>will not be informed of the test result until next month.  </a:t>
            </a:r>
            <a:r>
              <a:rPr lang="en-US" sz="2800" dirty="0">
                <a:solidFill>
                  <a:srgbClr val="FF0000"/>
                </a:solidFill>
                <a:latin typeface="Times New Roman" panose="02020603050405020304" pitchFamily="18" charset="0"/>
                <a:cs typeface="Times New Roman" panose="02020603050405020304" pitchFamily="18" charset="0"/>
              </a:rPr>
              <a:t>Therefore,</a:t>
            </a:r>
            <a:r>
              <a:rPr lang="en-US" sz="2800" dirty="0">
                <a:latin typeface="Times New Roman" panose="02020603050405020304" pitchFamily="18" charset="0"/>
                <a:cs typeface="Times New Roman" panose="02020603050405020304" pitchFamily="18" charset="0"/>
              </a:rPr>
              <a:t> it is a waste of time to keep calling the office.  </a:t>
            </a:r>
          </a:p>
          <a:p>
            <a:pPr algn="just"/>
            <a:r>
              <a:rPr lang="en-US" sz="2800" dirty="0">
                <a:solidFill>
                  <a:srgbClr val="FF0000"/>
                </a:solidFill>
                <a:latin typeface="Times New Roman" panose="02020603050405020304" pitchFamily="18" charset="0"/>
                <a:cs typeface="Times New Roman" panose="02020603050405020304" pitchFamily="18" charset="0"/>
              </a:rPr>
              <a:t>thus </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We </a:t>
            </a:r>
            <a:r>
              <a:rPr lang="en-US" sz="2800" dirty="0">
                <a:latin typeface="Times New Roman" panose="02020603050405020304" pitchFamily="18" charset="0"/>
                <a:cs typeface="Times New Roman" panose="02020603050405020304" pitchFamily="18" charset="0"/>
              </a:rPr>
              <a:t>are in the middle of a severe draught.  </a:t>
            </a:r>
            <a:r>
              <a:rPr lang="en-US" sz="2800" dirty="0">
                <a:solidFill>
                  <a:srgbClr val="FF0000"/>
                </a:solidFill>
                <a:latin typeface="Times New Roman" panose="02020603050405020304" pitchFamily="18" charset="0"/>
                <a:cs typeface="Times New Roman" panose="02020603050405020304" pitchFamily="18" charset="0"/>
              </a:rPr>
              <a:t>Thus,</a:t>
            </a:r>
            <a:r>
              <a:rPr lang="en-US" sz="2800" dirty="0">
                <a:latin typeface="Times New Roman" panose="02020603050405020304" pitchFamily="18" charset="0"/>
                <a:cs typeface="Times New Roman" panose="02020603050405020304" pitchFamily="18" charset="0"/>
              </a:rPr>
              <a:t> the city government has asked us to conserve water whenever possible.  </a:t>
            </a:r>
          </a:p>
          <a:p>
            <a:pPr algn="just"/>
            <a:r>
              <a:rPr lang="en-US" sz="2800" dirty="0">
                <a:solidFill>
                  <a:srgbClr val="FF0000"/>
                </a:solidFill>
                <a:latin typeface="Times New Roman" panose="02020603050405020304" pitchFamily="18" charset="0"/>
                <a:cs typeface="Times New Roman" panose="02020603050405020304" pitchFamily="18" charset="0"/>
              </a:rPr>
              <a:t>hence </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Cats </a:t>
            </a:r>
            <a:r>
              <a:rPr lang="en-US" sz="2800" dirty="0">
                <a:latin typeface="Times New Roman" panose="02020603050405020304" pitchFamily="18" charset="0"/>
                <a:cs typeface="Times New Roman" panose="02020603050405020304" pitchFamily="18" charset="0"/>
              </a:rPr>
              <a:t>have flexible spines.  </a:t>
            </a:r>
            <a:r>
              <a:rPr lang="en-US" sz="2800" dirty="0">
                <a:solidFill>
                  <a:srgbClr val="FF0000"/>
                </a:solidFill>
                <a:latin typeface="Times New Roman" panose="02020603050405020304" pitchFamily="18" charset="0"/>
                <a:cs typeface="Times New Roman" panose="02020603050405020304" pitchFamily="18" charset="0"/>
              </a:rPr>
              <a:t>Hence,</a:t>
            </a:r>
            <a:r>
              <a:rPr lang="en-US" sz="2800" dirty="0">
                <a:latin typeface="Times New Roman" panose="02020603050405020304" pitchFamily="18" charset="0"/>
                <a:cs typeface="Times New Roman" panose="02020603050405020304" pitchFamily="18" charset="0"/>
              </a:rPr>
              <a:t> they can do many physical maneuvers that people cannot do. </a:t>
            </a:r>
          </a:p>
        </p:txBody>
      </p:sp>
    </p:spTree>
    <p:extLst>
      <p:ext uri="{BB962C8B-B14F-4D97-AF65-F5344CB8AC3E}">
        <p14:creationId xmlns:p14="http://schemas.microsoft.com/office/powerpoint/2010/main" val="366456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1073" y="125569"/>
            <a:ext cx="4343400" cy="1371600"/>
          </a:xfrm>
          <a:prstGeom prst="ellipse">
            <a:avLst/>
          </a:prstGeom>
          <a:solidFill>
            <a:schemeClr val="accent3">
              <a:lumMod val="40000"/>
              <a:lumOff val="60000"/>
            </a:schemeClr>
          </a:solidFill>
          <a:effectLst>
            <a:glow rad="101600">
              <a:srgbClr val="FF0000">
                <a:alpha val="60000"/>
              </a:srgb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TOPIC</a:t>
            </a:r>
            <a:endParaRPr lang="en-US"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77473" y="1954369"/>
            <a:ext cx="8229600" cy="4343400"/>
          </a:xfrm>
          <a:prstGeom prst="rect">
            <a:avLst/>
          </a:prstGeom>
          <a:solidFill>
            <a:schemeClr val="accent4">
              <a:lumMod val="20000"/>
              <a:lumOff val="80000"/>
            </a:schemeClr>
          </a:solidFill>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LEARNING  GRAMMAR</a:t>
            </a:r>
          </a:p>
          <a:p>
            <a:pPr algn="ct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TITLE : CONNECTORS</a:t>
            </a:r>
          </a:p>
          <a:p>
            <a:pPr algn="ct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CLASS : ix &amp; x</a:t>
            </a:r>
          </a:p>
          <a:p>
            <a:pPr algn="ct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Time : 50 minutes </a:t>
            </a:r>
            <a:endPar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764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7" y="423449"/>
            <a:ext cx="11912958" cy="4093428"/>
          </a:xfrm>
          <a:prstGeom prst="rect">
            <a:avLst/>
          </a:prstGeom>
        </p:spPr>
        <p:txBody>
          <a:bodyPr wrap="square">
            <a:spAutoFit/>
          </a:bodyPr>
          <a:lstStyle/>
          <a:p>
            <a:pPr algn="ctr"/>
            <a:r>
              <a:rPr lang="en-US" sz="3200" u="sng" dirty="0">
                <a:solidFill>
                  <a:srgbClr val="FF0000"/>
                </a:solidFill>
                <a:latin typeface="Times New Roman" panose="02020603050405020304" pitchFamily="18" charset="0"/>
                <a:cs typeface="Times New Roman" panose="02020603050405020304" pitchFamily="18" charset="0"/>
              </a:rPr>
              <a:t>To indicate </a:t>
            </a:r>
            <a:r>
              <a:rPr lang="en-US" sz="3200" u="sng" dirty="0" smtClean="0">
                <a:solidFill>
                  <a:srgbClr val="FF0000"/>
                </a:solidFill>
                <a:latin typeface="Times New Roman" panose="02020603050405020304" pitchFamily="18" charset="0"/>
                <a:cs typeface="Times New Roman" panose="02020603050405020304" pitchFamily="18" charset="0"/>
              </a:rPr>
              <a:t>purpose </a:t>
            </a:r>
            <a:endParaRPr lang="en-US" sz="3200" u="sng"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i</a:t>
            </a:r>
            <a:r>
              <a:rPr lang="en-US" sz="2800" dirty="0">
                <a:solidFill>
                  <a:srgbClr val="FF0000"/>
                </a:solidFill>
                <a:latin typeface="Times New Roman" panose="02020603050405020304" pitchFamily="18" charset="0"/>
                <a:cs typeface="Times New Roman" panose="02020603050405020304" pitchFamily="18" charset="0"/>
              </a:rPr>
              <a:t>n order </a:t>
            </a:r>
            <a:r>
              <a:rPr lang="en-US" sz="2800" dirty="0" smtClean="0">
                <a:solidFill>
                  <a:srgbClr val="FF0000"/>
                </a:solidFill>
                <a:latin typeface="Times New Roman" panose="02020603050405020304" pitchFamily="18" charset="0"/>
                <a:cs typeface="Times New Roman" panose="02020603050405020304" pitchFamily="18" charset="0"/>
              </a:rPr>
              <a:t>to</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We need to find out what is causing your pain.  </a:t>
            </a:r>
            <a:r>
              <a:rPr lang="en-US" sz="2800" dirty="0">
                <a:solidFill>
                  <a:srgbClr val="FF0000"/>
                </a:solidFill>
                <a:latin typeface="Times New Roman" panose="02020603050405020304" pitchFamily="18" charset="0"/>
                <a:cs typeface="Times New Roman" panose="02020603050405020304" pitchFamily="18" charset="0"/>
              </a:rPr>
              <a:t>In order to </a:t>
            </a:r>
            <a:r>
              <a:rPr lang="en-US" sz="2800" dirty="0">
                <a:latin typeface="Times New Roman" panose="02020603050405020304" pitchFamily="18" charset="0"/>
                <a:cs typeface="Times New Roman" panose="02020603050405020304" pitchFamily="18" charset="0"/>
              </a:rPr>
              <a:t>understand this, we need to do a series of tests.  </a:t>
            </a:r>
          </a:p>
          <a:p>
            <a:endParaRPr lang="en-US" sz="2800" dirty="0" smtClean="0">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with </a:t>
            </a:r>
            <a:r>
              <a:rPr lang="en-US" sz="2800" dirty="0">
                <a:solidFill>
                  <a:srgbClr val="FF0000"/>
                </a:solidFill>
                <a:latin typeface="Times New Roman" panose="02020603050405020304" pitchFamily="18" charset="0"/>
                <a:cs typeface="Times New Roman" panose="02020603050405020304" pitchFamily="18" charset="0"/>
              </a:rPr>
              <a:t>this in </a:t>
            </a:r>
            <a:r>
              <a:rPr lang="en-US" sz="2800" dirty="0" smtClean="0">
                <a:solidFill>
                  <a:srgbClr val="FF0000"/>
                </a:solidFill>
                <a:latin typeface="Times New Roman" panose="02020603050405020304" pitchFamily="18" charset="0"/>
                <a:cs typeface="Times New Roman" panose="02020603050405020304" pitchFamily="18" charset="0"/>
              </a:rPr>
              <a:t>mind</a:t>
            </a:r>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t>
            </a:r>
            <a:r>
              <a:rPr lang="en-US" sz="2800" dirty="0" err="1" smtClean="0">
                <a:latin typeface="Times New Roman" panose="02020603050405020304" pitchFamily="18" charset="0"/>
                <a:cs typeface="Times New Roman" panose="02020603050405020304" pitchFamily="18" charset="0"/>
              </a:rPr>
              <a:t>oufa</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realized that her job was at a dead end.  </a:t>
            </a:r>
            <a:r>
              <a:rPr lang="en-US" sz="2800" dirty="0">
                <a:solidFill>
                  <a:srgbClr val="FF0000"/>
                </a:solidFill>
                <a:latin typeface="Times New Roman" panose="02020603050405020304" pitchFamily="18" charset="0"/>
                <a:cs typeface="Times New Roman" panose="02020603050405020304" pitchFamily="18" charset="0"/>
              </a:rPr>
              <a:t>With this in mind,</a:t>
            </a:r>
            <a:r>
              <a:rPr lang="en-US" sz="2800" dirty="0">
                <a:latin typeface="Times New Roman" panose="02020603050405020304" pitchFamily="18" charset="0"/>
                <a:cs typeface="Times New Roman" panose="02020603050405020304" pitchFamily="18" charset="0"/>
              </a:rPr>
              <a:t> she went back to college to learn more skills.  </a:t>
            </a:r>
          </a:p>
          <a:p>
            <a:endParaRPr lang="en-US" sz="2800"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251791" y="4238581"/>
            <a:ext cx="11815714" cy="1077218"/>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in addition        </a:t>
            </a:r>
          </a:p>
          <a:p>
            <a:r>
              <a:rPr lang="en-US" sz="3200" dirty="0">
                <a:latin typeface="Times New Roman" panose="02020603050405020304" pitchFamily="18" charset="0"/>
                <a:cs typeface="Times New Roman" panose="02020603050405020304" pitchFamily="18" charset="0"/>
              </a:rPr>
              <a:t> I have to study this evening.  </a:t>
            </a:r>
            <a:r>
              <a:rPr lang="en-US" sz="3200" dirty="0">
                <a:solidFill>
                  <a:srgbClr val="FF0000"/>
                </a:solidFill>
                <a:latin typeface="Times New Roman" panose="02020603050405020304" pitchFamily="18" charset="0"/>
                <a:cs typeface="Times New Roman" panose="02020603050405020304" pitchFamily="18" charset="0"/>
              </a:rPr>
              <a:t>In addition</a:t>
            </a:r>
            <a:r>
              <a:rPr lang="en-US" sz="3200" dirty="0">
                <a:latin typeface="Times New Roman" panose="02020603050405020304" pitchFamily="18" charset="0"/>
                <a:cs typeface="Times New Roman" panose="02020603050405020304" pitchFamily="18" charset="0"/>
              </a:rPr>
              <a:t>, I have to cook dinner.</a:t>
            </a:r>
          </a:p>
        </p:txBody>
      </p:sp>
      <p:sp>
        <p:nvSpPr>
          <p:cNvPr id="4" name="Rectangle 3"/>
          <p:cNvSpPr/>
          <p:nvPr/>
        </p:nvSpPr>
        <p:spPr>
          <a:xfrm>
            <a:off x="315439" y="5315799"/>
            <a:ext cx="11688418" cy="1077218"/>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also  </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You can pay your bills in cash.  You can </a:t>
            </a:r>
            <a:r>
              <a:rPr lang="en-US" sz="3200" dirty="0">
                <a:solidFill>
                  <a:srgbClr val="FF0000"/>
                </a:solidFill>
                <a:latin typeface="Times New Roman" panose="02020603050405020304" pitchFamily="18" charset="0"/>
                <a:cs typeface="Times New Roman" panose="02020603050405020304" pitchFamily="18" charset="0"/>
              </a:rPr>
              <a:t>also</a:t>
            </a:r>
            <a:r>
              <a:rPr lang="en-US" sz="3200" dirty="0">
                <a:latin typeface="Times New Roman" panose="02020603050405020304" pitchFamily="18" charset="0"/>
                <a:cs typeface="Times New Roman" panose="02020603050405020304" pitchFamily="18" charset="0"/>
              </a:rPr>
              <a:t> write a check. </a:t>
            </a:r>
          </a:p>
        </p:txBody>
      </p:sp>
    </p:spTree>
    <p:extLst>
      <p:ext uri="{BB962C8B-B14F-4D97-AF65-F5344CB8AC3E}">
        <p14:creationId xmlns:p14="http://schemas.microsoft.com/office/powerpoint/2010/main" val="1397537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46" y="2060275"/>
            <a:ext cx="2495123" cy="197614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087" y="2085883"/>
            <a:ext cx="2372597" cy="197614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4" name="Picture 5" descr="http://pad3.whstatic.com/images/thumb/f/f2/Make-Indian-Milk-Tea-Step-1.jpg/670px-Make-Indian-Milk-Tea-Ste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679" y="2085883"/>
            <a:ext cx="2290960" cy="197614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321" y="4429640"/>
            <a:ext cx="2278207" cy="21589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3634" y="2131995"/>
            <a:ext cx="2285313" cy="183270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7" name="Picture 10" descr="Image result for adding milk to t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375" y="4417820"/>
            <a:ext cx="2466975" cy="218256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3639" y="4417820"/>
            <a:ext cx="2286000" cy="213528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rot="10800000" flipV="1">
            <a:off x="382381" y="109911"/>
            <a:ext cx="11552606" cy="1815882"/>
          </a:xfrm>
          <a:prstGeom prst="rect">
            <a:avLst/>
          </a:prstGeom>
          <a:solidFill>
            <a:schemeClr val="accent6">
              <a:lumMod val="20000"/>
              <a:lumOff val="80000"/>
            </a:schemeClr>
          </a:solidFill>
        </p:spPr>
        <p:txBody>
          <a:bodyPr wrap="square" rtlCol="0">
            <a:spAutoFit/>
          </a:bodyPr>
          <a:lstStyle/>
          <a:p>
            <a:r>
              <a:rPr lang="en-US" sz="2800" b="1" dirty="0" smtClean="0">
                <a:latin typeface="Times New Roman" pitchFamily="18" charset="0"/>
                <a:cs typeface="Times New Roman" pitchFamily="18" charset="0"/>
              </a:rPr>
              <a:t>Discuss the pictures with your group members. Then develop a paragraph using the  given clues.</a:t>
            </a:r>
          </a:p>
          <a:p>
            <a:r>
              <a:rPr lang="en-US" sz="2800" b="1" dirty="0" smtClean="0">
                <a:latin typeface="Times New Roman" pitchFamily="18" charset="0"/>
                <a:cs typeface="Times New Roman" pitchFamily="18" charset="0"/>
              </a:rPr>
              <a:t>Clues: </a:t>
            </a:r>
            <a:r>
              <a:rPr lang="en-US" sz="2800" b="1" dirty="0" smtClean="0">
                <a:solidFill>
                  <a:srgbClr val="FF0000"/>
                </a:solidFill>
                <a:latin typeface="Times New Roman" pitchFamily="18" charset="0"/>
                <a:cs typeface="Times New Roman" pitchFamily="18" charset="0"/>
              </a:rPr>
              <a:t>At first, Then, After that, Next, Afterward, later ,Finally,</a:t>
            </a:r>
            <a:r>
              <a:rPr lang="en-US" sz="28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Thus, But </a:t>
            </a:r>
            <a:endParaRPr lang="en-US" sz="2800" b="1" dirty="0" smtClean="0">
              <a:solidFill>
                <a:srgbClr val="FF0000"/>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11" name="TextBox 10"/>
          <p:cNvSpPr txBox="1"/>
          <p:nvPr/>
        </p:nvSpPr>
        <p:spPr>
          <a:xfrm>
            <a:off x="4071467" y="517208"/>
            <a:ext cx="4174434" cy="707886"/>
          </a:xfrm>
          <a:prstGeom prst="rect">
            <a:avLst/>
          </a:prstGeom>
          <a:noFill/>
        </p:spPr>
        <p:txBody>
          <a:bodyPr wrap="square" rtlCol="0">
            <a:spAutoFit/>
          </a:bodyPr>
          <a:lstStyle/>
          <a:p>
            <a:pPr algn="ctr"/>
            <a:r>
              <a:rPr lang="en-US" sz="4000" dirty="0">
                <a:solidFill>
                  <a:srgbClr val="00B050"/>
                </a:solidFill>
                <a:latin typeface="Times New Roman" panose="02020603050405020304" pitchFamily="18" charset="0"/>
                <a:cs typeface="Times New Roman" panose="02020603050405020304" pitchFamily="18" charset="0"/>
              </a:rPr>
              <a:t>GROUP WORK</a:t>
            </a:r>
          </a:p>
        </p:txBody>
      </p:sp>
    </p:spTree>
    <p:extLst>
      <p:ext uri="{BB962C8B-B14F-4D97-AF65-F5344CB8AC3E}">
        <p14:creationId xmlns:p14="http://schemas.microsoft.com/office/powerpoint/2010/main" val="86757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19" y="170018"/>
            <a:ext cx="11719775" cy="6840847"/>
          </a:xfrm>
          <a:prstGeom prst="rect">
            <a:avLst/>
          </a:prstGeom>
        </p:spPr>
        <p:txBody>
          <a:bodyPr wrap="square">
            <a:spAutoFit/>
          </a:bodyPr>
          <a:lstStyle/>
          <a:p>
            <a:pPr algn="just">
              <a:lnSpc>
                <a:spcPct val="115000"/>
              </a:lnSpc>
              <a:spcAft>
                <a:spcPts val="1000"/>
              </a:spcAft>
            </a:pPr>
            <a:r>
              <a:rPr lang="en-US" sz="3600" dirty="0" smtClean="0">
                <a:latin typeface="Times New Roman" panose="02020603050405020304" pitchFamily="18" charset="0"/>
                <a:ea typeface="SimSun" panose="02010600030101010101" pitchFamily="2" charset="-122"/>
                <a:cs typeface="Times New Roman" panose="02020603050405020304" pitchFamily="18" charset="0"/>
              </a:rPr>
              <a:t>                          How </a:t>
            </a:r>
            <a:r>
              <a:rPr lang="en-US" sz="3600" dirty="0">
                <a:latin typeface="Times New Roman" panose="02020603050405020304" pitchFamily="18" charset="0"/>
                <a:ea typeface="SimSun" panose="02010600030101010101" pitchFamily="2" charset="-122"/>
                <a:cs typeface="Times New Roman" panose="02020603050405020304" pitchFamily="18" charset="0"/>
              </a:rPr>
              <a:t>to </a:t>
            </a:r>
            <a:r>
              <a:rPr lang="en-US" sz="3600" dirty="0" smtClean="0">
                <a:latin typeface="Times New Roman" panose="02020603050405020304" pitchFamily="18" charset="0"/>
                <a:ea typeface="SimSun" panose="02010600030101010101" pitchFamily="2" charset="-122"/>
                <a:cs typeface="Times New Roman" panose="02020603050405020304" pitchFamily="18" charset="0"/>
              </a:rPr>
              <a:t>Make </a:t>
            </a:r>
            <a:r>
              <a:rPr lang="en-US" sz="3600" dirty="0">
                <a:latin typeface="Times New Roman" panose="02020603050405020304" pitchFamily="18" charset="0"/>
                <a:ea typeface="SimSun" panose="02010600030101010101" pitchFamily="2" charset="-122"/>
                <a:cs typeface="Times New Roman" panose="02020603050405020304" pitchFamily="18" charset="0"/>
              </a:rPr>
              <a:t>a </a:t>
            </a:r>
            <a:r>
              <a:rPr lang="en-US" sz="3600" dirty="0" smtClean="0">
                <a:latin typeface="Times New Roman" panose="02020603050405020304" pitchFamily="18" charset="0"/>
                <a:ea typeface="SimSun" panose="02010600030101010101" pitchFamily="2" charset="-122"/>
                <a:cs typeface="Times New Roman" panose="02020603050405020304" pitchFamily="18" charset="0"/>
              </a:rPr>
              <a:t>Cup </a:t>
            </a:r>
            <a:r>
              <a:rPr lang="en-US" sz="3600" dirty="0">
                <a:latin typeface="Times New Roman" panose="02020603050405020304" pitchFamily="18" charset="0"/>
                <a:ea typeface="SimSun" panose="02010600030101010101" pitchFamily="2" charset="-122"/>
                <a:cs typeface="Times New Roman" panose="02020603050405020304" pitchFamily="18" charset="0"/>
              </a:rPr>
              <a:t>of </a:t>
            </a:r>
            <a:r>
              <a:rPr lang="en-US" sz="3600" dirty="0" smtClean="0">
                <a:latin typeface="Times New Roman" panose="02020603050405020304" pitchFamily="18" charset="0"/>
                <a:ea typeface="SimSun" panose="02010600030101010101" pitchFamily="2" charset="-122"/>
                <a:cs typeface="Times New Roman" panose="02020603050405020304" pitchFamily="18" charset="0"/>
              </a:rPr>
              <a:t>Tea</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lvl="0" algn="just"/>
            <a:r>
              <a:rPr lang="en-US" sz="28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Tea </a:t>
            </a:r>
            <a:r>
              <a:rPr lang="en-US" sz="3200" dirty="0">
                <a:latin typeface="Times New Roman" panose="02020603050405020304" pitchFamily="18" charset="0"/>
                <a:ea typeface="SimSun" panose="02010600030101010101" pitchFamily="2" charset="-122"/>
                <a:cs typeface="Times New Roman" panose="02020603050405020304" pitchFamily="18" charset="0"/>
              </a:rPr>
              <a:t>is a good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drink. </a:t>
            </a:r>
            <a:r>
              <a:rPr lang="en-US" sz="3200" dirty="0">
                <a:latin typeface="Times New Roman" panose="02020603050405020304" pitchFamily="18" charset="0"/>
                <a:ea typeface="SimSun" panose="02010600030101010101" pitchFamily="2" charset="-122"/>
                <a:cs typeface="Times New Roman" panose="02020603050405020304" pitchFamily="18" charset="0"/>
              </a:rPr>
              <a:t>no doubt. It removes our fatigue.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Generally we </a:t>
            </a:r>
            <a:r>
              <a:rPr lang="en-US" sz="3200" dirty="0">
                <a:latin typeface="Times New Roman" panose="02020603050405020304" pitchFamily="18" charset="0"/>
                <a:ea typeface="SimSun" panose="02010600030101010101" pitchFamily="2" charset="-122"/>
                <a:cs typeface="Times New Roman" panose="02020603050405020304" pitchFamily="18" charset="0"/>
              </a:rPr>
              <a:t>entertain our guests with a cup of tea. But many of us do not know how to make a cup of tea. To make a cup of tea is not a hard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task. </a:t>
            </a:r>
            <a:r>
              <a:rPr lang="en-US" sz="32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first</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3200" dirty="0">
                <a:latin typeface="Times New Roman" panose="02020603050405020304" pitchFamily="18" charset="0"/>
                <a:ea typeface="SimSun" panose="02010600030101010101" pitchFamily="2" charset="-122"/>
                <a:cs typeface="Times New Roman" panose="02020603050405020304" pitchFamily="18" charset="0"/>
              </a:rPr>
              <a:t>he has to take one and a half cup of water into a kettle. </a:t>
            </a:r>
            <a:r>
              <a:rPr lang="en-US" sz="32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Then </a:t>
            </a:r>
            <a:r>
              <a:rPr lang="en-US" sz="3200" dirty="0">
                <a:latin typeface="Times New Roman" panose="02020603050405020304" pitchFamily="18" charset="0"/>
                <a:ea typeface="SimSun" panose="02010600030101010101" pitchFamily="2" charset="-122"/>
                <a:cs typeface="Times New Roman" panose="02020603050405020304" pitchFamily="18" charset="0"/>
              </a:rPr>
              <a:t>he has to put the kettle over a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stove. </a:t>
            </a:r>
            <a:r>
              <a:rPr lang="en-US" sz="32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Next</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3200" dirty="0">
                <a:latin typeface="Times New Roman" panose="02020603050405020304" pitchFamily="18" charset="0"/>
                <a:ea typeface="SimSun" panose="02010600030101010101" pitchFamily="2" charset="-122"/>
                <a:cs typeface="Times New Roman" panose="02020603050405020304" pitchFamily="18" charset="0"/>
              </a:rPr>
              <a:t>he has to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heat </a:t>
            </a:r>
            <a:r>
              <a:rPr lang="en-US" sz="3200" dirty="0">
                <a:latin typeface="Times New Roman" panose="02020603050405020304" pitchFamily="18" charset="0"/>
                <a:ea typeface="SimSun" panose="02010600030101010101" pitchFamily="2" charset="-122"/>
                <a:cs typeface="Times New Roman" panose="02020603050405020304" pitchFamily="18" charset="0"/>
              </a:rPr>
              <a:t>it until the water is boiled</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32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Later</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 he </a:t>
            </a:r>
            <a:r>
              <a:rPr lang="en-US" sz="3200" dirty="0">
                <a:latin typeface="Times New Roman" panose="02020603050405020304" pitchFamily="18" charset="0"/>
                <a:ea typeface="SimSun" panose="02010600030101010101" pitchFamily="2" charset="-122"/>
                <a:cs typeface="Times New Roman" panose="02020603050405020304" pitchFamily="18" charset="0"/>
              </a:rPr>
              <a:t>has to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put </a:t>
            </a:r>
            <a:r>
              <a:rPr lang="en-US" sz="3200" dirty="0">
                <a:latin typeface="Times New Roman" panose="02020603050405020304" pitchFamily="18" charset="0"/>
                <a:ea typeface="SimSun" panose="02010600030101010101" pitchFamily="2" charset="-122"/>
                <a:cs typeface="Times New Roman" panose="02020603050405020304" pitchFamily="18" charset="0"/>
              </a:rPr>
              <a:t>tea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dust </a:t>
            </a:r>
            <a:r>
              <a:rPr lang="en-US" sz="3200" dirty="0">
                <a:latin typeface="Times New Roman" panose="02020603050405020304" pitchFamily="18" charset="0"/>
                <a:ea typeface="SimSun" panose="02010600030101010101" pitchFamily="2" charset="-122"/>
                <a:cs typeface="Times New Roman" panose="02020603050405020304" pitchFamily="18" charset="0"/>
              </a:rPr>
              <a:t>into the hot water. </a:t>
            </a:r>
            <a:r>
              <a:rPr lang="en-US" sz="32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After that </a:t>
            </a:r>
            <a:r>
              <a:rPr lang="en-US" sz="3200" dirty="0">
                <a:latin typeface="Times New Roman" panose="02020603050405020304" pitchFamily="18" charset="0"/>
                <a:ea typeface="SimSun" panose="02010600030101010101" pitchFamily="2" charset="-122"/>
                <a:cs typeface="Times New Roman" panose="02020603050405020304" pitchFamily="18" charset="0"/>
              </a:rPr>
              <a:t>he has to take aside kettle from the stove when the water has turned into red colour. </a:t>
            </a:r>
            <a:r>
              <a:rPr lang="en-US" sz="3200" b="1" dirty="0">
                <a:solidFill>
                  <a:srgbClr val="FF0000"/>
                </a:solidFill>
                <a:latin typeface="Times New Roman" pitchFamily="18" charset="0"/>
                <a:cs typeface="Times New Roman" pitchFamily="18" charset="0"/>
              </a:rPr>
              <a:t>Afterward</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3200" dirty="0">
                <a:latin typeface="Times New Roman" panose="02020603050405020304" pitchFamily="18" charset="0"/>
                <a:ea typeface="SimSun" panose="02010600030101010101" pitchFamily="2" charset="-122"/>
                <a:cs typeface="Times New Roman" panose="02020603050405020304" pitchFamily="18" charset="0"/>
              </a:rPr>
              <a:t>he has to pour the liquor into the cup through a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filter. </a:t>
            </a:r>
            <a:r>
              <a:rPr lang="en-US" sz="3200" b="1" dirty="0" smtClean="0">
                <a:solidFill>
                  <a:srgbClr val="FF0000"/>
                </a:solidFill>
                <a:latin typeface="Times New Roman" pitchFamily="18" charset="0"/>
                <a:cs typeface="Times New Roman" pitchFamily="18" charset="0"/>
              </a:rPr>
              <a:t>Finally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he </a:t>
            </a:r>
            <a:r>
              <a:rPr lang="en-US" sz="3200" dirty="0">
                <a:latin typeface="Times New Roman" panose="02020603050405020304" pitchFamily="18" charset="0"/>
                <a:ea typeface="SimSun" panose="02010600030101010101" pitchFamily="2" charset="-122"/>
                <a:cs typeface="Times New Roman" panose="02020603050405020304" pitchFamily="18" charset="0"/>
              </a:rPr>
              <a:t>has to mix some sugar and milk with the liquor and </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shake </a:t>
            </a:r>
            <a:r>
              <a:rPr lang="en-US" sz="3200" dirty="0">
                <a:latin typeface="Times New Roman" panose="02020603050405020304" pitchFamily="18" charset="0"/>
                <a:ea typeface="SimSun" panose="02010600030101010101" pitchFamily="2" charset="-122"/>
                <a:cs typeface="Times New Roman" panose="02020603050405020304" pitchFamily="18" charset="0"/>
              </a:rPr>
              <a:t>it until the sugar is dissolved. </a:t>
            </a:r>
            <a:r>
              <a:rPr lang="en-US" sz="32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Thus</a:t>
            </a:r>
            <a:r>
              <a:rPr lang="en-US" sz="3200" dirty="0" smtClean="0">
                <a:latin typeface="Times New Roman" panose="02020603050405020304" pitchFamily="18" charset="0"/>
                <a:ea typeface="SimSun" panose="02010600030101010101" pitchFamily="2" charset="-122"/>
                <a:cs typeface="Times New Roman" panose="02020603050405020304" pitchFamily="18" charset="0"/>
              </a:rPr>
              <a:t> a </a:t>
            </a:r>
            <a:r>
              <a:rPr lang="en-US" sz="3200" dirty="0">
                <a:latin typeface="Times New Roman" panose="02020603050405020304" pitchFamily="18" charset="0"/>
                <a:ea typeface="SimSun" panose="02010600030101010101" pitchFamily="2" charset="-122"/>
                <a:cs typeface="Times New Roman" panose="02020603050405020304" pitchFamily="18" charset="0"/>
              </a:rPr>
              <a:t>cup of tea is prepared. </a:t>
            </a:r>
            <a:r>
              <a:rPr lang="en-US" sz="32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But</a:t>
            </a:r>
            <a:r>
              <a:rPr lang="en-US" sz="3200" dirty="0">
                <a:latin typeface="Times New Roman" panose="02020603050405020304" pitchFamily="18" charset="0"/>
                <a:ea typeface="SimSun" panose="02010600030101010101" pitchFamily="2" charset="-122"/>
                <a:cs typeface="Times New Roman" panose="02020603050405020304" pitchFamily="18" charset="0"/>
              </a:rPr>
              <a:t> in case of lemon tea he to add some lemon juice instead of milk.</a:t>
            </a:r>
          </a:p>
          <a:p>
            <a:pPr algn="just">
              <a:lnSpc>
                <a:spcPct val="115000"/>
              </a:lnSpc>
              <a:spcAft>
                <a:spcPts val="1000"/>
              </a:spcAft>
            </a:pPr>
            <a:r>
              <a:rPr lang="en-US" sz="3200" dirty="0">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0256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29" y="115910"/>
            <a:ext cx="3374264" cy="798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B050"/>
                </a:solidFill>
                <a:latin typeface="Times New Roman" panose="02020603050405020304" pitchFamily="18" charset="0"/>
                <a:cs typeface="Times New Roman" panose="02020603050405020304" pitchFamily="18" charset="0"/>
              </a:rPr>
              <a:t>Feedback </a:t>
            </a:r>
            <a:endParaRPr lang="en-US" dirty="0">
              <a:solidFill>
                <a:srgbClr val="00B050"/>
              </a:solidFill>
            </a:endParaRPr>
          </a:p>
        </p:txBody>
      </p:sp>
      <p:sp>
        <p:nvSpPr>
          <p:cNvPr id="3" name="Rectangle 2"/>
          <p:cNvSpPr/>
          <p:nvPr/>
        </p:nvSpPr>
        <p:spPr>
          <a:xfrm>
            <a:off x="180304" y="1016818"/>
            <a:ext cx="11513713" cy="729430"/>
          </a:xfrm>
          <a:prstGeom prst="rect">
            <a:avLst/>
          </a:prstGeom>
        </p:spPr>
        <p:txBody>
          <a:bodyPr wrap="square">
            <a:spAutoFit/>
          </a:bodyPr>
          <a:lstStyle/>
          <a:p>
            <a:pPr>
              <a:lnSpc>
                <a:spcPct val="115000"/>
              </a:lnSpc>
              <a:spcAft>
                <a:spcPts val="1000"/>
              </a:spcAft>
            </a:pPr>
            <a:r>
              <a:rPr lang="en-US" sz="3600" dirty="0">
                <a:solidFill>
                  <a:srgbClr val="00B050"/>
                </a:solidFill>
                <a:latin typeface="Times New Roman" panose="02020603050405020304" pitchFamily="18" charset="0"/>
                <a:ea typeface="SimSun" panose="02010600030101010101" pitchFamily="2" charset="-122"/>
                <a:cs typeface="Times New Roman" panose="02020603050405020304" pitchFamily="18" charset="0"/>
              </a:rPr>
              <a:t>She goes to the tennis </a:t>
            </a:r>
            <a:r>
              <a:rPr lang="en-US" sz="3600" dirty="0" smtClean="0">
                <a:solidFill>
                  <a:srgbClr val="00B050"/>
                </a:solidFill>
                <a:latin typeface="Times New Roman" panose="02020603050405020304" pitchFamily="18" charset="0"/>
                <a:ea typeface="SimSun" panose="02010600030101010101" pitchFamily="2" charset="-122"/>
                <a:cs typeface="Times New Roman" panose="02020603050405020304" pitchFamily="18" charset="0"/>
              </a:rPr>
              <a:t>club …………she </a:t>
            </a:r>
            <a:r>
              <a:rPr lang="en-US" sz="3600" dirty="0">
                <a:solidFill>
                  <a:srgbClr val="00B050"/>
                </a:solidFill>
                <a:latin typeface="Times New Roman" panose="02020603050405020304" pitchFamily="18" charset="0"/>
                <a:ea typeface="SimSun" panose="02010600030101010101" pitchFamily="2" charset="-122"/>
                <a:cs typeface="Times New Roman" panose="02020603050405020304" pitchFamily="18" charset="0"/>
              </a:rPr>
              <a:t>likes to play tennis.</a:t>
            </a:r>
            <a:endParaRPr lang="en-US" sz="3600"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p:cNvSpPr txBox="1"/>
          <p:nvPr/>
        </p:nvSpPr>
        <p:spPr>
          <a:xfrm>
            <a:off x="5368342" y="914400"/>
            <a:ext cx="1815921"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because</a:t>
            </a:r>
            <a:endParaRPr lang="en-US" dirty="0"/>
          </a:p>
        </p:txBody>
      </p:sp>
      <p:sp>
        <p:nvSpPr>
          <p:cNvPr id="6" name="Rectangle 5"/>
          <p:cNvSpPr/>
          <p:nvPr/>
        </p:nvSpPr>
        <p:spPr>
          <a:xfrm>
            <a:off x="8188546" y="2128844"/>
            <a:ext cx="635110" cy="707886"/>
          </a:xfrm>
          <a:prstGeom prst="rect">
            <a:avLst/>
          </a:prstGeom>
        </p:spPr>
        <p:txBody>
          <a:bodyPr wrap="none">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or</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75718" y="2286910"/>
            <a:ext cx="10314619" cy="707886"/>
          </a:xfrm>
          <a:prstGeom prst="rect">
            <a:avLst/>
          </a:prstGeom>
        </p:spPr>
        <p:txBody>
          <a:bodyPr wrap="none">
            <a:spAutoFit/>
          </a:bodyPr>
          <a:lstStyle/>
          <a:p>
            <a:r>
              <a:rPr lang="en-US" sz="4000" dirty="0">
                <a:solidFill>
                  <a:srgbClr val="00B0F0"/>
                </a:solidFill>
                <a:latin typeface="Times New Roman" panose="02020603050405020304" pitchFamily="18" charset="0"/>
                <a:ea typeface="SimSun" panose="02010600030101010101" pitchFamily="2" charset="-122"/>
                <a:cs typeface="Times New Roman" panose="02020603050405020304" pitchFamily="18" charset="0"/>
              </a:rPr>
              <a:t>We can </a:t>
            </a:r>
            <a:r>
              <a:rPr lang="en-US" sz="4000" dirty="0" smtClean="0">
                <a:solidFill>
                  <a:srgbClr val="00B0F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dirty="0">
                <a:solidFill>
                  <a:srgbClr val="00B0F0"/>
                </a:solidFill>
                <a:latin typeface="Times New Roman" panose="02020603050405020304" pitchFamily="18" charset="0"/>
                <a:ea typeface="SimSun" panose="02010600030101010101" pitchFamily="2" charset="-122"/>
                <a:cs typeface="Times New Roman" panose="02020603050405020304" pitchFamily="18" charset="0"/>
              </a:rPr>
              <a:t>go to the cinema </a:t>
            </a:r>
            <a:r>
              <a:rPr lang="en-US" sz="4000" dirty="0" smtClean="0">
                <a:solidFill>
                  <a:srgbClr val="00B0F0"/>
                </a:solidFill>
                <a:latin typeface="Times New Roman" panose="02020603050405020304" pitchFamily="18" charset="0"/>
                <a:ea typeface="SimSun" panose="02010600030101010101" pitchFamily="2" charset="-122"/>
                <a:cs typeface="Times New Roman" panose="02020603050405020304" pitchFamily="18" charset="0"/>
              </a:rPr>
              <a:t>…..to </a:t>
            </a:r>
            <a:r>
              <a:rPr lang="en-US" sz="4000" dirty="0">
                <a:solidFill>
                  <a:srgbClr val="00B0F0"/>
                </a:solidFill>
                <a:latin typeface="Times New Roman" panose="02020603050405020304" pitchFamily="18" charset="0"/>
                <a:ea typeface="SimSun" panose="02010600030101010101" pitchFamily="2" charset="-122"/>
                <a:cs typeface="Times New Roman" panose="02020603050405020304" pitchFamily="18" charset="0"/>
              </a:rPr>
              <a:t>the café.</a:t>
            </a:r>
            <a:endParaRPr lang="en-US" sz="4000" dirty="0">
              <a:solidFill>
                <a:srgbClr val="00B0F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896773" y="2158779"/>
            <a:ext cx="1353256" cy="707886"/>
          </a:xfrm>
          <a:prstGeom prst="rect">
            <a:avLst/>
          </a:prstGeom>
        </p:spPr>
        <p:txBody>
          <a:bodyPr wrap="none">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either</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80379" y="3722918"/>
            <a:ext cx="7893508" cy="729430"/>
          </a:xfrm>
          <a:prstGeom prst="rect">
            <a:avLst/>
          </a:prstGeom>
        </p:spPr>
        <p:txBody>
          <a:bodyPr wrap="none">
            <a:spAutoFit/>
          </a:bodyPr>
          <a:lstStyle/>
          <a:p>
            <a:pPr>
              <a:lnSpc>
                <a:spcPct val="115000"/>
              </a:lnSpc>
              <a:spcAft>
                <a:spcPts val="1000"/>
              </a:spcAft>
            </a:pPr>
            <a:r>
              <a:rPr lang="en-US" dirty="0" smtClean="0">
                <a:latin typeface="Calibri" panose="020F0502020204030204" pitchFamily="34" charset="0"/>
                <a:ea typeface="SimSun" panose="02010600030101010101" pitchFamily="2" charset="-122"/>
                <a:cs typeface="Times New Roman" panose="02020603050405020304" pitchFamily="18" charset="0"/>
              </a:rPr>
              <a:t> </a:t>
            </a:r>
            <a:r>
              <a:rPr lang="en-US" sz="36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He looks very fit </a:t>
            </a:r>
            <a:r>
              <a:rPr lang="en-US" sz="36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……………his old age</a:t>
            </a:r>
            <a:r>
              <a:rPr lang="en-US" sz="36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en-US" sz="360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Rectangle 9"/>
          <p:cNvSpPr/>
          <p:nvPr/>
        </p:nvSpPr>
        <p:spPr>
          <a:xfrm>
            <a:off x="4661362" y="3513409"/>
            <a:ext cx="2031325" cy="729430"/>
          </a:xfrm>
          <a:prstGeom prst="rect">
            <a:avLst/>
          </a:prstGeom>
        </p:spPr>
        <p:txBody>
          <a:bodyPr wrap="none">
            <a:spAutoFit/>
          </a:bodyPr>
          <a:lstStyle/>
          <a:p>
            <a:pPr>
              <a:lnSpc>
                <a:spcPct val="115000"/>
              </a:lnSpc>
              <a:spcAft>
                <a:spcPts val="1000"/>
              </a:spcAft>
            </a:pPr>
            <a:r>
              <a:rPr lang="en-US" sz="3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in spite </a:t>
            </a:r>
            <a:r>
              <a:rPr lang="en-US" sz="36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of</a:t>
            </a:r>
            <a:endParaRPr lang="en-US" sz="36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Rectangle 10"/>
          <p:cNvSpPr/>
          <p:nvPr/>
        </p:nvSpPr>
        <p:spPr>
          <a:xfrm>
            <a:off x="352986" y="4884402"/>
            <a:ext cx="12190004" cy="646331"/>
          </a:xfrm>
          <a:prstGeom prst="rect">
            <a:avLst/>
          </a:prstGeom>
        </p:spPr>
        <p:txBody>
          <a:bodyPr wrap="none">
            <a:spAutoFit/>
          </a:bodyPr>
          <a:lstStyle/>
          <a:p>
            <a:r>
              <a:rPr lang="en-US" sz="3600" dirty="0" smtClean="0">
                <a:solidFill>
                  <a:schemeClr val="accent6">
                    <a:lumMod val="50000"/>
                  </a:schemeClr>
                </a:solidFill>
                <a:latin typeface="Times New Roman" panose="02020603050405020304" pitchFamily="18" charset="0"/>
                <a:ea typeface="SimSun" panose="02010600030101010101" pitchFamily="2" charset="-122"/>
                <a:cs typeface="Times New Roman" panose="02020603050405020304" pitchFamily="18" charset="0"/>
              </a:rPr>
              <a:t>…………he has lost </a:t>
            </a:r>
            <a:r>
              <a:rPr lang="en-US" sz="3600" dirty="0">
                <a:solidFill>
                  <a:schemeClr val="accent6">
                    <a:lumMod val="50000"/>
                  </a:schemeClr>
                </a:solidFill>
                <a:latin typeface="Times New Roman" panose="02020603050405020304" pitchFamily="18" charset="0"/>
                <a:ea typeface="SimSun" panose="02010600030101010101" pitchFamily="2" charset="-122"/>
                <a:cs typeface="Times New Roman" panose="02020603050405020304" pitchFamily="18" charset="0"/>
              </a:rPr>
              <a:t>his money, he couldn't go to the restaurant.</a:t>
            </a:r>
            <a:endParaRPr lang="en-US" sz="3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75718" y="4635099"/>
            <a:ext cx="1210588" cy="646331"/>
          </a:xfrm>
          <a:prstGeom prst="rect">
            <a:avLst/>
          </a:prstGeom>
        </p:spPr>
        <p:txBody>
          <a:bodyPr wrap="none">
            <a:spAutoFit/>
          </a:bodyPr>
          <a:lstStyle/>
          <a:p>
            <a:r>
              <a:rPr lang="en-US" sz="3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Since</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946564" y="5861209"/>
            <a:ext cx="8475397" cy="646331"/>
          </a:xfrm>
          <a:prstGeom prst="rect">
            <a:avLst/>
          </a:prstGeom>
        </p:spPr>
        <p:txBody>
          <a:bodyPr wrap="none">
            <a:spAutoFit/>
          </a:bodyPr>
          <a:lstStyle/>
          <a:p>
            <a:r>
              <a:rPr lang="en-US" sz="3600" dirty="0">
                <a:solidFill>
                  <a:schemeClr val="accent4">
                    <a:lumMod val="50000"/>
                  </a:schemeClr>
                </a:solidFill>
                <a:latin typeface="Times New Roman" panose="02020603050405020304" pitchFamily="18" charset="0"/>
                <a:ea typeface="SimSun" panose="02010600030101010101" pitchFamily="2" charset="-122"/>
                <a:cs typeface="Times New Roman" panose="02020603050405020304" pitchFamily="18" charset="0"/>
              </a:rPr>
              <a:t>I'm going home </a:t>
            </a:r>
            <a:r>
              <a:rPr lang="en-US" sz="3600" dirty="0" smtClean="0">
                <a:solidFill>
                  <a:schemeClr val="accent4">
                    <a:lumMod val="50000"/>
                  </a:schemeClr>
                </a:solidFill>
                <a:latin typeface="Times New Roman" panose="02020603050405020304" pitchFamily="18" charset="0"/>
                <a:ea typeface="SimSun" panose="02010600030101010101" pitchFamily="2" charset="-122"/>
                <a:cs typeface="Times New Roman" panose="02020603050405020304" pitchFamily="18" charset="0"/>
              </a:rPr>
              <a:t>…………..you </a:t>
            </a:r>
            <a:r>
              <a:rPr lang="en-US" sz="3600" dirty="0">
                <a:solidFill>
                  <a:schemeClr val="accent4">
                    <a:lumMod val="50000"/>
                  </a:schemeClr>
                </a:solidFill>
                <a:latin typeface="Times New Roman" panose="02020603050405020304" pitchFamily="18" charset="0"/>
                <a:ea typeface="SimSun" panose="02010600030101010101" pitchFamily="2" charset="-122"/>
                <a:cs typeface="Times New Roman" panose="02020603050405020304" pitchFamily="18" charset="0"/>
              </a:rPr>
              <a:t>like it or not.</a:t>
            </a:r>
            <a:endParaRPr lang="en-US" sz="3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162145" y="5678458"/>
            <a:ext cx="1867437"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whether</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65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ox(in)">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ox(in)">
                                      <p:cBhvr>
                                        <p:cTn id="6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21605" y="90153"/>
            <a:ext cx="6529589" cy="3876540"/>
            <a:chOff x="2221605" y="90153"/>
            <a:chExt cx="6529589" cy="3876540"/>
          </a:xfrm>
        </p:grpSpPr>
        <p:sp>
          <p:nvSpPr>
            <p:cNvPr id="2" name="Isosceles Triangle 1"/>
            <p:cNvSpPr/>
            <p:nvPr/>
          </p:nvSpPr>
          <p:spPr>
            <a:xfrm>
              <a:off x="2221605" y="90153"/>
              <a:ext cx="6529589" cy="1700011"/>
            </a:xfrm>
            <a:prstGeom prst="triangle">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07593" y="1790164"/>
              <a:ext cx="5357612" cy="2176529"/>
            </a:xfrm>
            <a:prstGeom prst="rect">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5400" dirty="0" smtClean="0">
                  <a:latin typeface="Times New Roman" panose="02020603050405020304" pitchFamily="18" charset="0"/>
                  <a:cs typeface="Times New Roman" panose="02020603050405020304" pitchFamily="18" charset="0"/>
                </a:rPr>
                <a:t>HOME WORK</a:t>
              </a:r>
              <a:endParaRPr lang="en-US" sz="5400" dirty="0">
                <a:latin typeface="Times New Roman" panose="02020603050405020304" pitchFamily="18" charset="0"/>
                <a:cs typeface="Times New Roman" panose="02020603050405020304" pitchFamily="18" charset="0"/>
              </a:endParaRPr>
            </a:p>
          </p:txBody>
        </p:sp>
      </p:grpSp>
      <p:sp>
        <p:nvSpPr>
          <p:cNvPr id="5" name="Rectangle 4"/>
          <p:cNvSpPr/>
          <p:nvPr/>
        </p:nvSpPr>
        <p:spPr>
          <a:xfrm>
            <a:off x="785611" y="4468970"/>
            <a:ext cx="10869769" cy="17772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00B050"/>
                </a:solidFill>
              </a:rPr>
              <a:t>Write a paragraph on Early rising using connects. </a:t>
            </a:r>
            <a:endParaRPr lang="en-US" sz="4800" dirty="0">
              <a:solidFill>
                <a:srgbClr val="00B050"/>
              </a:solidFill>
            </a:endParaRPr>
          </a:p>
        </p:txBody>
      </p:sp>
    </p:spTree>
    <p:extLst>
      <p:ext uri="{BB962C8B-B14F-4D97-AF65-F5344CB8AC3E}">
        <p14:creationId xmlns:p14="http://schemas.microsoft.com/office/powerpoint/2010/main" val="1776990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4354" y="130629"/>
            <a:ext cx="4023360" cy="1502228"/>
          </a:xfrm>
          <a:prstGeom prst="ellipse">
            <a:avLst/>
          </a:prstGeom>
          <a:solidFill>
            <a:schemeClr val="accent3">
              <a:lumMod val="40000"/>
              <a:lumOff val="60000"/>
            </a:schemeClr>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5400" dirty="0" smtClean="0">
                <a:solidFill>
                  <a:schemeClr val="accent6">
                    <a:lumMod val="50000"/>
                  </a:schemeClr>
                </a:solidFill>
                <a:latin typeface="Times New Roman" panose="02020603050405020304" pitchFamily="18" charset="0"/>
                <a:cs typeface="Times New Roman" panose="02020603050405020304" pitchFamily="18" charset="0"/>
              </a:rPr>
              <a:t>ADVICE</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2142307" y="1632857"/>
            <a:ext cx="8712927" cy="4650378"/>
          </a:xfrm>
          <a:prstGeom prst="cloudCallout">
            <a:avLst>
              <a:gd name="adj1" fmla="val -10898"/>
              <a:gd name="adj2" fmla="val 33577"/>
            </a:avLst>
          </a:prstGeom>
          <a:solidFill>
            <a:schemeClr val="accent3">
              <a:lumMod val="20000"/>
              <a:lumOff val="8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400" dirty="0" smtClean="0">
                <a:solidFill>
                  <a:schemeClr val="accent6">
                    <a:lumMod val="50000"/>
                  </a:schemeClr>
                </a:solidFill>
                <a:latin typeface="Times New Roman" panose="02020603050405020304" pitchFamily="18" charset="0"/>
                <a:cs typeface="Times New Roman" panose="02020603050405020304" pitchFamily="18" charset="0"/>
              </a:rPr>
              <a:t>Connectors play an important role for good writings. So, be attentive to connectors.</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8603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74645" y="531222"/>
            <a:ext cx="7583606" cy="4572001"/>
            <a:chOff x="950794" y="609599"/>
            <a:chExt cx="7583606" cy="4572001"/>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715" t="22222" r="17343" b="17778"/>
            <a:stretch/>
          </p:blipFill>
          <p:spPr>
            <a:xfrm>
              <a:off x="950794" y="609599"/>
              <a:ext cx="3048000" cy="4419601"/>
            </a:xfrm>
            <a:prstGeom prst="rect">
              <a:avLst/>
            </a:prstGeom>
          </p:spPr>
        </p:pic>
        <p:sp>
          <p:nvSpPr>
            <p:cNvPr id="4" name="Line Callout 1 3"/>
            <p:cNvSpPr/>
            <p:nvPr/>
          </p:nvSpPr>
          <p:spPr>
            <a:xfrm>
              <a:off x="4343400" y="2895600"/>
              <a:ext cx="4191000" cy="2286000"/>
            </a:xfrm>
            <a:prstGeom prst="borderCallout1">
              <a:avLst>
                <a:gd name="adj1" fmla="val 1437"/>
                <a:gd name="adj2" fmla="val 1592"/>
                <a:gd name="adj3" fmla="val 90112"/>
                <a:gd name="adj4" fmla="val -48456"/>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THANKS ALL</a:t>
              </a:r>
              <a:endPar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702407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565" y="139148"/>
            <a:ext cx="11529391" cy="6553200"/>
          </a:xfrm>
          <a:prstGeom prst="rect">
            <a:avLst/>
          </a:prstGeom>
          <a:solidFill>
            <a:schemeClr val="accent2">
              <a:lumMod val="20000"/>
              <a:lumOff val="80000"/>
            </a:schemeClr>
          </a:solidFill>
          <a:ln>
            <a:noFill/>
          </a:ln>
          <a:effectLst>
            <a:glow rad="101600">
              <a:srgbClr val="FF0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26366" y="288684"/>
            <a:ext cx="7772400" cy="1015663"/>
          </a:xfrm>
          <a:prstGeom prst="rect">
            <a:avLst/>
          </a:prstGeom>
          <a:noFill/>
        </p:spPr>
        <p:txBody>
          <a:bodyPr wrap="square" rtlCol="0">
            <a:spAutoFit/>
          </a:bodyPr>
          <a:lstStyle/>
          <a:p>
            <a:r>
              <a:rPr lang="en-US"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LEARNING   OUTCOMES</a:t>
            </a:r>
            <a:endPar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TextBox 3"/>
          <p:cNvSpPr txBox="1"/>
          <p:nvPr/>
        </p:nvSpPr>
        <p:spPr>
          <a:xfrm>
            <a:off x="543339" y="1510748"/>
            <a:ext cx="11171583" cy="5016758"/>
          </a:xfrm>
          <a:prstGeom prst="rect">
            <a:avLst/>
          </a:prstGeom>
          <a:noFill/>
        </p:spPr>
        <p:txBody>
          <a:bodyPr wrap="square" rtlCol="0">
            <a:spAutoFit/>
          </a:bodyPr>
          <a:lstStyle/>
          <a:p>
            <a:r>
              <a:rPr lang="en-US" sz="4000" b="1" dirty="0" smtClean="0">
                <a:ln w="12700">
                  <a:solidFill>
                    <a:srgbClr val="00B05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After the end of the lesson the Ss will be able to –</a:t>
            </a:r>
          </a:p>
          <a:p>
            <a:endParaRPr lang="en-US" sz="4000" b="1" dirty="0" smtClean="0">
              <a:ln w="12700">
                <a:solidFill>
                  <a:srgbClr val="00B05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4000" b="1" dirty="0" smtClean="0">
                <a:ln w="12700">
                  <a:solidFill>
                    <a:srgbClr val="00B05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Talk about the pictures.</a:t>
            </a:r>
          </a:p>
          <a:p>
            <a:endParaRPr lang="en-US" sz="4000" b="1" dirty="0" smtClean="0">
              <a:ln w="12700">
                <a:solidFill>
                  <a:srgbClr val="00B05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4000" b="1" dirty="0" smtClean="0">
                <a:ln w="12700">
                  <a:solidFill>
                    <a:srgbClr val="00B05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Explain what connectors are and   their use .</a:t>
            </a:r>
          </a:p>
          <a:p>
            <a:pPr marL="571500" indent="-571500">
              <a:buFont typeface="Wingdings" panose="05000000000000000000" pitchFamily="2" charset="2"/>
              <a:buChar char="v"/>
            </a:pPr>
            <a:r>
              <a:rPr lang="en-US" sz="4000" b="1" dirty="0" smtClean="0">
                <a:ln w="12700">
                  <a:solidFill>
                    <a:srgbClr val="00B05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Make </a:t>
            </a:r>
            <a:r>
              <a:rPr lang="en-US" sz="4000" b="1" dirty="0">
                <a:ln w="12700">
                  <a:solidFill>
                    <a:srgbClr val="00B05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sentences using sentence </a:t>
            </a:r>
            <a:r>
              <a:rPr lang="en-US" sz="4000" b="1" dirty="0" smtClean="0">
                <a:ln w="12700">
                  <a:solidFill>
                    <a:srgbClr val="00B05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connectors .</a:t>
            </a:r>
          </a:p>
          <a:p>
            <a:pPr marL="285750" indent="-285750">
              <a:buFont typeface="Wingdings" panose="05000000000000000000" pitchFamily="2" charset="2"/>
              <a:buChar char="v"/>
            </a:pPr>
            <a:r>
              <a:rPr lang="en-US" sz="4000" b="1" dirty="0" smtClean="0">
                <a:ln w="12700">
                  <a:solidFill>
                    <a:srgbClr val="00B05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Write good writings in their real life situations.</a:t>
            </a:r>
          </a:p>
          <a:p>
            <a:endParaRPr lang="en-US" sz="4000" b="1" dirty="0">
              <a:ln w="12700">
                <a:solidFill>
                  <a:srgbClr val="00B05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944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6577" y="1665566"/>
            <a:ext cx="9237033" cy="1200329"/>
          </a:xfrm>
          <a:prstGeom prst="rect">
            <a:avLst/>
          </a:prstGeom>
          <a:solidFill>
            <a:schemeClr val="bg1"/>
          </a:solidFill>
          <a:ln>
            <a:noFill/>
          </a:ln>
          <a:effectLst>
            <a:glow rad="139700">
              <a:schemeClr val="accent4">
                <a:satMod val="175000"/>
                <a:alpha val="40000"/>
              </a:schemeClr>
            </a:glow>
          </a:effectLst>
        </p:spPr>
        <p:txBody>
          <a:bodyPr wrap="square" rtlCol="0">
            <a:spAutoFit/>
          </a:bodyPr>
          <a:lstStyle/>
          <a:p>
            <a:pPr algn="ct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MoE, DSHE, NCTB , A2I respective </a:t>
            </a:r>
            <a:r>
              <a:rPr lang="en-US" sz="3600" b="1" dirty="0">
                <a:solidFill>
                  <a:schemeClr val="accent6">
                    <a:lumMod val="50000"/>
                  </a:schemeClr>
                </a:solidFill>
                <a:latin typeface="Times New Roman" panose="02020603050405020304" pitchFamily="18" charset="0"/>
                <a:cs typeface="Times New Roman" panose="02020603050405020304" pitchFamily="18" charset="0"/>
              </a:rPr>
              <a:t>officials </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&amp; Prof</a:t>
            </a:r>
            <a:r>
              <a:rPr lang="en-US" sz="3600" b="1" dirty="0">
                <a:solidFill>
                  <a:schemeClr val="accent6">
                    <a:lumMod val="50000"/>
                  </a:schemeClr>
                </a:solidFill>
                <a:latin typeface="Times New Roman" panose="02020603050405020304" pitchFamily="18" charset="0"/>
                <a:cs typeface="Times New Roman" panose="02020603050405020304" pitchFamily="18" charset="0"/>
              </a:rPr>
              <a:t>. S. Yoffie </a:t>
            </a:r>
            <a:endParaRPr lang="en-US" sz="3600" b="1" dirty="0" smtClean="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97470" y="26236"/>
            <a:ext cx="6858000" cy="923330"/>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Acknowledgement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712473" y="3169601"/>
            <a:ext cx="11205239" cy="2923877"/>
          </a:xfrm>
          <a:prstGeom prst="rect">
            <a:avLst/>
          </a:prstGeom>
          <a:noFill/>
          <a:ln>
            <a:noFill/>
          </a:ln>
        </p:spPr>
        <p:txBody>
          <a:bodyPr wrap="square" rtlCol="0">
            <a:spAutoFit/>
          </a:bodyPr>
          <a:lstStyle/>
          <a:p>
            <a:pPr algn="just"/>
            <a:r>
              <a:rPr lang="en-US" sz="4000" b="1" dirty="0" smtClean="0">
                <a:solidFill>
                  <a:srgbClr val="FF0000"/>
                </a:solidFill>
                <a:latin typeface="Book Antiqua" pitchFamily="18" charset="0"/>
                <a:cs typeface="Nikosh" pitchFamily="2" charset="0"/>
              </a:rPr>
              <a:t>Note for the teachers:</a:t>
            </a:r>
          </a:p>
          <a:p>
            <a:pPr algn="just"/>
            <a:r>
              <a:rPr lang="en-US" sz="2800" b="1" dirty="0" smtClean="0">
                <a:solidFill>
                  <a:srgbClr val="003399"/>
                </a:solidFill>
                <a:latin typeface="Book Antiqua" pitchFamily="18" charset="0"/>
                <a:cs typeface="Nikosh" pitchFamily="2" charset="0"/>
              </a:rPr>
              <a:t>I</a:t>
            </a:r>
            <a:r>
              <a:rPr lang="en-US" sz="3600" b="1" dirty="0" smtClean="0">
                <a:latin typeface="Book Antiqua" pitchFamily="18" charset="0"/>
                <a:cs typeface="Nikosh" pitchFamily="2" charset="0"/>
              </a:rPr>
              <a:t>mplementation of such model content depends on the class room situation and skills of the teachers. If the situation demands please edit it according to Ss’ demands.</a:t>
            </a:r>
            <a:endParaRPr lang="en-US" sz="3600" b="1" dirty="0">
              <a:latin typeface="Book Antiqua" pitchFamily="18" charset="0"/>
              <a:cs typeface="Nikosh" pitchFamily="2" charset="0"/>
            </a:endParaRPr>
          </a:p>
        </p:txBody>
      </p:sp>
    </p:spTree>
    <p:extLst>
      <p:ext uri="{BB962C8B-B14F-4D97-AF65-F5344CB8AC3E}">
        <p14:creationId xmlns:p14="http://schemas.microsoft.com/office/powerpoint/2010/main" val="1462513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id2705338-728px-Draw-a-Wild-Flower-Step-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597" y="1241946"/>
            <a:ext cx="9870358" cy="678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2614827" y="425891"/>
            <a:ext cx="6965901" cy="5817358"/>
          </a:xfrm>
          <a:prstGeom prst="rect">
            <a:avLst/>
          </a:prstGeom>
        </p:spPr>
        <p:txBody>
          <a:bodyPr wrap="square">
            <a:prstTxWarp prst="textCircle">
              <a:avLst/>
            </a:prstTxWarp>
            <a:spAutoFit/>
          </a:bodyPr>
          <a:lstStyle/>
          <a:p>
            <a:r>
              <a:rPr lang="en-US" sz="6000" b="1" dirty="0" smtClean="0">
                <a:ln w="12700">
                  <a:solidFill>
                    <a:srgbClr val="FFFF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9600" b="1" dirty="0" smtClean="0">
                <a:ln w="6600">
                  <a:solidFill>
                    <a:srgbClr val="002060"/>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Dhalahara   Westpara   </a:t>
            </a:r>
            <a:r>
              <a:rPr lang="en-US" sz="9600" b="1" dirty="0">
                <a:ln w="6600">
                  <a:solidFill>
                    <a:srgbClr val="002060"/>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Secondary    Girls’   School</a:t>
            </a:r>
            <a:endParaRPr lang="en-US" sz="9600" b="1" dirty="0">
              <a:ln w="6600">
                <a:solidFill>
                  <a:srgbClr val="002060"/>
                </a:solidFill>
                <a:prstDash val="solid"/>
              </a:ln>
              <a:solidFill>
                <a:srgbClr val="FFFF00"/>
              </a:solidFill>
              <a:effectLst>
                <a:outerShdw dist="38100" dir="2640000" algn="bl" rotWithShape="0">
                  <a:schemeClr val="tx2">
                    <a:lumMod val="75000"/>
                  </a:schemeClr>
                </a:outerShdw>
              </a:effectLst>
            </a:endParaRPr>
          </a:p>
        </p:txBody>
      </p:sp>
      <p:sp>
        <p:nvSpPr>
          <p:cNvPr id="4" name="Rectangle 3"/>
          <p:cNvSpPr/>
          <p:nvPr/>
        </p:nvSpPr>
        <p:spPr>
          <a:xfrm>
            <a:off x="3593412" y="1424073"/>
            <a:ext cx="5008729" cy="3820993"/>
          </a:xfrm>
          <a:prstGeom prst="rect">
            <a:avLst/>
          </a:prstGeom>
        </p:spPr>
        <p:txBody>
          <a:bodyPr>
            <a:prstTxWarp prst="textCircle">
              <a:avLst/>
            </a:prstTxWarp>
            <a:spAutoFit/>
          </a:bodyPr>
          <a:lstStyle/>
          <a:p>
            <a:r>
              <a:rPr lang="en-US" sz="6600" b="1" dirty="0" smtClean="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 </a:t>
            </a:r>
            <a:r>
              <a:rPr lang="en-US" sz="6600" b="1" dirty="0" smtClean="0">
                <a:ln w="12700">
                  <a:solidFill>
                    <a:srgbClr val="44546A">
                      <a:lumMod val="75000"/>
                    </a:srgbClr>
                  </a:solidFill>
                  <a:prstDash val="solid"/>
                </a:ln>
                <a:solidFill>
                  <a:srgbClr val="00B05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WELCOME   TO  </a:t>
            </a:r>
            <a:r>
              <a:rPr lang="en-US" sz="6600" b="1" dirty="0">
                <a:ln w="12700">
                  <a:solidFill>
                    <a:srgbClr val="44546A">
                      <a:lumMod val="75000"/>
                    </a:srgbClr>
                  </a:solidFill>
                  <a:prstDash val="solid"/>
                </a:ln>
                <a:solidFill>
                  <a:srgbClr val="00B05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MULTIMEDIA   CLASS</a:t>
            </a:r>
            <a:endParaRPr lang="en-US" dirty="0">
              <a:solidFill>
                <a:srgbClr val="00B050"/>
              </a:solidFill>
            </a:endParaRPr>
          </a:p>
        </p:txBody>
      </p:sp>
      <p:sp>
        <p:nvSpPr>
          <p:cNvPr id="5" name="Rectangle 4"/>
          <p:cNvSpPr/>
          <p:nvPr/>
        </p:nvSpPr>
        <p:spPr>
          <a:xfrm>
            <a:off x="3811733" y="2494326"/>
            <a:ext cx="4860626" cy="1323439"/>
          </a:xfrm>
          <a:prstGeom prst="rect">
            <a:avLst/>
          </a:prstGeom>
        </p:spPr>
        <p:txBody>
          <a:bodyPr wrap="none">
            <a:spAutoFit/>
          </a:bodyPr>
          <a:lstStyle/>
          <a:p>
            <a:pPr lvl="0"/>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ENGLISH</a:t>
            </a:r>
          </a:p>
        </p:txBody>
      </p:sp>
    </p:spTree>
    <p:extLst>
      <p:ext uri="{BB962C8B-B14F-4D97-AF65-F5344CB8AC3E}">
        <p14:creationId xmlns:p14="http://schemas.microsoft.com/office/powerpoint/2010/main" val="648098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208" y="3548667"/>
            <a:ext cx="5649265" cy="33093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24282" cy="3637509"/>
          </a:xfrm>
          <a:prstGeom prst="rect">
            <a:avLst/>
          </a:prstGeom>
        </p:spPr>
      </p:pic>
      <p:sp>
        <p:nvSpPr>
          <p:cNvPr id="6" name="Rectangle 5"/>
          <p:cNvSpPr/>
          <p:nvPr/>
        </p:nvSpPr>
        <p:spPr>
          <a:xfrm>
            <a:off x="7096259" y="425003"/>
            <a:ext cx="4752304" cy="1210614"/>
          </a:xfrm>
          <a:prstGeom prst="rect">
            <a:avLst/>
          </a:prstGeom>
          <a:solidFill>
            <a:schemeClr val="accent4">
              <a:lumMod val="20000"/>
              <a:lumOff val="80000"/>
            </a:schemeClr>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 Look at the picture.</a:t>
            </a:r>
            <a:endParaRPr lang="en-US" sz="4000" dirty="0">
              <a:solidFill>
                <a:schemeClr val="tx1"/>
              </a:solidFill>
            </a:endParaRPr>
          </a:p>
        </p:txBody>
      </p:sp>
    </p:spTree>
    <p:extLst>
      <p:ext uri="{BB962C8B-B14F-4D97-AF65-F5344CB8AC3E}">
        <p14:creationId xmlns:p14="http://schemas.microsoft.com/office/powerpoint/2010/main" val="1346279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76" y="269920"/>
            <a:ext cx="5782614" cy="38250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690" y="2012056"/>
            <a:ext cx="6145235" cy="3683358"/>
          </a:xfrm>
          <a:prstGeom prst="rect">
            <a:avLst/>
          </a:prstGeom>
        </p:spPr>
      </p:pic>
      <p:sp>
        <p:nvSpPr>
          <p:cNvPr id="4" name="Right Arrow 3"/>
          <p:cNvSpPr/>
          <p:nvPr/>
        </p:nvSpPr>
        <p:spPr>
          <a:xfrm>
            <a:off x="1" y="3899079"/>
            <a:ext cx="5306095" cy="1767625"/>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400" dirty="0" smtClean="0">
                <a:solidFill>
                  <a:srgbClr val="002060"/>
                </a:solidFill>
                <a:latin typeface="Times New Roman" panose="02020603050405020304" pitchFamily="18" charset="0"/>
                <a:cs typeface="Times New Roman" panose="02020603050405020304" pitchFamily="18" charset="0"/>
              </a:rPr>
              <a:t>you need </a:t>
            </a:r>
            <a:r>
              <a:rPr lang="en-US" sz="4400" dirty="0">
                <a:solidFill>
                  <a:srgbClr val="002060"/>
                </a:solidFill>
                <a:latin typeface="Times New Roman" panose="02020603050405020304" pitchFamily="18" charset="0"/>
                <a:cs typeface="Times New Roman" panose="02020603050405020304" pitchFamily="18" charset="0"/>
              </a:rPr>
              <a:t>a boat.</a:t>
            </a:r>
          </a:p>
        </p:txBody>
      </p:sp>
      <p:sp>
        <p:nvSpPr>
          <p:cNvPr id="5" name="Left Arrow 4"/>
          <p:cNvSpPr/>
          <p:nvPr/>
        </p:nvSpPr>
        <p:spPr>
          <a:xfrm>
            <a:off x="5546502" y="0"/>
            <a:ext cx="6645498" cy="2012056"/>
          </a:xfrm>
          <a:prstGeom prst="lef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000" dirty="0" smtClean="0">
                <a:solidFill>
                  <a:srgbClr val="002060"/>
                </a:solidFill>
                <a:latin typeface="Times New Roman" panose="02020603050405020304" pitchFamily="18" charset="0"/>
                <a:cs typeface="Times New Roman" panose="02020603050405020304" pitchFamily="18" charset="0"/>
              </a:rPr>
              <a:t>If you want to cross the river</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1046" y="5810872"/>
            <a:ext cx="11183138" cy="707886"/>
          </a:xfrm>
          <a:prstGeom prst="rect">
            <a:avLst/>
          </a:prstGeom>
          <a:noFill/>
        </p:spPr>
        <p:txBody>
          <a:bodyPr wrap="square" rtlCol="0">
            <a:spAutoFit/>
          </a:bodyPr>
          <a:lstStyle/>
          <a:p>
            <a:r>
              <a:rPr lang="en-US" sz="4000" dirty="0">
                <a:solidFill>
                  <a:prstClr val="white"/>
                </a:solidFill>
              </a:rPr>
              <a:t> </a:t>
            </a:r>
            <a:r>
              <a:rPr lang="en-US" sz="4000" dirty="0" smtClean="0">
                <a:solidFill>
                  <a:srgbClr val="FF0000"/>
                </a:solidFill>
                <a:latin typeface="Times New Roman" panose="02020603050405020304" pitchFamily="18" charset="0"/>
                <a:cs typeface="Times New Roman" panose="02020603050405020304" pitchFamily="18" charset="0"/>
              </a:rPr>
              <a:t>If   </a:t>
            </a:r>
            <a:r>
              <a:rPr lang="en-US" sz="4000" dirty="0" smtClean="0">
                <a:solidFill>
                  <a:srgbClr val="002060"/>
                </a:solidFill>
                <a:latin typeface="Times New Roman" panose="02020603050405020304" pitchFamily="18" charset="0"/>
                <a:cs typeface="Times New Roman" panose="02020603050405020304" pitchFamily="18" charset="0"/>
              </a:rPr>
              <a:t>you </a:t>
            </a:r>
            <a:r>
              <a:rPr lang="en-US" sz="4000" dirty="0">
                <a:solidFill>
                  <a:srgbClr val="002060"/>
                </a:solidFill>
                <a:latin typeface="Times New Roman" panose="02020603050405020304" pitchFamily="18" charset="0"/>
                <a:cs typeface="Times New Roman" panose="02020603050405020304" pitchFamily="18" charset="0"/>
              </a:rPr>
              <a:t>want to cross the </a:t>
            </a:r>
            <a:r>
              <a:rPr lang="en-US" sz="4000" dirty="0" smtClean="0">
                <a:solidFill>
                  <a:srgbClr val="002060"/>
                </a:solidFill>
                <a:latin typeface="Times New Roman" panose="02020603050405020304" pitchFamily="18" charset="0"/>
                <a:cs typeface="Times New Roman" panose="02020603050405020304" pitchFamily="18" charset="0"/>
              </a:rPr>
              <a:t>river  </a:t>
            </a:r>
            <a:r>
              <a:rPr lang="en-US" sz="4000" dirty="0" smtClean="0">
                <a:solidFill>
                  <a:srgbClr val="FF0000"/>
                </a:solidFill>
              </a:rPr>
              <a:t>,</a:t>
            </a:r>
            <a:r>
              <a:rPr lang="en-US" dirty="0" smtClean="0">
                <a:solidFill>
                  <a:srgbClr val="002060"/>
                </a:solidFill>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rPr>
              <a:t>you </a:t>
            </a:r>
            <a:r>
              <a:rPr lang="en-US" sz="4000" dirty="0">
                <a:solidFill>
                  <a:srgbClr val="FF0000"/>
                </a:solidFill>
                <a:latin typeface="Times New Roman" panose="02020603050405020304" pitchFamily="18" charset="0"/>
                <a:cs typeface="Times New Roman" panose="02020603050405020304" pitchFamily="18" charset="0"/>
              </a:rPr>
              <a:t>need a boat</a:t>
            </a:r>
            <a:r>
              <a:rPr lang="en-US" sz="4000"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a:off x="191046" y="5810872"/>
            <a:ext cx="824249" cy="734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568225" y="5999507"/>
            <a:ext cx="639662" cy="5192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2303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5541" y="1570382"/>
            <a:ext cx="5896459" cy="373657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68" r="7080"/>
          <a:stretch/>
        </p:blipFill>
        <p:spPr>
          <a:xfrm>
            <a:off x="293065" y="240944"/>
            <a:ext cx="6149009" cy="3882887"/>
          </a:xfrm>
          <a:prstGeom prst="rect">
            <a:avLst/>
          </a:prstGeom>
        </p:spPr>
      </p:pic>
      <p:sp>
        <p:nvSpPr>
          <p:cNvPr id="4" name="Right Arrow 3"/>
          <p:cNvSpPr/>
          <p:nvPr/>
        </p:nvSpPr>
        <p:spPr>
          <a:xfrm>
            <a:off x="0" y="3882887"/>
            <a:ext cx="6619741" cy="2027583"/>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7030A0"/>
                </a:solidFill>
                <a:latin typeface="Times New Roman" panose="02020603050405020304" pitchFamily="18" charset="0"/>
                <a:cs typeface="Times New Roman" panose="02020603050405020304" pitchFamily="18" charset="0"/>
              </a:rPr>
              <a:t>we </a:t>
            </a:r>
            <a:r>
              <a:rPr lang="en-US" sz="3600" dirty="0">
                <a:solidFill>
                  <a:srgbClr val="7030A0"/>
                </a:solidFill>
                <a:latin typeface="Times New Roman" panose="02020603050405020304" pitchFamily="18" charset="0"/>
                <a:cs typeface="Times New Roman" panose="02020603050405020304" pitchFamily="18" charset="0"/>
              </a:rPr>
              <a:t>have to lit the lamp to study.</a:t>
            </a:r>
          </a:p>
        </p:txBody>
      </p:sp>
      <p:sp>
        <p:nvSpPr>
          <p:cNvPr id="5" name="Left Arrow 4"/>
          <p:cNvSpPr/>
          <p:nvPr/>
        </p:nvSpPr>
        <p:spPr>
          <a:xfrm>
            <a:off x="6149008" y="0"/>
            <a:ext cx="6042992" cy="1776336"/>
          </a:xfrm>
          <a:prstGeom prst="lef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600" dirty="0" smtClean="0">
                <a:solidFill>
                  <a:srgbClr val="7030A0"/>
                </a:solidFill>
                <a:latin typeface="Times New Roman" panose="02020603050405020304" pitchFamily="18" charset="0"/>
                <a:cs typeface="Times New Roman" panose="02020603050405020304" pitchFamily="18" charset="0"/>
              </a:rPr>
              <a:t>When load shedding goes on</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 y="5857038"/>
            <a:ext cx="11964473" cy="646331"/>
          </a:xfrm>
          <a:prstGeom prst="rect">
            <a:avLst/>
          </a:prstGeom>
          <a:noFill/>
        </p:spPr>
        <p:txBody>
          <a:bodyPr wrap="square" rtlCol="0">
            <a:spAutoFit/>
          </a:bodyPr>
          <a:lstStyle/>
          <a:p>
            <a:pPr algn="ctr"/>
            <a:r>
              <a:rPr lang="en-US" sz="3600" dirty="0" smtClean="0">
                <a:solidFill>
                  <a:srgbClr val="FF0000"/>
                </a:solidFill>
                <a:latin typeface="Times New Roman" panose="02020603050405020304" pitchFamily="18" charset="0"/>
                <a:cs typeface="Times New Roman" panose="02020603050405020304" pitchFamily="18" charset="0"/>
              </a:rPr>
              <a:t>When </a:t>
            </a:r>
            <a:r>
              <a:rPr lang="en-US" sz="3600" dirty="0" smtClean="0">
                <a:solidFill>
                  <a:srgbClr val="FF0000"/>
                </a:solidFill>
              </a:rPr>
              <a:t> </a:t>
            </a:r>
            <a:r>
              <a:rPr lang="en-US" sz="3600" dirty="0" smtClean="0">
                <a:solidFill>
                  <a:srgbClr val="7030A0"/>
                </a:solidFill>
                <a:latin typeface="Times New Roman" panose="02020603050405020304" pitchFamily="18" charset="0"/>
                <a:cs typeface="Times New Roman" panose="02020603050405020304" pitchFamily="18" charset="0"/>
              </a:rPr>
              <a:t>load shedding goes on  , </a:t>
            </a:r>
            <a:r>
              <a:rPr lang="en-US" sz="3600" dirty="0">
                <a:solidFill>
                  <a:srgbClr val="FF0000"/>
                </a:solidFill>
                <a:latin typeface="Times New Roman" panose="02020603050405020304" pitchFamily="18" charset="0"/>
                <a:cs typeface="Times New Roman" panose="02020603050405020304" pitchFamily="18" charset="0"/>
              </a:rPr>
              <a:t>we have to lit the lamp to </a:t>
            </a:r>
            <a:r>
              <a:rPr lang="en-US" sz="3600" dirty="0" smtClean="0">
                <a:solidFill>
                  <a:srgbClr val="FF0000"/>
                </a:solidFill>
                <a:latin typeface="Times New Roman" panose="02020603050405020304" pitchFamily="18" charset="0"/>
                <a:cs typeface="Times New Roman" panose="02020603050405020304" pitchFamily="18" charset="0"/>
              </a:rPr>
              <a:t>study.</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521182" y="5450986"/>
            <a:ext cx="415498" cy="646331"/>
          </a:xfrm>
          <a:prstGeom prst="rect">
            <a:avLst/>
          </a:prstGeom>
        </p:spPr>
        <p:txBody>
          <a:bodyPr wrap="none">
            <a:spAutoFit/>
          </a:bodyPr>
          <a:lstStyle/>
          <a:p>
            <a:pPr algn="ctr"/>
            <a:r>
              <a:rPr lang="en-US" sz="3600" dirty="0" smtClean="0">
                <a:solidFill>
                  <a:srgbClr val="7030A0"/>
                </a:solidFill>
                <a:latin typeface="Times New Roman" panose="02020603050405020304" pitchFamily="18" charset="0"/>
                <a:cs typeface="Times New Roman" panose="02020603050405020304" pitchFamily="18" charset="0"/>
              </a:rPr>
              <a:t>. </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8" name="Oval 7"/>
          <p:cNvSpPr/>
          <p:nvPr/>
        </p:nvSpPr>
        <p:spPr>
          <a:xfrm>
            <a:off x="5582990" y="6158802"/>
            <a:ext cx="399245" cy="315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763" y="5774151"/>
            <a:ext cx="1197735" cy="729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94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57498" y="0"/>
            <a:ext cx="8061500" cy="2794715"/>
          </a:xfrm>
          <a:prstGeom prst="cloudCallout">
            <a:avLst>
              <a:gd name="adj1" fmla="val -17419"/>
              <a:gd name="adj2" fmla="val 72159"/>
            </a:avLst>
          </a:prstGeom>
          <a:solidFill>
            <a:schemeClr val="bg1"/>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00B050"/>
                </a:solidFill>
                <a:latin typeface="Times New Roman" panose="02020603050405020304" pitchFamily="18" charset="0"/>
                <a:cs typeface="Times New Roman" panose="02020603050405020304" pitchFamily="18" charset="0"/>
              </a:rPr>
              <a:t>Could you tell me what we are going to learn today? </a:t>
            </a:r>
            <a:endParaRPr lang="en-US" sz="5400" dirty="0">
              <a:solidFill>
                <a:srgbClr val="00B050"/>
              </a:solidFill>
              <a:latin typeface="Times New Roman" panose="02020603050405020304" pitchFamily="18" charset="0"/>
              <a:cs typeface="Times New Roman" panose="02020603050405020304" pitchFamily="18" charset="0"/>
            </a:endParaRPr>
          </a:p>
        </p:txBody>
      </p:sp>
      <p:sp>
        <p:nvSpPr>
          <p:cNvPr id="4" name="Oval 3"/>
          <p:cNvSpPr/>
          <p:nvPr/>
        </p:nvSpPr>
        <p:spPr>
          <a:xfrm>
            <a:off x="256084" y="3522000"/>
            <a:ext cx="7615707" cy="2881879"/>
          </a:xfrm>
          <a:prstGeom prst="ellipse">
            <a:avLst/>
          </a:prstGeom>
          <a:solidFill>
            <a:schemeClr val="bg1"/>
          </a:solidFill>
          <a:ln>
            <a:solidFill>
              <a:srgbClr val="FF0000"/>
            </a:solidFill>
          </a:ln>
          <a:effectLst>
            <a:glow rad="228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 </a:t>
            </a:r>
            <a:r>
              <a:rPr lang="en-US" sz="4800" b="1" dirty="0" smtClean="0">
                <a:solidFill>
                  <a:srgbClr val="00B050"/>
                </a:solidFill>
                <a:latin typeface="Times New Roman" panose="02020603050405020304" pitchFamily="18" charset="0"/>
                <a:cs typeface="Times New Roman" panose="02020603050405020304" pitchFamily="18" charset="0"/>
              </a:rPr>
              <a:t>CONNECTORS/</a:t>
            </a:r>
          </a:p>
          <a:p>
            <a:pPr algn="ctr"/>
            <a:r>
              <a:rPr lang="en-US" sz="4800" b="1" dirty="0" smtClean="0">
                <a:solidFill>
                  <a:srgbClr val="00B050"/>
                </a:solidFill>
                <a:latin typeface="Times New Roman" panose="02020603050405020304" pitchFamily="18" charset="0"/>
                <a:cs typeface="Times New Roman" panose="02020603050405020304" pitchFamily="18" charset="0"/>
              </a:rPr>
              <a:t>LINKERS</a:t>
            </a:r>
            <a:endParaRPr lang="en-US" sz="60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8451273" y="0"/>
            <a:ext cx="3740727" cy="6858000"/>
            <a:chOff x="8451273" y="0"/>
            <a:chExt cx="3740727"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1273" y="0"/>
              <a:ext cx="3740727" cy="6858000"/>
            </a:xfrm>
            <a:prstGeom prst="rect">
              <a:avLst/>
            </a:prstGeom>
          </p:spPr>
        </p:pic>
        <p:sp>
          <p:nvSpPr>
            <p:cNvPr id="8" name="Rectangle 7"/>
            <p:cNvSpPr/>
            <p:nvPr/>
          </p:nvSpPr>
          <p:spPr>
            <a:xfrm>
              <a:off x="9912626" y="1777284"/>
              <a:ext cx="2000331" cy="740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r>
                <a:rPr lang="en-US" b="1" dirty="0">
                  <a:solidFill>
                    <a:schemeClr val="tx1"/>
                  </a:solidFill>
                  <a:latin typeface="Segoe Print" panose="02000600000000000000" pitchFamily="2" charset="0"/>
                  <a:cs typeface="Times New Roman" panose="02020603050405020304" pitchFamily="18" charset="0"/>
                </a:rPr>
                <a:t>CONNECTORS/</a:t>
              </a:r>
            </a:p>
            <a:p>
              <a:pPr algn="ctr"/>
              <a:r>
                <a:rPr lang="en-US" b="1" dirty="0">
                  <a:solidFill>
                    <a:schemeClr val="tx1"/>
                  </a:solidFill>
                  <a:latin typeface="Segoe Print" panose="02000600000000000000" pitchFamily="2" charset="0"/>
                  <a:cs typeface="Times New Roman" panose="02020603050405020304" pitchFamily="18" charset="0"/>
                </a:rPr>
                <a:t>LINKERS</a:t>
              </a:r>
            </a:p>
          </p:txBody>
        </p:sp>
      </p:grpSp>
    </p:spTree>
    <p:extLst>
      <p:ext uri="{BB962C8B-B14F-4D97-AF65-F5344CB8AC3E}">
        <p14:creationId xmlns:p14="http://schemas.microsoft.com/office/powerpoint/2010/main" val="1346139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1074</TotalTime>
  <Words>1549</Words>
  <Application>Microsoft Office PowerPoint</Application>
  <PresentationFormat>Widescreen</PresentationFormat>
  <Paragraphs>152</Paragraphs>
  <Slides>26</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SimSun</vt:lpstr>
      <vt:lpstr>Arial</vt:lpstr>
      <vt:lpstr>Book Antiqua</vt:lpstr>
      <vt:lpstr>Calibri</vt:lpstr>
      <vt:lpstr>Calibri Light</vt:lpstr>
      <vt:lpstr>Nikosh</vt:lpstr>
      <vt:lpstr>Segoe Print</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 TEACHER</dc:creator>
  <cp:lastModifiedBy>Windows User</cp:lastModifiedBy>
  <cp:revision>144</cp:revision>
  <dcterms:created xsi:type="dcterms:W3CDTF">2018-05-01T04:45:11Z</dcterms:created>
  <dcterms:modified xsi:type="dcterms:W3CDTF">2019-11-06T16:02:13Z</dcterms:modified>
</cp:coreProperties>
</file>