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8" r:id="rId2"/>
    <p:sldId id="260" r:id="rId3"/>
    <p:sldId id="259" r:id="rId4"/>
    <p:sldId id="261" r:id="rId5"/>
    <p:sldId id="257" r:id="rId6"/>
    <p:sldId id="263" r:id="rId7"/>
    <p:sldId id="262" r:id="rId8"/>
    <p:sldId id="267" r:id="rId9"/>
    <p:sldId id="265" r:id="rId10"/>
    <p:sldId id="264" r:id="rId11"/>
    <p:sldId id="268" r:id="rId12"/>
    <p:sldId id="266" r:id="rId13"/>
    <p:sldId id="269" r:id="rId14"/>
    <p:sldId id="272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79A12E-A979-4E69-B93C-8D7B9EFD33C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C26EF9E8-E904-4582-A5F6-786F8B6C1F37}" type="pres">
      <dgm:prSet presAssocID="{9779A12E-A979-4E69-B93C-8D7B9EFD33C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BDEAAF62-4CEE-41A3-9221-1FE4A0A1B543}" type="presOf" srcId="{9779A12E-A979-4E69-B93C-8D7B9EFD33C5}" destId="{C26EF9E8-E904-4582-A5F6-786F8B6C1F37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E80507-DB84-4828-AE26-B1EE8E9B3574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24610D-8D33-4A47-B4AA-8FFD289A8D8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24610D-8D33-4A47-B4AA-8FFD289A8D8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24610D-8D33-4A47-B4AA-8FFD289A8D8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24610D-8D33-4A47-B4AA-8FFD289A8D8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4346C-A3FC-4F2E-AF1B-6B91506141F7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909BA-CC4E-46C9-816E-8EF4415C4E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  <p:sndAc>
      <p:stSnd>
        <p:snd r:embed="rId1" name="applause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4346C-A3FC-4F2E-AF1B-6B91506141F7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909BA-CC4E-46C9-816E-8EF4415C4E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  <p:sndAc>
      <p:stSnd>
        <p:snd r:embed="rId1" name="applause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4346C-A3FC-4F2E-AF1B-6B91506141F7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909BA-CC4E-46C9-816E-8EF4415C4E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  <p:sndAc>
      <p:stSnd>
        <p:snd r:embed="rId1" name="applause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4346C-A3FC-4F2E-AF1B-6B91506141F7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909BA-CC4E-46C9-816E-8EF4415C4E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  <p:sndAc>
      <p:stSnd>
        <p:snd r:embed="rId1" name="applause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4346C-A3FC-4F2E-AF1B-6B91506141F7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909BA-CC4E-46C9-816E-8EF4415C4E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  <p:sndAc>
      <p:stSnd>
        <p:snd r:embed="rId1" name="applause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4346C-A3FC-4F2E-AF1B-6B91506141F7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909BA-CC4E-46C9-816E-8EF4415C4E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  <p:sndAc>
      <p:stSnd>
        <p:snd r:embed="rId1" name="applause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4346C-A3FC-4F2E-AF1B-6B91506141F7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909BA-CC4E-46C9-816E-8EF4415C4E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  <p:sndAc>
      <p:stSnd>
        <p:snd r:embed="rId1" name="applause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4346C-A3FC-4F2E-AF1B-6B91506141F7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909BA-CC4E-46C9-816E-8EF4415C4E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  <p:sndAc>
      <p:stSnd>
        <p:snd r:embed="rId1" name="applause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4346C-A3FC-4F2E-AF1B-6B91506141F7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909BA-CC4E-46C9-816E-8EF4415C4E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  <p:sndAc>
      <p:stSnd>
        <p:snd r:embed="rId1" name="applause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4346C-A3FC-4F2E-AF1B-6B91506141F7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909BA-CC4E-46C9-816E-8EF4415C4E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  <p:sndAc>
      <p:stSnd>
        <p:snd r:embed="rId1" name="applause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4346C-A3FC-4F2E-AF1B-6B91506141F7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909BA-CC4E-46C9-816E-8EF4415C4E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  <p:sndAc>
      <p:stSnd>
        <p:snd r:embed="rId1" name="applause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4346C-A3FC-4F2E-AF1B-6B91506141F7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909BA-CC4E-46C9-816E-8EF4415C4E3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r"/>
    <p:sndAc>
      <p:stSnd>
        <p:snd r:embed="rId13" name="applause.wav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05000" y="1676400"/>
            <a:ext cx="5486400" cy="68580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981200" y="762000"/>
            <a:ext cx="5410200" cy="132343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/>
              <a:t>welcome</a:t>
            </a:r>
            <a:endParaRPr lang="en-US" sz="8000" dirty="0"/>
          </a:p>
        </p:txBody>
      </p:sp>
    </p:spTree>
  </p:cSld>
  <p:clrMapOvr>
    <a:masterClrMapping/>
  </p:clrMapOvr>
  <p:transition>
    <p:wipe dir="r"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685800" y="533400"/>
            <a:ext cx="7315200" cy="6324600"/>
          </a:xfrm>
          <a:prstGeom prst="horizontalScroll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800" b="1" i="1" dirty="0" smtClean="0"/>
              <a:t>Read the text silently</a:t>
            </a:r>
            <a:r>
              <a:rPr lang="en-US" sz="4400" b="1" i="1" dirty="0" smtClean="0"/>
              <a:t> </a:t>
            </a:r>
            <a:endParaRPr lang="en-US" sz="4400" b="1" i="1" dirty="0"/>
          </a:p>
        </p:txBody>
      </p:sp>
    </p:spTree>
  </p:cSld>
  <p:clrMapOvr>
    <a:masterClrMapping/>
  </p:clrMapOvr>
  <p:transition>
    <p:wipe dir="r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riped Right Arrow 2"/>
          <p:cNvSpPr/>
          <p:nvPr/>
        </p:nvSpPr>
        <p:spPr>
          <a:xfrm>
            <a:off x="1524000" y="381000"/>
            <a:ext cx="4495800" cy="182880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Pair  Work</a:t>
            </a:r>
            <a:endParaRPr lang="en-US" sz="3600" dirty="0"/>
          </a:p>
        </p:txBody>
      </p:sp>
      <p:sp>
        <p:nvSpPr>
          <p:cNvPr id="4" name="Flowchart: Process 3"/>
          <p:cNvSpPr/>
          <p:nvPr/>
        </p:nvSpPr>
        <p:spPr>
          <a:xfrm>
            <a:off x="457200" y="2667000"/>
            <a:ext cx="8001000" cy="28956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(</a:t>
            </a:r>
            <a:r>
              <a:rPr lang="en-US" sz="5400" dirty="0" smtClean="0"/>
              <a:t>a )</a:t>
            </a:r>
            <a:r>
              <a:rPr lang="en-US" sz="4000" dirty="0" smtClean="0"/>
              <a:t> Who was </a:t>
            </a:r>
            <a:r>
              <a:rPr lang="en-US" sz="4000" dirty="0" err="1" smtClean="0"/>
              <a:t>Hason</a:t>
            </a:r>
            <a:r>
              <a:rPr lang="en-US" sz="4000" dirty="0" smtClean="0"/>
              <a:t>  Raja  ?</a:t>
            </a:r>
          </a:p>
          <a:p>
            <a:r>
              <a:rPr lang="en-US" sz="4000" dirty="0" smtClean="0"/>
              <a:t>(b)When was he born ?</a:t>
            </a:r>
          </a:p>
          <a:p>
            <a:r>
              <a:rPr lang="en-US" sz="4000" dirty="0" smtClean="0"/>
              <a:t>(c) When was “</a:t>
            </a:r>
            <a:r>
              <a:rPr lang="en-US" sz="4000" dirty="0" err="1" smtClean="0"/>
              <a:t>Hason</a:t>
            </a:r>
            <a:r>
              <a:rPr lang="en-US" sz="4000" dirty="0" smtClean="0"/>
              <a:t> </a:t>
            </a:r>
            <a:r>
              <a:rPr lang="en-US" sz="4000" dirty="0" err="1" smtClean="0"/>
              <a:t>Udash</a:t>
            </a:r>
            <a:r>
              <a:rPr lang="en-US" sz="4000" dirty="0" smtClean="0"/>
              <a:t>” published ?</a:t>
            </a:r>
            <a:endParaRPr lang="en-US" dirty="0"/>
          </a:p>
        </p:txBody>
      </p:sp>
    </p:spTree>
  </p:cSld>
  <p:clrMapOvr>
    <a:masterClrMapping/>
  </p:clrMapOvr>
  <p:transition>
    <p:wipe dir="r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Terminator 1"/>
          <p:cNvSpPr/>
          <p:nvPr/>
        </p:nvSpPr>
        <p:spPr>
          <a:xfrm>
            <a:off x="1676400" y="381000"/>
            <a:ext cx="4419600" cy="9906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Solution</a:t>
            </a:r>
            <a:endParaRPr lang="en-US" sz="4400" dirty="0"/>
          </a:p>
        </p:txBody>
      </p:sp>
      <p:sp>
        <p:nvSpPr>
          <p:cNvPr id="4" name="Horizontal Scroll 3"/>
          <p:cNvSpPr/>
          <p:nvPr/>
        </p:nvSpPr>
        <p:spPr>
          <a:xfrm>
            <a:off x="762000" y="1447800"/>
            <a:ext cx="6629400" cy="16002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(</a:t>
            </a:r>
            <a:r>
              <a:rPr lang="en-US" sz="2400" dirty="0" smtClean="0"/>
              <a:t>a) </a:t>
            </a:r>
            <a:r>
              <a:rPr lang="en-US" sz="2400" dirty="0" err="1" smtClean="0"/>
              <a:t>Hason</a:t>
            </a:r>
            <a:r>
              <a:rPr lang="en-US" sz="2400" dirty="0" smtClean="0"/>
              <a:t> Raja was a mystic bard of Bangladesh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Flowchart: Punched Tape 4"/>
          <p:cNvSpPr/>
          <p:nvPr/>
        </p:nvSpPr>
        <p:spPr>
          <a:xfrm>
            <a:off x="609600" y="3048000"/>
            <a:ext cx="7010400" cy="152400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(b) He was born  in  1856.</a:t>
            </a:r>
            <a:endParaRPr lang="en-US" sz="2400" dirty="0"/>
          </a:p>
        </p:txBody>
      </p:sp>
      <p:sp>
        <p:nvSpPr>
          <p:cNvPr id="6" name="Flowchart: Punched Tape 5"/>
          <p:cNvSpPr/>
          <p:nvPr/>
        </p:nvSpPr>
        <p:spPr>
          <a:xfrm>
            <a:off x="762000" y="5029200"/>
            <a:ext cx="7086600" cy="137160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(c) “</a:t>
            </a:r>
            <a:r>
              <a:rPr lang="en-US" sz="2800" dirty="0" err="1" smtClean="0"/>
              <a:t>Hason</a:t>
            </a:r>
            <a:r>
              <a:rPr lang="en-US" sz="2800" dirty="0" smtClean="0"/>
              <a:t> </a:t>
            </a:r>
            <a:r>
              <a:rPr lang="en-US" sz="2800" dirty="0" err="1" smtClean="0"/>
              <a:t>Udash</a:t>
            </a:r>
            <a:r>
              <a:rPr lang="en-US" sz="2800" dirty="0" smtClean="0"/>
              <a:t> was published in 1906.</a:t>
            </a:r>
            <a:endParaRPr lang="en-US" sz="2800" dirty="0"/>
          </a:p>
        </p:txBody>
      </p:sp>
    </p:spTree>
  </p:cSld>
  <p:clrMapOvr>
    <a:masterClrMapping/>
  </p:clrMapOvr>
  <p:transition>
    <p:wipe dir="r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/>
          <p:nvPr/>
        </p:nvSpPr>
        <p:spPr>
          <a:xfrm rot="21402765">
            <a:off x="267206" y="1956307"/>
            <a:ext cx="7817039" cy="2390344"/>
          </a:xfrm>
          <a:custGeom>
            <a:avLst/>
            <a:gdLst>
              <a:gd name="connsiteX0" fmla="*/ 0 w 20"/>
              <a:gd name="connsiteY0" fmla="*/ 2 h 20"/>
              <a:gd name="connsiteX1" fmla="*/ 5 w 20"/>
              <a:gd name="connsiteY1" fmla="*/ 4 h 20"/>
              <a:gd name="connsiteX2" fmla="*/ 10 w 20"/>
              <a:gd name="connsiteY2" fmla="*/ 2 h 20"/>
              <a:gd name="connsiteX3" fmla="*/ 14 w 20"/>
              <a:gd name="connsiteY3" fmla="*/ 0 h 20"/>
              <a:gd name="connsiteX4" fmla="*/ 16 w 20"/>
              <a:gd name="connsiteY4" fmla="*/ 0 h 20"/>
              <a:gd name="connsiteX5" fmla="*/ 20 w 20"/>
              <a:gd name="connsiteY5" fmla="*/ 2 h 20"/>
              <a:gd name="connsiteX6" fmla="*/ 20 w 20"/>
              <a:gd name="connsiteY6" fmla="*/ 18 h 20"/>
              <a:gd name="connsiteX7" fmla="*/ 15 w 20"/>
              <a:gd name="connsiteY7" fmla="*/ 16 h 20"/>
              <a:gd name="connsiteX8" fmla="*/ 10 w 20"/>
              <a:gd name="connsiteY8" fmla="*/ 18 h 20"/>
              <a:gd name="connsiteX9" fmla="*/ 6 w 20"/>
              <a:gd name="connsiteY9" fmla="*/ 20 h 20"/>
              <a:gd name="connsiteX10" fmla="*/ 4 w 20"/>
              <a:gd name="connsiteY10" fmla="*/ 20 h 20"/>
              <a:gd name="connsiteX11" fmla="*/ 0 w 20"/>
              <a:gd name="connsiteY11" fmla="*/ 18 h 20"/>
              <a:gd name="connsiteX12" fmla="*/ 0 w 20"/>
              <a:gd name="connsiteY12" fmla="*/ 2 h 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" h="20">
                <a:moveTo>
                  <a:pt x="0" y="2"/>
                </a:moveTo>
                <a:cubicBezTo>
                  <a:pt x="0" y="3"/>
                  <a:pt x="2" y="4"/>
                  <a:pt x="5" y="4"/>
                </a:cubicBezTo>
                <a:cubicBezTo>
                  <a:pt x="8" y="4"/>
                  <a:pt x="10" y="3"/>
                  <a:pt x="10" y="2"/>
                </a:cubicBezTo>
                <a:cubicBezTo>
                  <a:pt x="10" y="1"/>
                  <a:pt x="12" y="0"/>
                  <a:pt x="14" y="0"/>
                </a:cubicBezTo>
                <a:lnTo>
                  <a:pt x="16" y="0"/>
                </a:lnTo>
                <a:cubicBezTo>
                  <a:pt x="18" y="0"/>
                  <a:pt x="20" y="1"/>
                  <a:pt x="20" y="2"/>
                </a:cubicBezTo>
                <a:lnTo>
                  <a:pt x="20" y="18"/>
                </a:lnTo>
                <a:cubicBezTo>
                  <a:pt x="20" y="17"/>
                  <a:pt x="18" y="16"/>
                  <a:pt x="15" y="16"/>
                </a:cubicBezTo>
                <a:cubicBezTo>
                  <a:pt x="12" y="16"/>
                  <a:pt x="10" y="17"/>
                  <a:pt x="10" y="18"/>
                </a:cubicBezTo>
                <a:cubicBezTo>
                  <a:pt x="10" y="19"/>
                  <a:pt x="8" y="20"/>
                  <a:pt x="6" y="20"/>
                </a:cubicBezTo>
                <a:lnTo>
                  <a:pt x="4" y="20"/>
                </a:lnTo>
                <a:cubicBezTo>
                  <a:pt x="2" y="20"/>
                  <a:pt x="0" y="19"/>
                  <a:pt x="0" y="18"/>
                </a:cubicBezTo>
                <a:lnTo>
                  <a:pt x="0" y="2"/>
                </a:lnTo>
                <a:close/>
              </a:path>
            </a:pathLst>
          </a:custGeom>
          <a:solidFill>
            <a:schemeClr val="accent5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Read the passage again carefully .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Card 2"/>
          <p:cNvSpPr/>
          <p:nvPr/>
        </p:nvSpPr>
        <p:spPr>
          <a:xfrm>
            <a:off x="1219200" y="2895600"/>
            <a:ext cx="7391400" cy="2286000"/>
          </a:xfrm>
          <a:prstGeom prst="flowChartPunchedCard">
            <a:avLst/>
          </a:prstGeom>
          <a:solidFill>
            <a:srgbClr val="92D050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Write the summary of the passage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Flowchart: Punched Tape 3"/>
          <p:cNvSpPr/>
          <p:nvPr/>
        </p:nvSpPr>
        <p:spPr>
          <a:xfrm>
            <a:off x="1295400" y="838200"/>
            <a:ext cx="5715000" cy="1219200"/>
          </a:xfrm>
          <a:prstGeom prst="flowChartPunchedTap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Group work</a:t>
            </a:r>
            <a:endParaRPr lang="en-US" sz="4800" dirty="0"/>
          </a:p>
        </p:txBody>
      </p:sp>
    </p:spTree>
  </p:cSld>
  <p:clrMapOvr>
    <a:masterClrMapping/>
  </p:clrMapOvr>
  <p:transition>
    <p:wedge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 Scroll 2"/>
          <p:cNvSpPr/>
          <p:nvPr/>
        </p:nvSpPr>
        <p:spPr>
          <a:xfrm>
            <a:off x="990600" y="2286000"/>
            <a:ext cx="6781800" cy="4343400"/>
          </a:xfrm>
          <a:prstGeom prst="horizontalScrol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Write a dialogue between you and your friend on “ A well-known  mystic bard of Bangladesh”.</a:t>
            </a:r>
            <a:endParaRPr lang="en-US" sz="3600" dirty="0"/>
          </a:p>
        </p:txBody>
      </p:sp>
      <p:pic>
        <p:nvPicPr>
          <p:cNvPr id="4" name="Picture 3" descr="hous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24200" y="152400"/>
            <a:ext cx="2085975" cy="2190750"/>
          </a:xfrm>
          <a:prstGeom prst="rect">
            <a:avLst/>
          </a:prstGeom>
        </p:spPr>
      </p:pic>
    </p:spTree>
  </p:cSld>
  <p:clrMapOvr>
    <a:masterClrMapping/>
  </p:clrMapOvr>
  <p:transition>
    <p:wipe dir="r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-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38512" y="2505075"/>
            <a:ext cx="2466975" cy="184785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542157" y="914400"/>
            <a:ext cx="6001643" cy="1200329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"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7200" dirty="0" smtClean="0"/>
              <a:t>Thanks to all</a:t>
            </a:r>
            <a:endParaRPr lang="en-US" sz="7200" dirty="0"/>
          </a:p>
        </p:txBody>
      </p:sp>
    </p:spTree>
  </p:cSld>
  <p:clrMapOvr>
    <a:masterClrMapping/>
  </p:clrMapOvr>
  <p:transition>
    <p:wipe dir="r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66800" y="1219200"/>
            <a:ext cx="73152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Md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Abdul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Malek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Assistant Teacher(Computer) </a:t>
            </a: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Sukhari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Islamia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Dakhil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Madrasah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Atpara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Netrakona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01719719806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E-mail:mdmalek163@gmail.com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6" name="Picture 5" descr="MALE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39000" y="1371600"/>
            <a:ext cx="1408176" cy="1920240"/>
          </a:xfrm>
          <a:prstGeom prst="rect">
            <a:avLst/>
          </a:prstGeom>
        </p:spPr>
      </p:pic>
    </p:spTree>
  </p:cSld>
  <p:clrMapOvr>
    <a:masterClrMapping/>
  </p:clrMapOvr>
  <p:transition>
    <p:wipe dir="r"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nip Single Corner Rectangle 1"/>
          <p:cNvSpPr/>
          <p:nvPr/>
        </p:nvSpPr>
        <p:spPr>
          <a:xfrm>
            <a:off x="1600200" y="685800"/>
            <a:ext cx="6553200" cy="510540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905000" y="1219200"/>
            <a:ext cx="6096000" cy="3477875"/>
          </a:xfrm>
          <a:prstGeom prst="rect">
            <a:avLst/>
          </a:prstGeom>
          <a:solidFill>
            <a:srgbClr val="99FF33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400" dirty="0" smtClean="0"/>
              <a:t>Subject: English For Today</a:t>
            </a:r>
          </a:p>
          <a:p>
            <a:r>
              <a:rPr lang="en-US" sz="4400" dirty="0" smtClean="0"/>
              <a:t>Class    :   vi</a:t>
            </a:r>
          </a:p>
          <a:p>
            <a:r>
              <a:rPr lang="en-US" sz="4400" dirty="0" smtClean="0"/>
              <a:t>Lesson  :  21</a:t>
            </a:r>
          </a:p>
          <a:p>
            <a:r>
              <a:rPr lang="en-US" sz="4400" dirty="0" smtClean="0"/>
              <a:t>Date     :  </a:t>
            </a:r>
            <a:r>
              <a:rPr lang="en-US" sz="4400" dirty="0" smtClean="0"/>
              <a:t>17-05-19</a:t>
            </a:r>
            <a:endParaRPr lang="en-US" sz="4400" dirty="0" smtClean="0"/>
          </a:p>
          <a:p>
            <a:endParaRPr lang="en-US" sz="4400" dirty="0"/>
          </a:p>
        </p:txBody>
      </p:sp>
    </p:spTree>
  </p:cSld>
  <p:clrMapOvr>
    <a:masterClrMapping/>
  </p:clrMapOvr>
  <p:transition>
    <p:dissolve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762000" y="381000"/>
            <a:ext cx="3657600" cy="12192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Look at the  picture</a:t>
            </a:r>
            <a:endParaRPr lang="en-US" sz="2800" dirty="0"/>
          </a:p>
        </p:txBody>
      </p:sp>
      <p:sp>
        <p:nvSpPr>
          <p:cNvPr id="3" name="Rounded Rectangle 2"/>
          <p:cNvSpPr/>
          <p:nvPr/>
        </p:nvSpPr>
        <p:spPr>
          <a:xfrm>
            <a:off x="533400" y="5257800"/>
            <a:ext cx="7696200" cy="1219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Who  is  in the  picture ?</a:t>
            </a:r>
            <a:endParaRPr lang="en-US" sz="4400" dirty="0"/>
          </a:p>
        </p:txBody>
      </p:sp>
      <p:sp>
        <p:nvSpPr>
          <p:cNvPr id="4" name="Rectangle 3"/>
          <p:cNvSpPr/>
          <p:nvPr/>
        </p:nvSpPr>
        <p:spPr>
          <a:xfrm>
            <a:off x="1143000" y="1676400"/>
            <a:ext cx="7467600" cy="3200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hason raj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90800" y="2286000"/>
            <a:ext cx="3429000" cy="2209800"/>
          </a:xfrm>
          <a:prstGeom prst="rect">
            <a:avLst/>
          </a:prstGeom>
        </p:spPr>
      </p:pic>
    </p:spTree>
  </p:cSld>
  <p:clrMapOvr>
    <a:masterClrMapping/>
  </p:clrMapOvr>
  <p:transition>
    <p:wipe dir="r"/>
    <p:sndAc>
      <p:stSnd>
        <p:snd r:embed="rId3" name="applause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eft-Right Arrow 1"/>
          <p:cNvSpPr/>
          <p:nvPr/>
        </p:nvSpPr>
        <p:spPr>
          <a:xfrm rot="10800000" flipV="1">
            <a:off x="609600" y="838200"/>
            <a:ext cx="4495800" cy="1828800"/>
          </a:xfrm>
          <a:prstGeom prst="leftRightArrow">
            <a:avLst/>
          </a:prstGeom>
          <a:solidFill>
            <a:srgbClr val="99FF33"/>
          </a:solidFill>
          <a:ln>
            <a:solidFill>
              <a:schemeClr val="accent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Lesson</a:t>
            </a:r>
            <a:endParaRPr lang="en-US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Flowchart: Punched Tape 2"/>
          <p:cNvSpPr/>
          <p:nvPr/>
        </p:nvSpPr>
        <p:spPr>
          <a:xfrm>
            <a:off x="1066800" y="2743200"/>
            <a:ext cx="7239000" cy="3200400"/>
          </a:xfrm>
          <a:prstGeom prst="flowChartPunchedTap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>
              <a:ln w="18000">
                <a:solidFill>
                  <a:sysClr val="windowText" lastClr="000000"/>
                </a:solidFill>
                <a:prstDash val="solid"/>
                <a:miter lim="800000"/>
              </a:ln>
              <a:solidFill>
                <a:sysClr val="windowText" lastClr="0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00200" y="3505200"/>
            <a:ext cx="6248400" cy="132343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So, the lesson for today is :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Hason</a:t>
            </a:r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Raja</a:t>
            </a:r>
          </a:p>
          <a:p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(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The mystic bard of Bangladesh)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762000" y="304800"/>
            <a:ext cx="7162800" cy="5334000"/>
            <a:chOff x="609600" y="228600"/>
            <a:chExt cx="7162800" cy="5334000"/>
          </a:xfrm>
        </p:grpSpPr>
        <p:sp>
          <p:nvSpPr>
            <p:cNvPr id="2" name="Notched Right Arrow 1"/>
            <p:cNvSpPr/>
            <p:nvPr/>
          </p:nvSpPr>
          <p:spPr>
            <a:xfrm>
              <a:off x="609600" y="228600"/>
              <a:ext cx="6629400" cy="1828800"/>
            </a:xfrm>
            <a:prstGeom prst="notch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a:endParaRPr>
            </a:p>
          </p:txBody>
        </p:sp>
        <p:sp>
          <p:nvSpPr>
            <p:cNvPr id="3" name="Flowchart: Process 2"/>
            <p:cNvSpPr/>
            <p:nvPr/>
          </p:nvSpPr>
          <p:spPr>
            <a:xfrm>
              <a:off x="990600" y="2514600"/>
              <a:ext cx="6781800" cy="3048000"/>
            </a:xfrm>
            <a:prstGeom prst="flowChart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n>
                    <a:solidFill>
                      <a:schemeClr val="accent2">
                        <a:lumMod val="60000"/>
                        <a:lumOff val="40000"/>
                      </a:schemeClr>
                    </a:solidFill>
                  </a:ln>
                </a:rPr>
                <a:t>#</a:t>
              </a:r>
              <a:endParaRPr lang="en-US" dirty="0"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371600" y="838200"/>
              <a:ext cx="4267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n>
                    <a:solidFill>
                      <a:schemeClr val="accent2">
                        <a:lumMod val="60000"/>
                        <a:lumOff val="40000"/>
                      </a:schemeClr>
                    </a:solidFill>
                  </a:ln>
                </a:rPr>
                <a:t>Learning</a:t>
              </a:r>
              <a:r>
                <a:rPr lang="en-US" dirty="0" smtClean="0">
                  <a:ln>
                    <a:solidFill>
                      <a:schemeClr val="accent2">
                        <a:lumMod val="60000"/>
                        <a:lumOff val="40000"/>
                      </a:schemeClr>
                    </a:solidFill>
                  </a:ln>
                </a:rPr>
                <a:t> </a:t>
              </a:r>
              <a:r>
                <a:rPr lang="en-US" sz="2800" dirty="0" smtClean="0">
                  <a:ln>
                    <a:solidFill>
                      <a:schemeClr val="accent2">
                        <a:lumMod val="60000"/>
                        <a:lumOff val="40000"/>
                      </a:schemeClr>
                    </a:solidFill>
                  </a:ln>
                </a:rPr>
                <a:t>Outcomes:</a:t>
              </a:r>
              <a:endParaRPr lang="en-US" sz="2800" dirty="0"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524000" y="2971800"/>
              <a:ext cx="5410200" cy="1754326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n>
                    <a:solidFill>
                      <a:schemeClr val="accent2">
                        <a:lumMod val="60000"/>
                        <a:lumOff val="40000"/>
                      </a:schemeClr>
                    </a:solidFill>
                  </a:ln>
                </a:rPr>
                <a:t>After completing this lesson </a:t>
              </a:r>
              <a:r>
                <a:rPr lang="en-US" sz="2000" dirty="0" err="1" smtClean="0">
                  <a:ln>
                    <a:solidFill>
                      <a:schemeClr val="accent2">
                        <a:lumMod val="60000"/>
                        <a:lumOff val="40000"/>
                      </a:schemeClr>
                    </a:solidFill>
                  </a:ln>
                </a:rPr>
                <a:t>ss</a:t>
              </a:r>
              <a:r>
                <a:rPr lang="en-US" sz="2000" dirty="0" smtClean="0">
                  <a:ln>
                    <a:solidFill>
                      <a:schemeClr val="accent2">
                        <a:lumMod val="60000"/>
                        <a:lumOff val="40000"/>
                      </a:schemeClr>
                    </a:solidFill>
                  </a:ln>
                </a:rPr>
                <a:t> will be able to :</a:t>
              </a:r>
            </a:p>
            <a:p>
              <a:r>
                <a:rPr lang="en-US" sz="2000" dirty="0" smtClean="0">
                  <a:ln>
                    <a:solidFill>
                      <a:schemeClr val="accent2">
                        <a:lumMod val="60000"/>
                        <a:lumOff val="40000"/>
                      </a:schemeClr>
                    </a:solidFill>
                  </a:ln>
                </a:rPr>
                <a:t>#</a:t>
              </a:r>
              <a:r>
                <a:rPr lang="en-US" sz="3200" dirty="0" smtClean="0">
                  <a:ln>
                    <a:solidFill>
                      <a:schemeClr val="accent2">
                        <a:lumMod val="60000"/>
                        <a:lumOff val="40000"/>
                      </a:schemeClr>
                    </a:solidFill>
                  </a:ln>
                </a:rPr>
                <a:t> increase vocabulary</a:t>
              </a:r>
            </a:p>
            <a:p>
              <a:r>
                <a:rPr lang="en-US" sz="2800" dirty="0" smtClean="0">
                  <a:ln>
                    <a:solidFill>
                      <a:schemeClr val="accent2">
                        <a:lumMod val="60000"/>
                        <a:lumOff val="40000"/>
                      </a:schemeClr>
                    </a:solidFill>
                  </a:ln>
                </a:rPr>
                <a:t># ask and answer questions.</a:t>
              </a:r>
            </a:p>
            <a:p>
              <a:r>
                <a:rPr lang="en-US" sz="2800" dirty="0" smtClean="0">
                  <a:ln>
                    <a:solidFill>
                      <a:schemeClr val="accent2">
                        <a:lumMod val="60000"/>
                        <a:lumOff val="40000"/>
                      </a:schemeClr>
                    </a:solidFill>
                  </a:ln>
                </a:rPr>
                <a:t># write summary.</a:t>
              </a:r>
              <a:endParaRPr lang="en-US" dirty="0"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a:endParaRPr>
            </a:p>
          </p:txBody>
        </p:sp>
      </p:grpSp>
    </p:spTree>
  </p:cSld>
  <p:clrMapOvr>
    <a:masterClrMapping/>
  </p:clrMapOvr>
  <p:transition>
    <p:wipe dir="r"/>
    <p:sndAc>
      <p:stSnd>
        <p:snd r:embed="rId3" name="applause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1600200" y="109982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Flowchart: Terminator 4"/>
          <p:cNvSpPr/>
          <p:nvPr/>
        </p:nvSpPr>
        <p:spPr>
          <a:xfrm>
            <a:off x="1828800" y="10058400"/>
            <a:ext cx="6400800" cy="914400"/>
          </a:xfrm>
          <a:prstGeom prst="flowChartTermina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Individual work</a:t>
            </a:r>
          </a:p>
        </p:txBody>
      </p:sp>
      <p:sp>
        <p:nvSpPr>
          <p:cNvPr id="6" name="Flowchart: Process 5"/>
          <p:cNvSpPr/>
          <p:nvPr/>
        </p:nvSpPr>
        <p:spPr>
          <a:xfrm>
            <a:off x="1066800" y="11125200"/>
            <a:ext cx="7620000" cy="4267200"/>
          </a:xfrm>
          <a:prstGeom prst="flowChartProces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Famous</a:t>
            </a:r>
            <a:r>
              <a:rPr lang="en-U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=</a:t>
            </a:r>
          </a:p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Search=</a:t>
            </a:r>
          </a:p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Meditation=</a:t>
            </a:r>
          </a:p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Express=</a:t>
            </a:r>
          </a:p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Mystic=</a:t>
            </a:r>
          </a:p>
          <a:p>
            <a:pPr algn="ctr"/>
            <a:endParaRPr lang="en-US" sz="54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lang="en-U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MM</a:t>
            </a:r>
            <a:endParaRPr 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Striped Right Arrow 6"/>
          <p:cNvSpPr/>
          <p:nvPr/>
        </p:nvSpPr>
        <p:spPr>
          <a:xfrm>
            <a:off x="1524000" y="0"/>
            <a:ext cx="5105400" cy="175260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Read the following sentences.</a:t>
            </a:r>
            <a:endParaRPr lang="en-US" sz="2400" dirty="0"/>
          </a:p>
        </p:txBody>
      </p:sp>
      <p:sp>
        <p:nvSpPr>
          <p:cNvPr id="9" name="Cloud 8"/>
          <p:cNvSpPr/>
          <p:nvPr/>
        </p:nvSpPr>
        <p:spPr>
          <a:xfrm>
            <a:off x="533400" y="1676400"/>
            <a:ext cx="3429000" cy="18288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Hason</a:t>
            </a:r>
            <a:r>
              <a:rPr lang="en-US" dirty="0" smtClean="0"/>
              <a:t> Raja was  a well-known mystic bard of Bangladesh.</a:t>
            </a:r>
            <a:endParaRPr lang="en-US" dirty="0"/>
          </a:p>
        </p:txBody>
      </p:sp>
      <p:sp>
        <p:nvSpPr>
          <p:cNvPr id="10" name="Cloud 9"/>
          <p:cNvSpPr/>
          <p:nvPr/>
        </p:nvSpPr>
        <p:spPr>
          <a:xfrm>
            <a:off x="5334000" y="2133600"/>
            <a:ext cx="3429000" cy="18288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 tried  to search  the  through meditation.</a:t>
            </a:r>
            <a:endParaRPr lang="en-US" dirty="0"/>
          </a:p>
        </p:txBody>
      </p:sp>
      <p:sp>
        <p:nvSpPr>
          <p:cNvPr id="11" name="Cloud 10"/>
          <p:cNvSpPr/>
          <p:nvPr/>
        </p:nvSpPr>
        <p:spPr>
          <a:xfrm>
            <a:off x="1066800" y="3810000"/>
            <a:ext cx="3429000" cy="18288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 wrote many songs and poems to express  his deep thought.</a:t>
            </a:r>
            <a:endParaRPr lang="en-US" dirty="0"/>
          </a:p>
        </p:txBody>
      </p:sp>
      <p:sp>
        <p:nvSpPr>
          <p:cNvPr id="12" name="Cloud 11"/>
          <p:cNvSpPr/>
          <p:nvPr/>
        </p:nvSpPr>
        <p:spPr>
          <a:xfrm>
            <a:off x="5029200" y="4114800"/>
            <a:ext cx="3429000" cy="18288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  is a  mystic  poet too.</a:t>
            </a:r>
            <a:endParaRPr lang="en-US" dirty="0"/>
          </a:p>
        </p:txBody>
      </p:sp>
    </p:spTree>
  </p:cSld>
  <p:clrMapOvr>
    <a:masterClrMapping/>
  </p:clrMapOvr>
  <p:transition>
    <p:wipe dir="r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unched Tape 1"/>
          <p:cNvSpPr/>
          <p:nvPr/>
        </p:nvSpPr>
        <p:spPr>
          <a:xfrm>
            <a:off x="1295400" y="533400"/>
            <a:ext cx="5257800" cy="1219200"/>
          </a:xfrm>
          <a:prstGeom prst="flowChartPunchedTap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Individual Work</a:t>
            </a:r>
            <a:endParaRPr lang="en-US" sz="36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Double Wave 2"/>
          <p:cNvSpPr/>
          <p:nvPr/>
        </p:nvSpPr>
        <p:spPr>
          <a:xfrm>
            <a:off x="1066800" y="1981200"/>
            <a:ext cx="6477000" cy="685800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Write  synonyms  of the following words</a:t>
            </a:r>
            <a:endParaRPr lang="en-US" sz="2800" dirty="0"/>
          </a:p>
        </p:txBody>
      </p:sp>
      <p:sp>
        <p:nvSpPr>
          <p:cNvPr id="4" name="Flowchart: Process 3"/>
          <p:cNvSpPr/>
          <p:nvPr/>
        </p:nvSpPr>
        <p:spPr>
          <a:xfrm>
            <a:off x="1524000" y="3048000"/>
            <a:ext cx="6934200" cy="32766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/>
              <a:t>Mystic=</a:t>
            </a:r>
          </a:p>
          <a:p>
            <a:r>
              <a:rPr lang="en-US" sz="3200" dirty="0" smtClean="0"/>
              <a:t>Famous=</a:t>
            </a:r>
          </a:p>
          <a:p>
            <a:r>
              <a:rPr lang="en-US" sz="3200" dirty="0" smtClean="0"/>
              <a:t>Search=</a:t>
            </a:r>
          </a:p>
          <a:p>
            <a:r>
              <a:rPr lang="en-US" sz="3200" dirty="0" smtClean="0"/>
              <a:t>Express=</a:t>
            </a:r>
          </a:p>
          <a:p>
            <a:r>
              <a:rPr lang="en-US" sz="3200" dirty="0" smtClean="0"/>
              <a:t>Meditation= 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ransition>
    <p:wipe dir="r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ched Right Arrow 1"/>
          <p:cNvSpPr/>
          <p:nvPr/>
        </p:nvSpPr>
        <p:spPr>
          <a:xfrm>
            <a:off x="914400" y="0"/>
            <a:ext cx="4572000" cy="1524000"/>
          </a:xfrm>
          <a:prstGeom prst="notchedRightArrow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Solution</a:t>
            </a:r>
            <a:endParaRPr lang="en-US" sz="3200" dirty="0"/>
          </a:p>
        </p:txBody>
      </p:sp>
      <p:sp>
        <p:nvSpPr>
          <p:cNvPr id="3" name="Round Single Corner Rectangle 2"/>
          <p:cNvSpPr/>
          <p:nvPr/>
        </p:nvSpPr>
        <p:spPr>
          <a:xfrm>
            <a:off x="685800" y="1828800"/>
            <a:ext cx="7543800" cy="4419600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/>
              <a:t>Mystic             = a person who practices  mysticism. </a:t>
            </a:r>
          </a:p>
          <a:p>
            <a:r>
              <a:rPr lang="en-US" sz="3200" dirty="0" smtClean="0"/>
              <a:t>Famous          =  well-known. </a:t>
            </a:r>
          </a:p>
          <a:p>
            <a:r>
              <a:rPr lang="en-US" sz="3200" dirty="0" smtClean="0"/>
              <a:t>Search            = examine to find out something.</a:t>
            </a:r>
          </a:p>
          <a:p>
            <a:r>
              <a:rPr lang="en-US" sz="3200" dirty="0" smtClean="0"/>
              <a:t>Express          = denote.</a:t>
            </a:r>
          </a:p>
          <a:p>
            <a:r>
              <a:rPr lang="en-US" sz="3200" dirty="0" smtClean="0"/>
              <a:t>Meditate       = think deeply.</a:t>
            </a:r>
          </a:p>
          <a:p>
            <a:pPr algn="ctr"/>
            <a:endParaRPr lang="en-US" sz="3200" dirty="0"/>
          </a:p>
        </p:txBody>
      </p:sp>
    </p:spTree>
  </p:cSld>
  <p:clrMapOvr>
    <a:masterClrMapping/>
  </p:clrMapOvr>
  <p:transition>
    <p:wipe dir="r"/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776</TotalTime>
  <Words>295</Words>
  <Application>Microsoft Office PowerPoint</Application>
  <PresentationFormat>On-screen Show (4:3)</PresentationFormat>
  <Paragraphs>67</Paragraphs>
  <Slides>16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bijoy</dc:creator>
  <cp:lastModifiedBy>JS COMPUTER</cp:lastModifiedBy>
  <cp:revision>86</cp:revision>
  <dcterms:created xsi:type="dcterms:W3CDTF">2016-05-16T09:51:45Z</dcterms:created>
  <dcterms:modified xsi:type="dcterms:W3CDTF">2019-11-06T17:37:54Z</dcterms:modified>
</cp:coreProperties>
</file>