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75" r:id="rId10"/>
    <p:sldId id="264" r:id="rId11"/>
    <p:sldId id="271" r:id="rId12"/>
    <p:sldId id="272" r:id="rId13"/>
    <p:sldId id="273" r:id="rId14"/>
    <p:sldId id="27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8F8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2819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3385066" y="44635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3600" y="228600"/>
            <a:ext cx="4114800" cy="2133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সু-স্বাগতম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Picture 10" descr="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11851"/>
            <a:ext cx="7467600" cy="44937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paration 4"/>
          <p:cNvSpPr/>
          <p:nvPr/>
        </p:nvSpPr>
        <p:spPr>
          <a:xfrm>
            <a:off x="2514600" y="838200"/>
            <a:ext cx="4495800" cy="1371600"/>
          </a:xfrm>
          <a:prstGeom prst="flowChartPreparation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1066800"/>
            <a:ext cx="2565126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581400"/>
            <a:ext cx="7467600" cy="92333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অপুষ্পক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143000"/>
            <a:ext cx="3505200" cy="685800"/>
          </a:xfrm>
        </p:spPr>
        <p:txBody>
          <a:bodyPr>
            <a:noAutofit/>
          </a:bodyPr>
          <a:lstStyle/>
          <a:p>
            <a:pPr algn="ctr"/>
            <a:r>
              <a:rPr lang="bn-IN" sz="4800" b="1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আদি উদ্ভিদ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8006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11430"/>
                <a:latin typeface="NikoshBAN" pitchFamily="2" charset="0"/>
                <a:cs typeface="NikoshBAN" pitchFamily="2" charset="0"/>
              </a:rPr>
              <a:t>রোগ সৃষ্টিকারী ভাইরাস ও ব্যাকটেরিয়া । </a:t>
            </a:r>
            <a:endParaRPr lang="en-US" sz="4000" b="1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410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এদের খালি চোখে দেখা যায় না। </a:t>
            </a:r>
            <a:endParaRPr lang="en-US" sz="40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59436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50800"/>
                <a:latin typeface="NikoshBAN" pitchFamily="2" charset="0"/>
                <a:cs typeface="NikoshBAN" pitchFamily="2" charset="0"/>
              </a:rPr>
              <a:t>এরা সবুজ, পরভোজী।</a:t>
            </a:r>
            <a:endParaRPr lang="en-US" sz="4000" b="1" dirty="0">
              <a:ln w="50800"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438400" y="1828800"/>
            <a:ext cx="4117463" cy="2762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362200" y="228600"/>
            <a:ext cx="4800600" cy="83099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দেখছ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724400"/>
            <a:ext cx="32004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শৈবাল</a:t>
            </a:r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4800600"/>
            <a:ext cx="2209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ছত্রাক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486400"/>
            <a:ext cx="3962400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as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এরা সবুজ, ক্লোরোফিল যুক্ত </a:t>
            </a:r>
            <a:endParaRPr lang="bn-IN" sz="36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তাই স্বভোজী। </a:t>
            </a:r>
            <a:endParaRPr lang="as-IN" sz="3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486400"/>
            <a:ext cx="40386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এরা ছায়াযুক্ত স্থানে জন্মায়,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পরভোজী। 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2514600" y="381000"/>
            <a:ext cx="4648200" cy="10668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সমাংগদেহী উদ্ভিদ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" name="Picture 12" descr="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" y="2057400"/>
            <a:ext cx="4107180" cy="2590800"/>
          </a:xfrm>
          <a:prstGeom prst="rect">
            <a:avLst/>
          </a:prstGeom>
        </p:spPr>
      </p:pic>
      <p:pic>
        <p:nvPicPr>
          <p:cNvPr id="14" name="Picture 13" descr="ss.jpg"/>
          <p:cNvPicPr>
            <a:picLocks noChangeAspect="1"/>
          </p:cNvPicPr>
          <p:nvPr/>
        </p:nvPicPr>
        <p:blipFill>
          <a:blip r:embed="rId3"/>
          <a:srcRect l="7111" t="17778"/>
          <a:stretch>
            <a:fillRect/>
          </a:stretch>
        </p:blipFill>
        <p:spPr>
          <a:xfrm>
            <a:off x="5029200" y="2057400"/>
            <a:ext cx="3679536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533400"/>
            <a:ext cx="4267200" cy="856488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bn-IN" sz="6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মস বর্গীয় উদ্ভিদ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5334000"/>
            <a:ext cx="563880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এদের কান্ড ও পাতা আছে।</a:t>
            </a:r>
            <a:endParaRPr lang="en-US" sz="480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3733800" cy="27967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905000"/>
            <a:ext cx="3962400" cy="26367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62000"/>
            <a:ext cx="4495800" cy="1085088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bn-IN" sz="5400" b="1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ফার্ণ বর্গীয় উদ্ভিদ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791200"/>
            <a:ext cx="82296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এরা ঢেঁকিশাক। মূল, কান্ড ও পাতায় বিভক্ত। </a:t>
            </a:r>
            <a:endParaRPr lang="en-US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09800"/>
            <a:ext cx="4038600" cy="3352800"/>
          </a:xfrm>
          <a:prstGeom prst="rect">
            <a:avLst/>
          </a:prstGeom>
        </p:spPr>
      </p:pic>
      <p:pic>
        <p:nvPicPr>
          <p:cNvPr id="6" name="Picture 5" descr="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09800"/>
            <a:ext cx="3987135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3200400" y="228600"/>
            <a:ext cx="3124200" cy="1371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দলগত কাজ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</a:b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242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3810000" cy="3426812"/>
          </a:xfrm>
          <a:prstGeom prst="rect">
            <a:avLst/>
          </a:prstGeom>
        </p:spPr>
      </p:pic>
      <p:pic>
        <p:nvPicPr>
          <p:cNvPr id="7" name="Picture 6" descr="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81200"/>
            <a:ext cx="4236803" cy="3352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5562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উদ্ভিদদ্বয় কোন শ্রেণির অন্তর্গত ? উহাদের বৈশিষ্ট্যগত   </a:t>
            </a:r>
          </a:p>
          <a:p>
            <a:r>
              <a:rPr lang="bn-IN" sz="3600" b="1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পার্থক্য লিখ।</a:t>
            </a:r>
            <a:endParaRPr lang="en-US" sz="3600" b="1" dirty="0">
              <a:ln w="11430"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1800" y="990600"/>
            <a:ext cx="2819400" cy="1066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971800"/>
            <a:ext cx="73152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n w="5080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lang="bn-IN" sz="4000" b="1" dirty="0" smtClean="0">
                <a:ln w="5080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অপুষ্পক উদ্ভিদ</a:t>
            </a:r>
            <a:r>
              <a:rPr lang="en-US" sz="4000" b="1" dirty="0" smtClean="0">
                <a:ln w="5080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5080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b="1" dirty="0" smtClean="0">
                <a:ln w="5080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5080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n w="5080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962400"/>
            <a:ext cx="9144000" cy="64633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n w="5080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600" b="1" dirty="0" smtClean="0">
                <a:ln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স্পোর বা রেণু সৃষ্টির মাধ্যমে নতুন উদ্ভিদ জন্মায়</a:t>
            </a:r>
            <a:r>
              <a:rPr lang="en-US" sz="3600" b="1" dirty="0" smtClean="0">
                <a:ln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n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n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600" b="1" dirty="0" smtClean="0">
                <a:ln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b="1" dirty="0" smtClean="0">
                <a:ln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029200"/>
            <a:ext cx="807720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/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মূল, কান্ড ও পাতায় বিভক্ত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000" b="1" dirty="0" smtClean="0">
                <a:ln/>
                <a:latin typeface="NikoshBAN" pitchFamily="2" charset="0"/>
                <a:cs typeface="NikoshBAN" pitchFamily="2" charset="0"/>
              </a:rPr>
              <a:t>? </a:t>
            </a:r>
            <a:endParaRPr lang="en-US" sz="4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990600"/>
            <a:ext cx="3886200" cy="13716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810000"/>
            <a:ext cx="8382000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শৈবাল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মস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ফার্নের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পার্থক্যগুলো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93" y="381000"/>
            <a:ext cx="8497234" cy="601980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819400" y="2590800"/>
            <a:ext cx="3505200" cy="19812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457200"/>
            <a:ext cx="6553200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8000" b="1" u="sng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u="sng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133600"/>
            <a:ext cx="8229600" cy="426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নাজিরা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পারভীন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খামারবাড়ী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মনিরামপুর,যশোর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০১৭১০৭৮৬১৯২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naziranannu7@gmail.com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2895600"/>
            <a:ext cx="3962400" cy="35814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000" b="1" dirty="0" smtClean="0">
              <a:solidFill>
                <a:schemeClr val="accent6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IN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4000" b="1" dirty="0" smtClean="0">
              <a:solidFill>
                <a:schemeClr val="accent6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4000" b="1" dirty="0" smtClean="0">
              <a:solidFill>
                <a:schemeClr val="accent6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IN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৫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Wave 4"/>
          <p:cNvSpPr/>
          <p:nvPr/>
        </p:nvSpPr>
        <p:spPr>
          <a:xfrm>
            <a:off x="1447800" y="381000"/>
            <a:ext cx="6400800" cy="2057400"/>
          </a:xfrm>
          <a:prstGeom prst="wav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n w="57150">
                  <a:noFill/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ln w="57150">
                  <a:noFill/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n w="57150">
                  <a:noFill/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/>
          </a:p>
        </p:txBody>
      </p:sp>
      <p:pic>
        <p:nvPicPr>
          <p:cNvPr id="6" name="Picture 5" descr="n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194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6000"/>
            <a:ext cx="5334000" cy="41487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81200" y="228601"/>
            <a:ext cx="51816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60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চিত্রে কি দেখছ ?</a:t>
            </a:r>
            <a:r>
              <a:rPr lang="en-US" sz="60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60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</a:br>
            <a:endParaRPr lang="en-US" sz="60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562600" y="3810000"/>
            <a:ext cx="2057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1295400" y="3962400"/>
            <a:ext cx="2895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2400" y="3581400"/>
            <a:ext cx="9906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পাতা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3810000"/>
            <a:ext cx="7620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সকল উদ্ভিদেই কী ফুল ও ফল হয় ? </a:t>
            </a:r>
            <a:r>
              <a:rPr lang="en-US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447800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অপুষ্পক উদ্ভিদ</a:t>
            </a:r>
            <a:endParaRPr lang="en-US" sz="44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105400"/>
            <a:ext cx="8991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এমন কিছু উদ্ভিদ আছে যাদের ফুল ও ফল হয় না।</a:t>
            </a:r>
            <a:endParaRPr lang="en-US" sz="4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 smtClean="0">
                <a:ln w="50800"/>
                <a:latin typeface="NikoshBAN" pitchFamily="2" charset="0"/>
                <a:cs typeface="NikoshBAN" pitchFamily="2" charset="0"/>
              </a:rPr>
              <a:t>এদেরকে কি বলে ?</a:t>
            </a:r>
            <a:endParaRPr lang="en-US" sz="4400" b="1" dirty="0" smtClean="0">
              <a:ln w="50800"/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58674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ln w="50800"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389018"/>
            <a:ext cx="3809999" cy="2599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685800" y="609600"/>
            <a:ext cx="7391400" cy="2438400"/>
          </a:xfrm>
          <a:prstGeom prst="downArrowCallout">
            <a:avLst/>
          </a:prstGeom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পাঠের বিষয়</a:t>
            </a:r>
            <a:endParaRPr lang="en-US" sz="6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33400" y="3810000"/>
            <a:ext cx="7848600" cy="2590800"/>
          </a:xfrm>
          <a:prstGeom prst="round2DiagRect">
            <a:avLst/>
          </a:prstGeo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অপুষ্পক উদ্ভিদের শ্রেণিকরণ</a:t>
            </a:r>
            <a:endParaRPr lang="en-US" sz="60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304800"/>
            <a:ext cx="4419600" cy="1447800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04800" y="2438400"/>
            <a:ext cx="8382000" cy="914400"/>
          </a:xfrm>
          <a:prstGeom prst="wedgeRoundRect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5080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 ..................  </a:t>
            </a:r>
            <a:endParaRPr lang="en-US" sz="4800" b="1" dirty="0">
              <a:ln w="50800"/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91000"/>
            <a:ext cx="91440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IN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অপুষ্পক উদ্ভিদ কী তা বলতে পারবে</a:t>
            </a:r>
            <a:r>
              <a:rPr lang="en-US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২. আদি উদ্ভিদ,সমাঙ্গদেহী উদ্ভিদ </a:t>
            </a:r>
            <a:r>
              <a:rPr lang="en-US" sz="3200" b="1" dirty="0" err="1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৩.</a:t>
            </a:r>
            <a:r>
              <a:rPr lang="bn-IN" sz="32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মস বর্গীয় উদ্ভিদ ও ফার্ণ বর্গীয় উদ্ভিদের বৈশিষ্ট্য ব্যাখ্যা করতে পারবে</a:t>
            </a:r>
            <a:endParaRPr lang="bn-IN" sz="3200" b="1" dirty="0">
              <a:ln w="5080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n w="50800"/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5" name="Picture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04943"/>
            <a:ext cx="4267200" cy="3424257"/>
          </a:xfrm>
          <a:prstGeom prst="rect">
            <a:avLst/>
          </a:prstGeom>
        </p:spPr>
      </p:pic>
      <p:pic>
        <p:nvPicPr>
          <p:cNvPr id="8" name="Picture 7" descr="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556837"/>
            <a:ext cx="3276600" cy="354856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14400" y="152400"/>
            <a:ext cx="5791200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bn-IN" sz="36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36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 উদ্ভিদে </a:t>
            </a:r>
            <a:r>
              <a:rPr lang="en-US" sz="3600" b="1" dirty="0" err="1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ফুল ফোটে </a:t>
            </a:r>
            <a:r>
              <a:rPr lang="en-US" sz="36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36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IN" sz="36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ln w="5080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তাহলে বংশবৃদ্ধি করে কিভাবে 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486400"/>
            <a:ext cx="8001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3600" b="1" cap="none" spc="0" dirty="0" smtClean="0">
                <a:ln/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স্পোর বা রেণু সৃষ্টির মাধ্যমে নতুন উদ্ভিদ জন্মায়।</a:t>
            </a:r>
            <a:endParaRPr lang="en-US" sz="3600" b="1" cap="none" spc="0" dirty="0">
              <a:ln/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33800" y="685800"/>
            <a:ext cx="2209800" cy="1676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আদি 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endParaRPr lang="en-US" sz="4000" b="1" dirty="0"/>
          </a:p>
        </p:txBody>
      </p:sp>
      <p:sp>
        <p:nvSpPr>
          <p:cNvPr id="5" name="Oval 4"/>
          <p:cNvSpPr/>
          <p:nvPr/>
        </p:nvSpPr>
        <p:spPr>
          <a:xfrm>
            <a:off x="3505200" y="2819400"/>
            <a:ext cx="2590800" cy="1905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অপু্ষ্পক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শ্রেণিকরণ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" y="3048000"/>
            <a:ext cx="2057400" cy="1752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ফার্ণ বর্গীয়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629400" y="3124200"/>
            <a:ext cx="1981200" cy="1676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সমাঙ্গদেহী</a:t>
            </a:r>
            <a:endParaRPr lang="en-US" sz="4000" dirty="0"/>
          </a:p>
        </p:txBody>
      </p:sp>
      <p:sp>
        <p:nvSpPr>
          <p:cNvPr id="8" name="Oval 7"/>
          <p:cNvSpPr/>
          <p:nvPr/>
        </p:nvSpPr>
        <p:spPr>
          <a:xfrm>
            <a:off x="3962400" y="5029200"/>
            <a:ext cx="2133600" cy="1600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মস বর্গীয়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09600"/>
            <a:ext cx="1657350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800600"/>
            <a:ext cx="17526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mo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5154938"/>
            <a:ext cx="1981200" cy="1483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st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990600"/>
            <a:ext cx="1946640" cy="15358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Down Arrow 12"/>
          <p:cNvSpPr/>
          <p:nvPr/>
        </p:nvSpPr>
        <p:spPr>
          <a:xfrm>
            <a:off x="4724400" y="2438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124200" y="38100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876800" y="4724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6096000" y="3810000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488</TotalTime>
  <Words>265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সকল উদ্ভিদেই কী ফুল ও ফল হয় ?  </vt:lpstr>
      <vt:lpstr>Slide 6</vt:lpstr>
      <vt:lpstr>শিখনফল</vt:lpstr>
      <vt:lpstr>        </vt:lpstr>
      <vt:lpstr>Slide 9</vt:lpstr>
      <vt:lpstr>Slide 10</vt:lpstr>
      <vt:lpstr>আদি উদ্ভিদ</vt:lpstr>
      <vt:lpstr>Slide 12</vt:lpstr>
      <vt:lpstr>মস বর্গীয় উদ্ভিদ</vt:lpstr>
      <vt:lpstr>ফার্ণ বর্গীয় উদ্ভিদ</vt:lpstr>
      <vt:lpstr>Slide 15</vt:lpstr>
      <vt:lpstr>  মূল্যায়ন</vt:lpstr>
      <vt:lpstr>     বাড়ির কাজ 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96</cp:revision>
  <dcterms:created xsi:type="dcterms:W3CDTF">2006-08-16T00:00:00Z</dcterms:created>
  <dcterms:modified xsi:type="dcterms:W3CDTF">2019-10-03T12:25:39Z</dcterms:modified>
</cp:coreProperties>
</file>