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8"/>
  </p:notesMasterIdLst>
  <p:sldIdLst>
    <p:sldId id="256" r:id="rId2"/>
    <p:sldId id="257" r:id="rId3"/>
    <p:sldId id="273" r:id="rId4"/>
    <p:sldId id="259" r:id="rId5"/>
    <p:sldId id="260" r:id="rId6"/>
    <p:sldId id="269" r:id="rId7"/>
    <p:sldId id="261" r:id="rId8"/>
    <p:sldId id="262" r:id="rId9"/>
    <p:sldId id="270" r:id="rId10"/>
    <p:sldId id="263" r:id="rId11"/>
    <p:sldId id="265" r:id="rId12"/>
    <p:sldId id="266" r:id="rId13"/>
    <p:sldId id="267" r:id="rId14"/>
    <p:sldId id="268"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4D8BEF-AE53-40C7-98A0-A40EE23FF17F}" type="datetimeFigureOut">
              <a:rPr lang="en-US" smtClean="0"/>
              <a:pPr/>
              <a:t>11/7/2019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469489-1286-4CE2-BBD8-39F5019669A5}" type="slidenum">
              <a:rPr lang="en-US" smtClean="0"/>
              <a:pPr/>
              <a:t>‹#›</a:t>
            </a:fld>
            <a:endParaRPr lang="en-US"/>
          </a:p>
        </p:txBody>
      </p:sp>
    </p:spTree>
    <p:extLst>
      <p:ext uri="{BB962C8B-B14F-4D97-AF65-F5344CB8AC3E}">
        <p14:creationId xmlns:p14="http://schemas.microsoft.com/office/powerpoint/2010/main" val="3765145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a:t>
            </a:fld>
            <a:endParaRPr lang="en-US"/>
          </a:p>
        </p:txBody>
      </p:sp>
    </p:spTree>
    <p:extLst>
      <p:ext uri="{BB962C8B-B14F-4D97-AF65-F5344CB8AC3E}">
        <p14:creationId xmlns:p14="http://schemas.microsoft.com/office/powerpoint/2010/main" val="33466232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13</a:t>
            </a:fld>
            <a:endParaRPr lang="en-US"/>
          </a:p>
        </p:txBody>
      </p:sp>
    </p:spTree>
    <p:extLst>
      <p:ext uri="{BB962C8B-B14F-4D97-AF65-F5344CB8AC3E}">
        <p14:creationId xmlns:p14="http://schemas.microsoft.com/office/powerpoint/2010/main" val="1893236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14</a:t>
            </a:fld>
            <a:endParaRPr lang="en-US"/>
          </a:p>
        </p:txBody>
      </p:sp>
    </p:spTree>
    <p:extLst>
      <p:ext uri="{BB962C8B-B14F-4D97-AF65-F5344CB8AC3E}">
        <p14:creationId xmlns:p14="http://schemas.microsoft.com/office/powerpoint/2010/main" val="2623148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15</a:t>
            </a:fld>
            <a:endParaRPr lang="en-US"/>
          </a:p>
        </p:txBody>
      </p:sp>
    </p:spTree>
    <p:extLst>
      <p:ext uri="{BB962C8B-B14F-4D97-AF65-F5344CB8AC3E}">
        <p14:creationId xmlns:p14="http://schemas.microsoft.com/office/powerpoint/2010/main" val="752523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16</a:t>
            </a:fld>
            <a:endParaRPr lang="en-US"/>
          </a:p>
        </p:txBody>
      </p:sp>
    </p:spTree>
    <p:extLst>
      <p:ext uri="{BB962C8B-B14F-4D97-AF65-F5344CB8AC3E}">
        <p14:creationId xmlns:p14="http://schemas.microsoft.com/office/powerpoint/2010/main" val="2907531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Elicitation</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3</a:t>
            </a:fld>
            <a:endParaRPr lang="en-US"/>
          </a:p>
        </p:txBody>
      </p:sp>
    </p:spTree>
    <p:extLst>
      <p:ext uri="{BB962C8B-B14F-4D97-AF65-F5344CB8AC3E}">
        <p14:creationId xmlns:p14="http://schemas.microsoft.com/office/powerpoint/2010/main" val="3377175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4</a:t>
            </a:fld>
            <a:endParaRPr lang="en-US"/>
          </a:p>
        </p:txBody>
      </p:sp>
    </p:spTree>
    <p:extLst>
      <p:ext uri="{BB962C8B-B14F-4D97-AF65-F5344CB8AC3E}">
        <p14:creationId xmlns:p14="http://schemas.microsoft.com/office/powerpoint/2010/main" val="2879777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5</a:t>
            </a:fld>
            <a:endParaRPr lang="en-US"/>
          </a:p>
        </p:txBody>
      </p:sp>
    </p:spTree>
    <p:extLst>
      <p:ext uri="{BB962C8B-B14F-4D97-AF65-F5344CB8AC3E}">
        <p14:creationId xmlns:p14="http://schemas.microsoft.com/office/powerpoint/2010/main" val="424453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7</a:t>
            </a:fld>
            <a:endParaRPr lang="en-US"/>
          </a:p>
        </p:txBody>
      </p:sp>
    </p:spTree>
    <p:extLst>
      <p:ext uri="{BB962C8B-B14F-4D97-AF65-F5344CB8AC3E}">
        <p14:creationId xmlns:p14="http://schemas.microsoft.com/office/powerpoint/2010/main" val="1274682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8</a:t>
            </a:fld>
            <a:endParaRPr lang="en-US"/>
          </a:p>
        </p:txBody>
      </p:sp>
    </p:spTree>
    <p:extLst>
      <p:ext uri="{BB962C8B-B14F-4D97-AF65-F5344CB8AC3E}">
        <p14:creationId xmlns:p14="http://schemas.microsoft.com/office/powerpoint/2010/main" val="3602736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10</a:t>
            </a:fld>
            <a:endParaRPr lang="en-US"/>
          </a:p>
        </p:txBody>
      </p:sp>
    </p:spTree>
    <p:extLst>
      <p:ext uri="{BB962C8B-B14F-4D97-AF65-F5344CB8AC3E}">
        <p14:creationId xmlns:p14="http://schemas.microsoft.com/office/powerpoint/2010/main" val="2317525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11</a:t>
            </a:fld>
            <a:endParaRPr lang="en-US"/>
          </a:p>
        </p:txBody>
      </p:sp>
    </p:spTree>
    <p:extLst>
      <p:ext uri="{BB962C8B-B14F-4D97-AF65-F5344CB8AC3E}">
        <p14:creationId xmlns:p14="http://schemas.microsoft.com/office/powerpoint/2010/main" val="1678667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Title of the lesson:</a:t>
            </a:r>
            <a:r>
              <a:rPr lang="en-US" baseline="0" dirty="0" smtClean="0"/>
              <a:t> </a:t>
            </a:r>
            <a:r>
              <a:rPr lang="en-US" baseline="0" dirty="0" err="1" smtClean="0"/>
              <a:t>Nakshi</a:t>
            </a:r>
            <a:r>
              <a:rPr lang="en-US" baseline="0" dirty="0" smtClean="0"/>
              <a:t> </a:t>
            </a:r>
            <a:r>
              <a:rPr lang="en-US" baseline="0" dirty="0" err="1" smtClean="0"/>
              <a:t>Kantha</a:t>
            </a:r>
            <a:endParaRPr lang="en-US" dirty="0"/>
          </a:p>
        </p:txBody>
      </p:sp>
      <p:sp>
        <p:nvSpPr>
          <p:cNvPr id="4" name="Slide Number Placeholder 3"/>
          <p:cNvSpPr>
            <a:spLocks noGrp="1"/>
          </p:cNvSpPr>
          <p:nvPr>
            <p:ph type="sldNum" sz="quarter" idx="10"/>
          </p:nvPr>
        </p:nvSpPr>
        <p:spPr/>
        <p:txBody>
          <a:bodyPr/>
          <a:lstStyle/>
          <a:p>
            <a:fld id="{2B469489-1286-4CE2-BBD8-39F5019669A5}" type="slidenum">
              <a:rPr lang="en-US" smtClean="0"/>
              <a:pPr/>
              <a:t>12</a:t>
            </a:fld>
            <a:endParaRPr lang="en-US"/>
          </a:p>
        </p:txBody>
      </p:sp>
    </p:spTree>
    <p:extLst>
      <p:ext uri="{BB962C8B-B14F-4D97-AF65-F5344CB8AC3E}">
        <p14:creationId xmlns:p14="http://schemas.microsoft.com/office/powerpoint/2010/main" val="316283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90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2520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926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01718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90328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0322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99394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2814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272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3202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85403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11/7/2019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06534109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youtube.com/watch?v=Uosm-cF1UR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p:cNvSpPr txBox="1"/>
          <p:nvPr/>
        </p:nvSpPr>
        <p:spPr>
          <a:xfrm>
            <a:off x="914400" y="609600"/>
            <a:ext cx="7543800" cy="923330"/>
          </a:xfrm>
          <a:prstGeom prst="rect">
            <a:avLst/>
          </a:prstGeom>
          <a:noFill/>
        </p:spPr>
        <p:txBody>
          <a:bodyPr wrap="square" rtlCol="0">
            <a:spAutoFit/>
          </a:bodyPr>
          <a:lstStyle/>
          <a:p>
            <a:pPr algn="ctr"/>
            <a:r>
              <a:rPr lang="en-US" sz="5400" dirty="0" smtClean="0">
                <a:latin typeface="Lucida Calligraphy" pitchFamily="66" charset="0"/>
              </a:rPr>
              <a:t>Welcome</a:t>
            </a:r>
            <a:endParaRPr lang="en-US" sz="5400" dirty="0">
              <a:latin typeface="Lucida Calligraphy" pitchFamily="66" charset="0"/>
            </a:endParaRPr>
          </a:p>
        </p:txBody>
      </p:sp>
      <p:sp>
        <p:nvSpPr>
          <p:cNvPr id="14"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5"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928" y="2133600"/>
            <a:ext cx="7812568" cy="3733800"/>
          </a:xfrm>
          <a:prstGeom prst="rect">
            <a:avLst/>
          </a:prstGeom>
        </p:spPr>
      </p:pic>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2286000" y="163078"/>
            <a:ext cx="4191000" cy="584775"/>
          </a:xfrm>
          <a:prstGeom prst="rect">
            <a:avLst/>
          </a:prstGeom>
          <a:noFill/>
        </p:spPr>
        <p:txBody>
          <a:bodyPr wrap="square" rtlCol="0">
            <a:spAutoFit/>
          </a:bodyPr>
          <a:lstStyle/>
          <a:p>
            <a:pPr algn="ctr"/>
            <a:r>
              <a:rPr lang="en-US" sz="3200" dirty="0" smtClean="0"/>
              <a:t>Key Words</a:t>
            </a:r>
            <a:endParaRPr lang="en-US" sz="3200" dirty="0"/>
          </a:p>
        </p:txBody>
      </p:sp>
      <p:sp>
        <p:nvSpPr>
          <p:cNvPr id="3" name="TextBox 2"/>
          <p:cNvSpPr txBox="1"/>
          <p:nvPr/>
        </p:nvSpPr>
        <p:spPr>
          <a:xfrm>
            <a:off x="533400" y="4914888"/>
            <a:ext cx="8229600" cy="477054"/>
          </a:xfrm>
          <a:prstGeom prst="rect">
            <a:avLst/>
          </a:prstGeom>
          <a:noFill/>
        </p:spPr>
        <p:txBody>
          <a:bodyPr wrap="square" rtlCol="0">
            <a:spAutoFit/>
          </a:bodyPr>
          <a:lstStyle/>
          <a:p>
            <a:r>
              <a:rPr lang="en-US" sz="2500" dirty="0"/>
              <a:t>a knitted or fabric bedspread with decorative stitching.</a:t>
            </a:r>
          </a:p>
        </p:txBody>
      </p:sp>
      <p:sp>
        <p:nvSpPr>
          <p:cNvPr id="4" name="Rectangle 3"/>
          <p:cNvSpPr/>
          <p:nvPr/>
        </p:nvSpPr>
        <p:spPr>
          <a:xfrm>
            <a:off x="533400" y="2306110"/>
            <a:ext cx="1177119" cy="707886"/>
          </a:xfrm>
          <a:prstGeom prst="rect">
            <a:avLst/>
          </a:prstGeom>
          <a:noFill/>
        </p:spPr>
        <p:txBody>
          <a:bodyPr wrap="square">
            <a:spAutoFit/>
          </a:bodyPr>
          <a:lstStyle/>
          <a:p>
            <a:r>
              <a:rPr lang="en-US" sz="4000" dirty="0" smtClean="0"/>
              <a:t>Quit  </a:t>
            </a:r>
            <a:endParaRPr lang="en-US" sz="4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830623"/>
            <a:ext cx="6270792" cy="3762475"/>
          </a:xfrm>
          <a:prstGeom prst="rect">
            <a:avLst/>
          </a:prstGeom>
        </p:spPr>
      </p:pic>
    </p:spTree>
    <p:extLst>
      <p:ext uri="{BB962C8B-B14F-4D97-AF65-F5344CB8AC3E}">
        <p14:creationId xmlns:p14="http://schemas.microsoft.com/office/powerpoint/2010/main" val="234198069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2340176" y="603885"/>
            <a:ext cx="4191000" cy="584775"/>
          </a:xfrm>
          <a:prstGeom prst="rect">
            <a:avLst/>
          </a:prstGeom>
          <a:noFill/>
        </p:spPr>
        <p:txBody>
          <a:bodyPr wrap="square" rtlCol="0">
            <a:spAutoFit/>
          </a:bodyPr>
          <a:lstStyle/>
          <a:p>
            <a:pPr algn="ctr"/>
            <a:r>
              <a:rPr lang="en-US" sz="3200" dirty="0" smtClean="0"/>
              <a:t>Key Words</a:t>
            </a:r>
            <a:endParaRPr lang="en-US" sz="3200" dirty="0"/>
          </a:p>
        </p:txBody>
      </p:sp>
      <p:sp>
        <p:nvSpPr>
          <p:cNvPr id="3" name="TextBox 2"/>
          <p:cNvSpPr txBox="1"/>
          <p:nvPr/>
        </p:nvSpPr>
        <p:spPr>
          <a:xfrm>
            <a:off x="886690" y="5244208"/>
            <a:ext cx="8229600" cy="646331"/>
          </a:xfrm>
          <a:prstGeom prst="rect">
            <a:avLst/>
          </a:prstGeom>
          <a:noFill/>
        </p:spPr>
        <p:txBody>
          <a:bodyPr wrap="square" rtlCol="0">
            <a:spAutoFit/>
          </a:bodyPr>
          <a:lstStyle/>
          <a:p>
            <a:r>
              <a:rPr lang="en-US" sz="3600" dirty="0"/>
              <a:t>having or revealing natural creative skill.</a:t>
            </a:r>
          </a:p>
        </p:txBody>
      </p:sp>
      <p:sp>
        <p:nvSpPr>
          <p:cNvPr id="4" name="Rectangle 3"/>
          <p:cNvSpPr/>
          <p:nvPr/>
        </p:nvSpPr>
        <p:spPr>
          <a:xfrm>
            <a:off x="686866" y="2667000"/>
            <a:ext cx="1671453" cy="707886"/>
          </a:xfrm>
          <a:prstGeom prst="rect">
            <a:avLst/>
          </a:prstGeom>
          <a:noFill/>
        </p:spPr>
        <p:txBody>
          <a:bodyPr wrap="square">
            <a:spAutoFit/>
          </a:bodyPr>
          <a:lstStyle/>
          <a:p>
            <a:r>
              <a:rPr lang="en-US" sz="4000" dirty="0" smtClean="0"/>
              <a:t>Artistic  </a:t>
            </a:r>
            <a:endParaRPr lang="en-US" sz="40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1424" y="1470321"/>
            <a:ext cx="5827776" cy="3492226"/>
          </a:xfrm>
          <a:prstGeom prst="rect">
            <a:avLst/>
          </a:prstGeom>
        </p:spPr>
      </p:pic>
    </p:spTree>
    <p:extLst>
      <p:ext uri="{BB962C8B-B14F-4D97-AF65-F5344CB8AC3E}">
        <p14:creationId xmlns:p14="http://schemas.microsoft.com/office/powerpoint/2010/main" val="154317468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2286000" y="109191"/>
            <a:ext cx="4191000" cy="584775"/>
          </a:xfrm>
          <a:prstGeom prst="rect">
            <a:avLst/>
          </a:prstGeom>
          <a:noFill/>
        </p:spPr>
        <p:txBody>
          <a:bodyPr wrap="square" rtlCol="0">
            <a:spAutoFit/>
          </a:bodyPr>
          <a:lstStyle/>
          <a:p>
            <a:pPr algn="ctr"/>
            <a:r>
              <a:rPr lang="en-US" sz="3200" dirty="0" smtClean="0"/>
              <a:t>Key Words</a:t>
            </a:r>
            <a:endParaRPr lang="en-US" sz="3200" dirty="0"/>
          </a:p>
        </p:txBody>
      </p:sp>
      <p:sp>
        <p:nvSpPr>
          <p:cNvPr id="3" name="TextBox 2"/>
          <p:cNvSpPr txBox="1"/>
          <p:nvPr/>
        </p:nvSpPr>
        <p:spPr>
          <a:xfrm>
            <a:off x="886690" y="4953000"/>
            <a:ext cx="8229600" cy="954107"/>
          </a:xfrm>
          <a:prstGeom prst="rect">
            <a:avLst/>
          </a:prstGeom>
          <a:noFill/>
        </p:spPr>
        <p:txBody>
          <a:bodyPr wrap="square" rtlCol="0">
            <a:spAutoFit/>
          </a:bodyPr>
          <a:lstStyle/>
          <a:p>
            <a:r>
              <a:rPr lang="en-US" sz="2800" dirty="0"/>
              <a:t>in a way that is concerned with buying, selling, and making a profit.</a:t>
            </a:r>
          </a:p>
        </p:txBody>
      </p:sp>
      <p:sp>
        <p:nvSpPr>
          <p:cNvPr id="4" name="Rectangle 3"/>
          <p:cNvSpPr/>
          <p:nvPr/>
        </p:nvSpPr>
        <p:spPr>
          <a:xfrm rot="16200000">
            <a:off x="-413447" y="2544103"/>
            <a:ext cx="3167007" cy="707886"/>
          </a:xfrm>
          <a:prstGeom prst="rect">
            <a:avLst/>
          </a:prstGeom>
          <a:noFill/>
        </p:spPr>
        <p:txBody>
          <a:bodyPr wrap="square">
            <a:spAutoFit/>
          </a:bodyPr>
          <a:lstStyle/>
          <a:p>
            <a:pPr algn="ctr"/>
            <a:r>
              <a:rPr lang="en-US" sz="4000" dirty="0" smtClean="0"/>
              <a:t>Commercially  </a:t>
            </a:r>
            <a:endParaRPr lang="en-US" sz="4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0201" y="1712656"/>
            <a:ext cx="7468942" cy="2587664"/>
          </a:xfrm>
          <a:prstGeom prst="rect">
            <a:avLst/>
          </a:prstGeom>
        </p:spPr>
      </p:pic>
    </p:spTree>
    <p:extLst>
      <p:ext uri="{BB962C8B-B14F-4D97-AF65-F5344CB8AC3E}">
        <p14:creationId xmlns:p14="http://schemas.microsoft.com/office/powerpoint/2010/main" val="310439114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2286000" y="152400"/>
            <a:ext cx="4191000" cy="584775"/>
          </a:xfrm>
          <a:prstGeom prst="rect">
            <a:avLst/>
          </a:prstGeom>
          <a:noFill/>
        </p:spPr>
        <p:txBody>
          <a:bodyPr wrap="square" rtlCol="0">
            <a:spAutoFit/>
          </a:bodyPr>
          <a:lstStyle/>
          <a:p>
            <a:pPr algn="ctr"/>
            <a:r>
              <a:rPr lang="en-US" sz="3200" dirty="0" smtClean="0"/>
              <a:t>Key Words</a:t>
            </a:r>
            <a:endParaRPr lang="en-US" sz="3200" dirty="0"/>
          </a:p>
        </p:txBody>
      </p:sp>
      <p:sp>
        <p:nvSpPr>
          <p:cNvPr id="3" name="TextBox 2"/>
          <p:cNvSpPr txBox="1"/>
          <p:nvPr/>
        </p:nvSpPr>
        <p:spPr>
          <a:xfrm>
            <a:off x="685800" y="5342237"/>
            <a:ext cx="8229600" cy="523220"/>
          </a:xfrm>
          <a:prstGeom prst="rect">
            <a:avLst/>
          </a:prstGeom>
          <a:noFill/>
        </p:spPr>
        <p:txBody>
          <a:bodyPr wrap="square" rtlCol="0">
            <a:spAutoFit/>
          </a:bodyPr>
          <a:lstStyle/>
          <a:p>
            <a:r>
              <a:rPr lang="en-US" sz="2800" dirty="0"/>
              <a:t>existing in or as part of a tradition; long-established.</a:t>
            </a:r>
          </a:p>
        </p:txBody>
      </p:sp>
      <p:sp>
        <p:nvSpPr>
          <p:cNvPr id="4" name="Rectangle 3"/>
          <p:cNvSpPr/>
          <p:nvPr/>
        </p:nvSpPr>
        <p:spPr>
          <a:xfrm rot="16200000">
            <a:off x="-1430483" y="2685011"/>
            <a:ext cx="3927766" cy="707886"/>
          </a:xfrm>
          <a:prstGeom prst="rect">
            <a:avLst/>
          </a:prstGeom>
          <a:noFill/>
        </p:spPr>
        <p:txBody>
          <a:bodyPr wrap="square">
            <a:spAutoFit/>
          </a:bodyPr>
          <a:lstStyle/>
          <a:p>
            <a:pPr algn="ctr"/>
            <a:r>
              <a:rPr lang="en-US" sz="4000" dirty="0" smtClean="0">
                <a:latin typeface="Calibri" panose="020F0502020204030204" pitchFamily="34" charset="0"/>
              </a:rPr>
              <a:t>Traditional</a:t>
            </a:r>
            <a:r>
              <a:rPr lang="en-US" sz="4000" dirty="0" smtClean="0"/>
              <a:t>  </a:t>
            </a:r>
            <a:endParaRPr lang="en-US" sz="4000"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6400" y="1279390"/>
            <a:ext cx="6318070" cy="3756104"/>
          </a:xfrm>
          <a:prstGeom prst="rect">
            <a:avLst/>
          </a:prstGeom>
        </p:spPr>
      </p:pic>
    </p:spTree>
    <p:extLst>
      <p:ext uri="{BB962C8B-B14F-4D97-AF65-F5344CB8AC3E}">
        <p14:creationId xmlns:p14="http://schemas.microsoft.com/office/powerpoint/2010/main" val="178752543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extBox 2"/>
          <p:cNvSpPr txBox="1"/>
          <p:nvPr/>
        </p:nvSpPr>
        <p:spPr>
          <a:xfrm>
            <a:off x="2095500" y="265304"/>
            <a:ext cx="4953000" cy="646331"/>
          </a:xfrm>
          <a:prstGeom prst="rect">
            <a:avLst/>
          </a:prstGeom>
          <a:noFill/>
        </p:spPr>
        <p:txBody>
          <a:bodyPr wrap="square" rtlCol="0">
            <a:spAutoFit/>
          </a:bodyPr>
          <a:lstStyle/>
          <a:p>
            <a:pPr algn="ctr"/>
            <a:r>
              <a:rPr lang="en-US" sz="3600" dirty="0" smtClean="0"/>
              <a:t>Individual Work</a:t>
            </a:r>
            <a:endParaRPr lang="en-US" sz="3600" dirty="0"/>
          </a:p>
        </p:txBody>
      </p:sp>
      <p:sp>
        <p:nvSpPr>
          <p:cNvPr id="7" name="TextBox 6"/>
          <p:cNvSpPr txBox="1"/>
          <p:nvPr/>
        </p:nvSpPr>
        <p:spPr>
          <a:xfrm>
            <a:off x="647700" y="2382093"/>
            <a:ext cx="7848600" cy="461665"/>
          </a:xfrm>
          <a:prstGeom prst="rect">
            <a:avLst/>
          </a:prstGeom>
          <a:noFill/>
        </p:spPr>
        <p:txBody>
          <a:bodyPr wrap="square" rtlCol="0">
            <a:spAutoFit/>
          </a:bodyPr>
          <a:lstStyle/>
          <a:p>
            <a:r>
              <a:rPr lang="en-US" sz="2400" dirty="0" smtClean="0"/>
              <a:t>1 </a:t>
            </a:r>
            <a:r>
              <a:rPr lang="en-US" sz="2400" dirty="0" err="1" smtClean="0"/>
              <a:t>Naksha</a:t>
            </a:r>
            <a:r>
              <a:rPr lang="en-US" sz="2400" dirty="0" smtClean="0"/>
              <a:t> means artistic    ----------------</a:t>
            </a:r>
            <a:endParaRPr lang="en-US" sz="2400" dirty="0"/>
          </a:p>
        </p:txBody>
      </p:sp>
      <p:sp>
        <p:nvSpPr>
          <p:cNvPr id="12" name="TextBox 11"/>
          <p:cNvSpPr txBox="1"/>
          <p:nvPr/>
        </p:nvSpPr>
        <p:spPr>
          <a:xfrm>
            <a:off x="647700" y="2950084"/>
            <a:ext cx="7848600" cy="461665"/>
          </a:xfrm>
          <a:prstGeom prst="rect">
            <a:avLst/>
          </a:prstGeom>
          <a:noFill/>
        </p:spPr>
        <p:txBody>
          <a:bodyPr wrap="square" rtlCol="0">
            <a:spAutoFit/>
          </a:bodyPr>
          <a:lstStyle/>
          <a:p>
            <a:r>
              <a:rPr lang="en-US" sz="2400" dirty="0"/>
              <a:t>2</a:t>
            </a:r>
            <a:r>
              <a:rPr lang="en-US" sz="2400" dirty="0" smtClean="0"/>
              <a:t> The name was taken from a   --------------- word   ------------</a:t>
            </a:r>
            <a:endParaRPr lang="en-US" sz="2400" dirty="0"/>
          </a:p>
        </p:txBody>
      </p:sp>
      <p:sp>
        <p:nvSpPr>
          <p:cNvPr id="13" name="TextBox 12"/>
          <p:cNvSpPr txBox="1"/>
          <p:nvPr/>
        </p:nvSpPr>
        <p:spPr>
          <a:xfrm>
            <a:off x="647700" y="3518075"/>
            <a:ext cx="7848600" cy="461665"/>
          </a:xfrm>
          <a:prstGeom prst="rect">
            <a:avLst/>
          </a:prstGeom>
          <a:noFill/>
        </p:spPr>
        <p:txBody>
          <a:bodyPr wrap="square" rtlCol="0">
            <a:spAutoFit/>
          </a:bodyPr>
          <a:lstStyle/>
          <a:p>
            <a:r>
              <a:rPr lang="en-US" sz="2400" dirty="0" smtClean="0"/>
              <a:t>3 The art has been practiced in    --------------   Bengal for --------</a:t>
            </a:r>
            <a:endParaRPr lang="en-US" sz="2400" dirty="0"/>
          </a:p>
        </p:txBody>
      </p:sp>
      <p:sp>
        <p:nvSpPr>
          <p:cNvPr id="15" name="TextBox 14"/>
          <p:cNvSpPr txBox="1"/>
          <p:nvPr/>
        </p:nvSpPr>
        <p:spPr>
          <a:xfrm>
            <a:off x="647700" y="4086067"/>
            <a:ext cx="7848600" cy="461665"/>
          </a:xfrm>
          <a:prstGeom prst="rect">
            <a:avLst/>
          </a:prstGeom>
          <a:noFill/>
        </p:spPr>
        <p:txBody>
          <a:bodyPr wrap="square" rtlCol="0">
            <a:spAutoFit/>
          </a:bodyPr>
          <a:lstStyle/>
          <a:p>
            <a:r>
              <a:rPr lang="en-US" sz="2400" dirty="0" smtClean="0"/>
              <a:t>4 </a:t>
            </a:r>
            <a:r>
              <a:rPr lang="en-US" sz="2400" dirty="0" err="1" smtClean="0"/>
              <a:t>Nakshi</a:t>
            </a:r>
            <a:r>
              <a:rPr lang="en-US" sz="2400" dirty="0" smtClean="0"/>
              <a:t> </a:t>
            </a:r>
            <a:r>
              <a:rPr lang="en-US" sz="2400" dirty="0" err="1" smtClean="0"/>
              <a:t>kanthas</a:t>
            </a:r>
            <a:r>
              <a:rPr lang="en-US" sz="2400" dirty="0" smtClean="0"/>
              <a:t> are now sold in  -------------      shop.</a:t>
            </a:r>
            <a:endParaRPr lang="en-US" sz="2400" dirty="0"/>
          </a:p>
        </p:txBody>
      </p:sp>
      <p:sp>
        <p:nvSpPr>
          <p:cNvPr id="8" name="Rectangle 7"/>
          <p:cNvSpPr/>
          <p:nvPr/>
        </p:nvSpPr>
        <p:spPr>
          <a:xfrm>
            <a:off x="107085" y="1600200"/>
            <a:ext cx="1188720" cy="461665"/>
          </a:xfrm>
          <a:prstGeom prst="rect">
            <a:avLst/>
          </a:prstGeom>
          <a:noFill/>
        </p:spPr>
        <p:txBody>
          <a:bodyPr wrap="none">
            <a:spAutoFit/>
          </a:bodyPr>
          <a:lstStyle/>
          <a:p>
            <a:r>
              <a:rPr lang="en-US" sz="2400" dirty="0"/>
              <a:t>Bengali</a:t>
            </a:r>
          </a:p>
        </p:txBody>
      </p:sp>
      <p:sp>
        <p:nvSpPr>
          <p:cNvPr id="17" name="Rectangle 16"/>
          <p:cNvSpPr/>
          <p:nvPr/>
        </p:nvSpPr>
        <p:spPr>
          <a:xfrm>
            <a:off x="3891158" y="1600200"/>
            <a:ext cx="1392831" cy="461665"/>
          </a:xfrm>
          <a:prstGeom prst="rect">
            <a:avLst/>
          </a:prstGeom>
          <a:noFill/>
        </p:spPr>
        <p:txBody>
          <a:bodyPr wrap="square">
            <a:spAutoFit/>
          </a:bodyPr>
          <a:lstStyle/>
          <a:p>
            <a:r>
              <a:rPr lang="en-US" sz="2400" dirty="0"/>
              <a:t>Patterns</a:t>
            </a:r>
          </a:p>
        </p:txBody>
      </p:sp>
      <p:sp>
        <p:nvSpPr>
          <p:cNvPr id="19" name="Rectangle 18"/>
          <p:cNvSpPr/>
          <p:nvPr/>
        </p:nvSpPr>
        <p:spPr>
          <a:xfrm>
            <a:off x="5335178" y="1600200"/>
            <a:ext cx="958535" cy="461665"/>
          </a:xfrm>
          <a:prstGeom prst="rect">
            <a:avLst/>
          </a:prstGeom>
          <a:noFill/>
        </p:spPr>
        <p:txBody>
          <a:bodyPr wrap="square">
            <a:spAutoFit/>
          </a:bodyPr>
          <a:lstStyle/>
          <a:p>
            <a:r>
              <a:rPr lang="en-US" sz="2400" dirty="0"/>
              <a:t>years</a:t>
            </a:r>
          </a:p>
        </p:txBody>
      </p:sp>
      <p:sp>
        <p:nvSpPr>
          <p:cNvPr id="22" name="Rectangle 21"/>
          <p:cNvSpPr/>
          <p:nvPr/>
        </p:nvSpPr>
        <p:spPr>
          <a:xfrm>
            <a:off x="1346994" y="1600200"/>
            <a:ext cx="1188720" cy="461665"/>
          </a:xfrm>
          <a:prstGeom prst="rect">
            <a:avLst/>
          </a:prstGeom>
          <a:noFill/>
        </p:spPr>
        <p:txBody>
          <a:bodyPr wrap="none">
            <a:spAutoFit/>
          </a:bodyPr>
          <a:lstStyle/>
          <a:p>
            <a:r>
              <a:rPr lang="en-US" sz="2400" dirty="0"/>
              <a:t>rural</a:t>
            </a:r>
          </a:p>
        </p:txBody>
      </p:sp>
      <p:sp>
        <p:nvSpPr>
          <p:cNvPr id="23" name="Rectangle 22"/>
          <p:cNvSpPr/>
          <p:nvPr/>
        </p:nvSpPr>
        <p:spPr>
          <a:xfrm>
            <a:off x="6344902" y="1600200"/>
            <a:ext cx="1468351" cy="461665"/>
          </a:xfrm>
          <a:prstGeom prst="rect">
            <a:avLst/>
          </a:prstGeom>
          <a:noFill/>
        </p:spPr>
        <p:txBody>
          <a:bodyPr wrap="none">
            <a:spAutoFit/>
          </a:bodyPr>
          <a:lstStyle/>
          <a:p>
            <a:r>
              <a:rPr lang="en-US" sz="2400" dirty="0" smtClean="0"/>
              <a:t>expensive</a:t>
            </a:r>
            <a:endParaRPr lang="en-US" sz="2400" dirty="0"/>
          </a:p>
        </p:txBody>
      </p:sp>
      <p:sp>
        <p:nvSpPr>
          <p:cNvPr id="25" name="Rectangle 24"/>
          <p:cNvSpPr/>
          <p:nvPr/>
        </p:nvSpPr>
        <p:spPr>
          <a:xfrm>
            <a:off x="7864443" y="1600200"/>
            <a:ext cx="1209192" cy="461665"/>
          </a:xfrm>
          <a:prstGeom prst="rect">
            <a:avLst/>
          </a:prstGeom>
          <a:noFill/>
        </p:spPr>
        <p:txBody>
          <a:bodyPr wrap="square">
            <a:spAutoFit/>
          </a:bodyPr>
          <a:lstStyle/>
          <a:p>
            <a:r>
              <a:rPr lang="en-US" sz="2400" dirty="0" err="1"/>
              <a:t>naksha</a:t>
            </a:r>
            <a:endParaRPr lang="en-US" sz="2400" dirty="0"/>
          </a:p>
        </p:txBody>
      </p:sp>
      <p:sp>
        <p:nvSpPr>
          <p:cNvPr id="26" name="TextBox 25"/>
          <p:cNvSpPr txBox="1"/>
          <p:nvPr/>
        </p:nvSpPr>
        <p:spPr>
          <a:xfrm>
            <a:off x="304799" y="990600"/>
            <a:ext cx="8768835" cy="461665"/>
          </a:xfrm>
          <a:prstGeom prst="rect">
            <a:avLst/>
          </a:prstGeom>
          <a:noFill/>
        </p:spPr>
        <p:txBody>
          <a:bodyPr wrap="square" rtlCol="0">
            <a:spAutoFit/>
          </a:bodyPr>
          <a:lstStyle/>
          <a:p>
            <a:r>
              <a:rPr lang="en-US" sz="2000" dirty="0" smtClean="0"/>
              <a:t>Complete the following sentences with the </a:t>
            </a:r>
            <a:r>
              <a:rPr lang="en-US" sz="2400" dirty="0" smtClean="0"/>
              <a:t>clues</a:t>
            </a:r>
            <a:r>
              <a:rPr lang="en-US" sz="2000" dirty="0" smtClean="0"/>
              <a:t> given.</a:t>
            </a:r>
            <a:endParaRPr lang="en-US" sz="2000" dirty="0"/>
          </a:p>
        </p:txBody>
      </p:sp>
      <p:sp>
        <p:nvSpPr>
          <p:cNvPr id="27" name="TextBox 26"/>
          <p:cNvSpPr txBox="1"/>
          <p:nvPr/>
        </p:nvSpPr>
        <p:spPr>
          <a:xfrm>
            <a:off x="685800" y="4648200"/>
            <a:ext cx="7848600" cy="461665"/>
          </a:xfrm>
          <a:prstGeom prst="rect">
            <a:avLst/>
          </a:prstGeom>
          <a:noFill/>
        </p:spPr>
        <p:txBody>
          <a:bodyPr wrap="square" rtlCol="0">
            <a:spAutoFit/>
          </a:bodyPr>
          <a:lstStyle/>
          <a:p>
            <a:r>
              <a:rPr lang="en-US" sz="2400" dirty="0" smtClean="0"/>
              <a:t>5 </a:t>
            </a:r>
            <a:r>
              <a:rPr lang="en-US" sz="2400" dirty="0" err="1" smtClean="0"/>
              <a:t>Nakshi</a:t>
            </a:r>
            <a:r>
              <a:rPr lang="en-US" sz="2400" dirty="0" smtClean="0"/>
              <a:t> </a:t>
            </a:r>
            <a:r>
              <a:rPr lang="en-US" sz="2400" dirty="0" err="1" smtClean="0"/>
              <a:t>Kanthas</a:t>
            </a:r>
            <a:r>
              <a:rPr lang="en-US" sz="2400" dirty="0" smtClean="0"/>
              <a:t> are a kind of   -------</a:t>
            </a:r>
            <a:endParaRPr lang="en-US" sz="2400" dirty="0"/>
          </a:p>
        </p:txBody>
      </p:sp>
      <p:sp>
        <p:nvSpPr>
          <p:cNvPr id="24" name="Rectangle 23"/>
          <p:cNvSpPr/>
          <p:nvPr/>
        </p:nvSpPr>
        <p:spPr>
          <a:xfrm>
            <a:off x="2586903" y="1600200"/>
            <a:ext cx="1253066" cy="461665"/>
          </a:xfrm>
          <a:prstGeom prst="rect">
            <a:avLst/>
          </a:prstGeom>
          <a:noFill/>
        </p:spPr>
        <p:txBody>
          <a:bodyPr wrap="square">
            <a:spAutoFit/>
          </a:bodyPr>
          <a:lstStyle/>
          <a:p>
            <a:r>
              <a:rPr lang="en-US" sz="2400" dirty="0"/>
              <a:t>quilt</a:t>
            </a:r>
          </a:p>
        </p:txBody>
      </p:sp>
    </p:spTree>
    <p:extLst>
      <p:ext uri="{BB962C8B-B14F-4D97-AF65-F5344CB8AC3E}">
        <p14:creationId xmlns:p14="http://schemas.microsoft.com/office/powerpoint/2010/main" val="343719019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0" nodeType="clickEffect">
                                  <p:stCondLst>
                                    <p:cond delay="0"/>
                                  </p:stCondLst>
                                  <p:childTnLst>
                                    <p:animMotion origin="layout" path="M -2.5E-6 1.85185E-6 L 0.01511 0.11389 " pathEditMode="relative" rAng="0" ptsTypes="AA">
                                      <p:cBhvr>
                                        <p:cTn id="6" dur="2000" fill="hold"/>
                                        <p:tgtEl>
                                          <p:spTgt spid="17"/>
                                        </p:tgtEl>
                                        <p:attrNameLst>
                                          <p:attrName>ppt_x</p:attrName>
                                          <p:attrName>ppt_y</p:attrName>
                                        </p:attrNameLst>
                                      </p:cBhvr>
                                      <p:rCtr x="747" y="5694"/>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grpId="0" nodeType="clickEffect">
                                  <p:stCondLst>
                                    <p:cond delay="0"/>
                                  </p:stCondLst>
                                  <p:childTnLst>
                                    <p:animMotion origin="layout" path="M -2.5E-6 -0.01134 L 0.2533 -0.01134 C 0.36684 -0.01134 0.50695 0.04629 0.50695 0.09352 L 0.50695 0.1993 " pathEditMode="relative" rAng="0" ptsTypes="AAAA">
                                      <p:cBhvr>
                                        <p:cTn id="10" dur="2000" fill="hold"/>
                                        <p:tgtEl>
                                          <p:spTgt spid="8"/>
                                        </p:tgtEl>
                                        <p:attrNameLst>
                                          <p:attrName>ppt_x</p:attrName>
                                          <p:attrName>ppt_y</p:attrName>
                                        </p:attrNameLst>
                                      </p:cBhvr>
                                      <p:rCtr x="25347" y="10532"/>
                                    </p:animMotion>
                                  </p:childTnLst>
                                </p:cTn>
                              </p:par>
                            </p:childTnLst>
                          </p:cTn>
                        </p:par>
                      </p:childTnLst>
                    </p:cTn>
                  </p:par>
                  <p:par>
                    <p:cTn id="11" fill="hold">
                      <p:stCondLst>
                        <p:cond delay="indefinite"/>
                      </p:stCondLst>
                      <p:childTnLst>
                        <p:par>
                          <p:cTn id="12" fill="hold">
                            <p:stCondLst>
                              <p:cond delay="0"/>
                            </p:stCondLst>
                            <p:childTnLst>
                              <p:par>
                                <p:cTn id="13" presetID="56" presetClass="path" presetSubtype="0" accel="50000" decel="50000" fill="hold" grpId="0" nodeType="clickEffect">
                                  <p:stCondLst>
                                    <p:cond delay="0"/>
                                  </p:stCondLst>
                                  <p:childTnLst>
                                    <p:animMotion origin="layout" path="M 4.72222E-6 1.85185E-6 L -0.11789 0.18866 " pathEditMode="relative" rAng="0" ptsTypes="AA">
                                      <p:cBhvr>
                                        <p:cTn id="14" dur="2000" fill="hold"/>
                                        <p:tgtEl>
                                          <p:spTgt spid="25"/>
                                        </p:tgtEl>
                                        <p:attrNameLst>
                                          <p:attrName>ppt_x</p:attrName>
                                          <p:attrName>ppt_y</p:attrName>
                                        </p:attrNameLst>
                                      </p:cBhvr>
                                      <p:rCtr x="-5903" y="9421"/>
                                    </p:animMotion>
                                  </p:childTnLst>
                                </p:cTn>
                              </p:par>
                            </p:childTnLst>
                          </p:cTn>
                        </p:par>
                      </p:childTnLst>
                    </p:cTn>
                  </p:par>
                  <p:par>
                    <p:cTn id="15" fill="hold">
                      <p:stCondLst>
                        <p:cond delay="indefinite"/>
                      </p:stCondLst>
                      <p:childTnLst>
                        <p:par>
                          <p:cTn id="16" fill="hold">
                            <p:stCondLst>
                              <p:cond delay="0"/>
                            </p:stCondLst>
                            <p:childTnLst>
                              <p:par>
                                <p:cTn id="17" presetID="56" presetClass="path" presetSubtype="0" accel="50000" decel="50000" fill="hold" grpId="0" nodeType="clickEffect">
                                  <p:stCondLst>
                                    <p:cond delay="0"/>
                                  </p:stCondLst>
                                  <p:childTnLst>
                                    <p:animMotion origin="layout" path="M 3.61111E-6 1.85185E-6 L 0.40434 0.2706 " pathEditMode="relative" rAng="0" ptsTypes="AA">
                                      <p:cBhvr>
                                        <p:cTn id="18" dur="2000" fill="hold"/>
                                        <p:tgtEl>
                                          <p:spTgt spid="22"/>
                                        </p:tgtEl>
                                        <p:attrNameLst>
                                          <p:attrName>ppt_x</p:attrName>
                                          <p:attrName>ppt_y</p:attrName>
                                        </p:attrNameLst>
                                      </p:cBhvr>
                                      <p:rCtr x="20208" y="13519"/>
                                    </p:animMotion>
                                  </p:childTnLst>
                                </p:cTn>
                              </p:par>
                            </p:childTnLst>
                          </p:cTn>
                        </p:par>
                      </p:childTnLst>
                    </p:cTn>
                  </p:par>
                  <p:par>
                    <p:cTn id="19" fill="hold">
                      <p:stCondLst>
                        <p:cond delay="indefinite"/>
                      </p:stCondLst>
                      <p:childTnLst>
                        <p:par>
                          <p:cTn id="20" fill="hold">
                            <p:stCondLst>
                              <p:cond delay="0"/>
                            </p:stCondLst>
                            <p:childTnLst>
                              <p:par>
                                <p:cTn id="21" presetID="36" presetClass="path" presetSubtype="0" accel="50000" decel="50000" fill="hold" grpId="0" nodeType="clickEffect">
                                  <p:stCondLst>
                                    <p:cond delay="0"/>
                                  </p:stCondLst>
                                  <p:childTnLst>
                                    <p:animMotion origin="layout" path="M -0.21511 0.08194 L -0.21511 0.18217 C -0.21511 0.22754 -0.08351 0.28333 0.02396 0.28333 L 0.26406 0.28333 " pathEditMode="relative" rAng="0" ptsTypes="AAAA">
                                      <p:cBhvr>
                                        <p:cTn id="22" dur="2000" fill="hold"/>
                                        <p:tgtEl>
                                          <p:spTgt spid="19"/>
                                        </p:tgtEl>
                                        <p:attrNameLst>
                                          <p:attrName>ppt_x</p:attrName>
                                          <p:attrName>ppt_y</p:attrName>
                                        </p:attrNameLst>
                                      </p:cBhvr>
                                      <p:rCtr x="23958" y="10069"/>
                                    </p:animMotion>
                                  </p:childTnLst>
                                </p:cTn>
                              </p:par>
                            </p:childTnLst>
                          </p:cTn>
                        </p:par>
                      </p:childTnLst>
                    </p:cTn>
                  </p:par>
                  <p:par>
                    <p:cTn id="23" fill="hold">
                      <p:stCondLst>
                        <p:cond delay="indefinite"/>
                      </p:stCondLst>
                      <p:childTnLst>
                        <p:par>
                          <p:cTn id="24" fill="hold">
                            <p:stCondLst>
                              <p:cond delay="0"/>
                            </p:stCondLst>
                            <p:childTnLst>
                              <p:par>
                                <p:cTn id="25" presetID="36" presetClass="path" presetSubtype="0" accel="50000" decel="50000" fill="hold" grpId="0" nodeType="clickEffect">
                                  <p:stCondLst>
                                    <p:cond delay="0"/>
                                  </p:stCondLst>
                                  <p:childTnLst>
                                    <p:animMotion origin="layout" path="M -0.06198 -0.00741 L -0.06198 0.1794 C -0.06198 0.26342 -0.08385 0.36736 -0.10173 0.36736 L -0.1408 0.36736 " pathEditMode="relative" rAng="0" ptsTypes="AAAA">
                                      <p:cBhvr>
                                        <p:cTn id="26" dur="2000" fill="hold"/>
                                        <p:tgtEl>
                                          <p:spTgt spid="23"/>
                                        </p:tgtEl>
                                        <p:attrNameLst>
                                          <p:attrName>ppt_x</p:attrName>
                                          <p:attrName>ppt_y</p:attrName>
                                        </p:attrNameLst>
                                      </p:cBhvr>
                                      <p:rCtr x="-3941" y="18727"/>
                                    </p:animMotion>
                                  </p:childTnLst>
                                </p:cTn>
                              </p:par>
                            </p:childTnLst>
                          </p:cTn>
                        </p:par>
                      </p:childTnLst>
                    </p:cTn>
                  </p:par>
                  <p:par>
                    <p:cTn id="27" fill="hold">
                      <p:stCondLst>
                        <p:cond delay="indefinite"/>
                      </p:stCondLst>
                      <p:childTnLst>
                        <p:par>
                          <p:cTn id="28" fill="hold">
                            <p:stCondLst>
                              <p:cond delay="0"/>
                            </p:stCondLst>
                            <p:childTnLst>
                              <p:par>
                                <p:cTn id="29" presetID="36" presetClass="path" presetSubtype="0" accel="50000" decel="50000" fill="hold" grpId="0" nodeType="clickEffect">
                                  <p:stCondLst>
                                    <p:cond delay="0"/>
                                  </p:stCondLst>
                                  <p:childTnLst>
                                    <p:animMotion origin="layout" path="M 0.02361 1.85185E-6 L 0.02361 0.22361 C 0.02361 0.32384 0.08594 0.44745 0.1368 0.44745 L 0.25 0.44745 " pathEditMode="relative" rAng="0" ptsTypes="AAAA">
                                      <p:cBhvr>
                                        <p:cTn id="30" dur="2000" fill="hold"/>
                                        <p:tgtEl>
                                          <p:spTgt spid="24"/>
                                        </p:tgtEl>
                                        <p:attrNameLst>
                                          <p:attrName>ppt_x</p:attrName>
                                          <p:attrName>ppt_y</p:attrName>
                                        </p:attrNameLst>
                                      </p:cBhvr>
                                      <p:rCtr x="11319" y="223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7" grpId="0"/>
      <p:bldP spid="19" grpId="0"/>
      <p:bldP spid="22" grpId="0"/>
      <p:bldP spid="23" grpId="0"/>
      <p:bldP spid="25" grpId="0"/>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extBox 2"/>
          <p:cNvSpPr txBox="1"/>
          <p:nvPr/>
        </p:nvSpPr>
        <p:spPr>
          <a:xfrm>
            <a:off x="1873934" y="352638"/>
            <a:ext cx="4953000" cy="769441"/>
          </a:xfrm>
          <a:prstGeom prst="rect">
            <a:avLst/>
          </a:prstGeom>
          <a:noFill/>
        </p:spPr>
        <p:txBody>
          <a:bodyPr wrap="square" rtlCol="0">
            <a:spAutoFit/>
          </a:bodyPr>
          <a:lstStyle/>
          <a:p>
            <a:pPr algn="ctr"/>
            <a:r>
              <a:rPr lang="en-US" sz="4400" dirty="0" smtClean="0"/>
              <a:t>Home Work</a:t>
            </a:r>
            <a:endParaRPr lang="en-US" sz="4400" dirty="0"/>
          </a:p>
        </p:txBody>
      </p:sp>
      <p:sp>
        <p:nvSpPr>
          <p:cNvPr id="26" name="TextBox 25"/>
          <p:cNvSpPr txBox="1"/>
          <p:nvPr/>
        </p:nvSpPr>
        <p:spPr>
          <a:xfrm>
            <a:off x="28433" y="4915144"/>
            <a:ext cx="8963464" cy="1323439"/>
          </a:xfrm>
          <a:prstGeom prst="rect">
            <a:avLst/>
          </a:prstGeom>
          <a:noFill/>
        </p:spPr>
        <p:txBody>
          <a:bodyPr wrap="square" rtlCol="0">
            <a:spAutoFit/>
          </a:bodyPr>
          <a:lstStyle/>
          <a:p>
            <a:pPr algn="ctr"/>
            <a:r>
              <a:rPr lang="en-US" sz="4000" dirty="0" smtClean="0"/>
              <a:t>Write a paragraph about </a:t>
            </a:r>
          </a:p>
          <a:p>
            <a:pPr algn="ctr"/>
            <a:r>
              <a:rPr lang="en-US" sz="4000" dirty="0" smtClean="0"/>
              <a:t>“How to make a </a:t>
            </a:r>
            <a:r>
              <a:rPr lang="en-US" sz="4000" b="1" dirty="0" err="1" smtClean="0"/>
              <a:t>Nakshi</a:t>
            </a:r>
            <a:r>
              <a:rPr lang="en-US" sz="4000" b="1" dirty="0" smtClean="0"/>
              <a:t> </a:t>
            </a:r>
            <a:r>
              <a:rPr lang="en-US" sz="4000" b="1" dirty="0" err="1" smtClean="0"/>
              <a:t>Kantha</a:t>
            </a:r>
            <a:r>
              <a:rPr lang="en-US" sz="4000" dirty="0" smtClean="0"/>
              <a:t>”.</a:t>
            </a:r>
            <a:endParaRPr lang="en-US" sz="4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3934" y="1330976"/>
            <a:ext cx="4191000" cy="3166375"/>
          </a:xfrm>
          <a:prstGeom prst="rect">
            <a:avLst/>
          </a:prstGeom>
        </p:spPr>
      </p:pic>
    </p:spTree>
    <p:extLst>
      <p:ext uri="{BB962C8B-B14F-4D97-AF65-F5344CB8AC3E}">
        <p14:creationId xmlns:p14="http://schemas.microsoft.com/office/powerpoint/2010/main" val="131938811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strVal val="#ppt_w*0.70"/>
                                          </p:val>
                                        </p:tav>
                                        <p:tav tm="100000">
                                          <p:val>
                                            <p:strVal val="#ppt_w"/>
                                          </p:val>
                                        </p:tav>
                                      </p:tavLst>
                                    </p:anim>
                                    <p:anim calcmode="lin" valueType="num">
                                      <p:cBhvr>
                                        <p:cTn id="8" dur="1000" fill="hold"/>
                                        <p:tgtEl>
                                          <p:spTgt spid="26"/>
                                        </p:tgtEl>
                                        <p:attrNameLst>
                                          <p:attrName>ppt_h</p:attrName>
                                        </p:attrNameLst>
                                      </p:cBhvr>
                                      <p:tavLst>
                                        <p:tav tm="0">
                                          <p:val>
                                            <p:strVal val="#ppt_h"/>
                                          </p:val>
                                        </p:tav>
                                        <p:tav tm="100000">
                                          <p:val>
                                            <p:strVal val="#ppt_h"/>
                                          </p:val>
                                        </p:tav>
                                      </p:tavLst>
                                    </p:anim>
                                    <p:animEffect transition="in" filter="fade">
                                      <p:cBhvr>
                                        <p:cTn id="9"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762000" y="2133600"/>
            <a:ext cx="7162800" cy="830997"/>
          </a:xfrm>
          <a:prstGeom prst="rect">
            <a:avLst/>
          </a:prstGeom>
          <a:noFill/>
        </p:spPr>
        <p:txBody>
          <a:bodyPr wrap="square" rtlCol="0">
            <a:spAutoFit/>
          </a:bodyPr>
          <a:lstStyle/>
          <a:p>
            <a:pPr algn="ctr"/>
            <a:r>
              <a:rPr lang="en-US" sz="4800" dirty="0" smtClean="0">
                <a:latin typeface="Calibri" panose="020F0502020204030204" pitchFamily="34" charset="0"/>
              </a:rPr>
              <a:t>Thank you</a:t>
            </a:r>
            <a:endParaRPr lang="en-US" sz="4800" dirty="0">
              <a:latin typeface="Calibri" panose="020F0502020204030204" pitchFamily="34" charset="0"/>
            </a:endParaRPr>
          </a:p>
        </p:txBody>
      </p:sp>
    </p:spTree>
    <p:extLst>
      <p:ext uri="{BB962C8B-B14F-4D97-AF65-F5344CB8AC3E}">
        <p14:creationId xmlns:p14="http://schemas.microsoft.com/office/powerpoint/2010/main" val="161298831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2">
                                            <p:txEl>
                                              <p:pRg st="0" end="0"/>
                                            </p:txEl>
                                          </p:spTgt>
                                        </p:tgtEl>
                                      </p:cBhvr>
                                    </p:animEffect>
                                    <p:set>
                                      <p:cBhvr>
                                        <p:cTn id="7" dur="1" fill="hold">
                                          <p:stCondLst>
                                            <p:cond delay="1999"/>
                                          </p:stCondLst>
                                        </p:cTn>
                                        <p:tgtEl>
                                          <p:spTgt spid="2">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5480" y="228600"/>
            <a:ext cx="8686800" cy="841248"/>
          </a:xfrm>
        </p:spPr>
        <p:txBody>
          <a:bodyPr/>
          <a:lstStyle/>
          <a:p>
            <a:pPr algn="ctr"/>
            <a:r>
              <a:rPr lang="en-US" dirty="0" smtClean="0">
                <a:latin typeface="Lucida Calligraphy" pitchFamily="66" charset="0"/>
              </a:rPr>
              <a:t>Introduction</a:t>
            </a:r>
            <a:endParaRPr lang="en-US" dirty="0">
              <a:latin typeface="Lucida Calligraphy" pitchFamily="66" charset="0"/>
            </a:endParaRPr>
          </a:p>
        </p:txBody>
      </p:sp>
      <p:sp>
        <p:nvSpPr>
          <p:cNvPr id="3" name="Content Placeholder 2"/>
          <p:cNvSpPr>
            <a:spLocks noGrp="1"/>
          </p:cNvSpPr>
          <p:nvPr>
            <p:ph sz="half" idx="1"/>
          </p:nvPr>
        </p:nvSpPr>
        <p:spPr>
          <a:xfrm>
            <a:off x="0" y="1295400"/>
            <a:ext cx="4419600" cy="4572000"/>
          </a:xfrm>
          <a:noFill/>
        </p:spPr>
        <p:style>
          <a:lnRef idx="3">
            <a:schemeClr val="lt1"/>
          </a:lnRef>
          <a:fillRef idx="1">
            <a:schemeClr val="accent3"/>
          </a:fillRef>
          <a:effectRef idx="1">
            <a:schemeClr val="accent3"/>
          </a:effectRef>
          <a:fontRef idx="minor">
            <a:schemeClr val="lt1"/>
          </a:fontRef>
        </p:style>
        <p:txBody>
          <a:bodyPr>
            <a:normAutofit/>
          </a:bodyPr>
          <a:lstStyle/>
          <a:p>
            <a:pPr algn="ctr">
              <a:buNone/>
            </a:pPr>
            <a:r>
              <a:rPr lang="en-US" sz="3200" u="heavy" dirty="0" smtClean="0">
                <a:solidFill>
                  <a:schemeClr val="tx1"/>
                </a:solidFill>
              </a:rPr>
              <a:t>Teachers Info</a:t>
            </a:r>
          </a:p>
          <a:p>
            <a:pPr>
              <a:buNone/>
            </a:pPr>
            <a:endParaRPr lang="en-US" sz="3200" dirty="0" smtClean="0">
              <a:solidFill>
                <a:schemeClr val="tx1"/>
              </a:solidFill>
            </a:endParaRPr>
          </a:p>
          <a:p>
            <a:pPr>
              <a:buNone/>
            </a:pPr>
            <a:r>
              <a:rPr lang="en-US" sz="3200" dirty="0" smtClean="0">
                <a:solidFill>
                  <a:schemeClr val="tx1"/>
                </a:solidFill>
              </a:rPr>
              <a:t>Abul </a:t>
            </a:r>
            <a:r>
              <a:rPr lang="en-US" sz="3200" dirty="0" err="1" smtClean="0">
                <a:solidFill>
                  <a:schemeClr val="tx1"/>
                </a:solidFill>
              </a:rPr>
              <a:t>kucher</a:t>
            </a:r>
            <a:endParaRPr lang="en-US" sz="3200" dirty="0" smtClean="0">
              <a:solidFill>
                <a:schemeClr val="tx1"/>
              </a:solidFill>
            </a:endParaRPr>
          </a:p>
          <a:p>
            <a:pPr>
              <a:buNone/>
            </a:pPr>
            <a:r>
              <a:rPr lang="en-US" sz="3200" dirty="0" smtClean="0">
                <a:solidFill>
                  <a:schemeClr val="tx1"/>
                </a:solidFill>
              </a:rPr>
              <a:t>Assistant Teacher, </a:t>
            </a:r>
            <a:r>
              <a:rPr lang="en-US" sz="3200" dirty="0" smtClean="0">
                <a:solidFill>
                  <a:schemeClr val="tx1"/>
                </a:solidFill>
              </a:rPr>
              <a:t>ICT</a:t>
            </a:r>
            <a:endParaRPr lang="en-US" sz="3200" dirty="0" smtClean="0">
              <a:solidFill>
                <a:schemeClr val="tx1"/>
              </a:solidFill>
            </a:endParaRPr>
          </a:p>
          <a:p>
            <a:pPr>
              <a:buNone/>
            </a:pPr>
            <a:r>
              <a:rPr lang="en-US" sz="2800" dirty="0" err="1" smtClean="0">
                <a:solidFill>
                  <a:schemeClr val="tx1"/>
                </a:solidFill>
              </a:rPr>
              <a:t>Bishowanathpur</a:t>
            </a:r>
            <a:r>
              <a:rPr lang="en-US" sz="2800" dirty="0" smtClean="0">
                <a:solidFill>
                  <a:schemeClr val="tx1"/>
                </a:solidFill>
              </a:rPr>
              <a:t> </a:t>
            </a:r>
            <a:r>
              <a:rPr lang="en-US" sz="2800" dirty="0" err="1" smtClean="0">
                <a:solidFill>
                  <a:schemeClr val="tx1"/>
                </a:solidFill>
              </a:rPr>
              <a:t>Salameia</a:t>
            </a:r>
            <a:endParaRPr lang="en-US" sz="2800" dirty="0">
              <a:solidFill>
                <a:schemeClr val="tx1"/>
              </a:solidFill>
            </a:endParaRPr>
          </a:p>
          <a:p>
            <a:pPr>
              <a:buNone/>
            </a:pPr>
            <a:r>
              <a:rPr lang="en-US" sz="2800" dirty="0" err="1" smtClean="0">
                <a:solidFill>
                  <a:schemeClr val="tx1"/>
                </a:solidFill>
              </a:rPr>
              <a:t>Hossaina</a:t>
            </a:r>
            <a:r>
              <a:rPr lang="en-US" sz="2800" dirty="0" smtClean="0">
                <a:solidFill>
                  <a:schemeClr val="tx1"/>
                </a:solidFill>
              </a:rPr>
              <a:t> </a:t>
            </a:r>
            <a:r>
              <a:rPr lang="en-US" sz="2800" dirty="0" err="1" smtClean="0">
                <a:solidFill>
                  <a:schemeClr val="tx1"/>
                </a:solidFill>
              </a:rPr>
              <a:t>Dhakil</a:t>
            </a:r>
            <a:r>
              <a:rPr lang="en-US" sz="2800" dirty="0" smtClean="0">
                <a:solidFill>
                  <a:schemeClr val="tx1"/>
                </a:solidFill>
              </a:rPr>
              <a:t> </a:t>
            </a:r>
            <a:r>
              <a:rPr lang="en-US" sz="2800" dirty="0" err="1">
                <a:solidFill>
                  <a:schemeClr val="tx1"/>
                </a:solidFill>
              </a:rPr>
              <a:t>M</a:t>
            </a:r>
            <a:r>
              <a:rPr lang="en-US" sz="2800" dirty="0" err="1" smtClean="0">
                <a:solidFill>
                  <a:schemeClr val="tx1"/>
                </a:solidFill>
              </a:rPr>
              <a:t>adrasha</a:t>
            </a:r>
            <a:endParaRPr lang="en-US" sz="2800" dirty="0" smtClean="0">
              <a:solidFill>
                <a:schemeClr val="tx1"/>
              </a:solidFill>
            </a:endParaRPr>
          </a:p>
          <a:p>
            <a:pPr>
              <a:buNone/>
            </a:pPr>
            <a:endParaRPr lang="en-US" sz="3200" dirty="0">
              <a:solidFill>
                <a:schemeClr val="tx1"/>
              </a:solidFill>
            </a:endParaRPr>
          </a:p>
        </p:txBody>
      </p:sp>
      <p:sp>
        <p:nvSpPr>
          <p:cNvPr id="4" name="Content Placeholder 3"/>
          <p:cNvSpPr>
            <a:spLocks noGrp="1"/>
          </p:cNvSpPr>
          <p:nvPr>
            <p:ph sz="half" idx="2"/>
          </p:nvPr>
        </p:nvSpPr>
        <p:spPr>
          <a:xfrm>
            <a:off x="4572000" y="1295400"/>
            <a:ext cx="4343400" cy="4572000"/>
          </a:xfrm>
          <a:noFill/>
        </p:spPr>
        <p:style>
          <a:lnRef idx="3">
            <a:schemeClr val="lt1"/>
          </a:lnRef>
          <a:fillRef idx="1">
            <a:schemeClr val="accent2"/>
          </a:fillRef>
          <a:effectRef idx="1">
            <a:schemeClr val="accent2"/>
          </a:effectRef>
          <a:fontRef idx="minor">
            <a:schemeClr val="lt1"/>
          </a:fontRef>
        </p:style>
        <p:txBody>
          <a:bodyPr>
            <a:normAutofit/>
          </a:bodyPr>
          <a:lstStyle/>
          <a:p>
            <a:pPr algn="ctr">
              <a:buNone/>
            </a:pPr>
            <a:r>
              <a:rPr lang="en-US" sz="3200" u="dbl" dirty="0" smtClean="0">
                <a:solidFill>
                  <a:schemeClr val="tx1"/>
                </a:solidFill>
              </a:rPr>
              <a:t>Class Info</a:t>
            </a:r>
          </a:p>
          <a:p>
            <a:pPr algn="ctr">
              <a:buNone/>
            </a:pPr>
            <a:endParaRPr lang="en-US" sz="3200" dirty="0" smtClean="0">
              <a:solidFill>
                <a:schemeClr val="tx1"/>
              </a:solidFill>
            </a:endParaRPr>
          </a:p>
          <a:p>
            <a:pPr>
              <a:buNone/>
            </a:pPr>
            <a:r>
              <a:rPr lang="en-US" sz="3200" dirty="0" smtClean="0">
                <a:solidFill>
                  <a:schemeClr val="tx1"/>
                </a:solidFill>
              </a:rPr>
              <a:t>Class : Eight</a:t>
            </a:r>
          </a:p>
          <a:p>
            <a:pPr>
              <a:buNone/>
            </a:pPr>
            <a:r>
              <a:rPr lang="en-US" sz="3200" dirty="0" smtClean="0">
                <a:solidFill>
                  <a:schemeClr val="tx1"/>
                </a:solidFill>
              </a:rPr>
              <a:t>Subject: English  1</a:t>
            </a:r>
            <a:r>
              <a:rPr lang="en-US" sz="3200" baseline="30000" dirty="0" smtClean="0">
                <a:solidFill>
                  <a:schemeClr val="tx1"/>
                </a:solidFill>
              </a:rPr>
              <a:t>st</a:t>
            </a:r>
            <a:r>
              <a:rPr lang="en-US" sz="3200" dirty="0" smtClean="0">
                <a:solidFill>
                  <a:schemeClr val="tx1"/>
                </a:solidFill>
              </a:rPr>
              <a:t> Paper</a:t>
            </a:r>
          </a:p>
          <a:p>
            <a:pPr>
              <a:buNone/>
            </a:pPr>
            <a:r>
              <a:rPr lang="en-US" sz="3200" dirty="0" smtClean="0">
                <a:solidFill>
                  <a:schemeClr val="tx1"/>
                </a:solidFill>
              </a:rPr>
              <a:t>Unit: One</a:t>
            </a:r>
          </a:p>
          <a:p>
            <a:pPr>
              <a:buNone/>
            </a:pPr>
            <a:r>
              <a:rPr lang="en-US" sz="3200" dirty="0" smtClean="0">
                <a:solidFill>
                  <a:schemeClr val="tx1"/>
                </a:solidFill>
              </a:rPr>
              <a:t>Lesson: ?</a:t>
            </a:r>
          </a:p>
          <a:p>
            <a:pPr>
              <a:buNone/>
            </a:pPr>
            <a:r>
              <a:rPr lang="en-US" sz="3200" dirty="0" smtClean="0">
                <a:solidFill>
                  <a:schemeClr val="tx1"/>
                </a:solidFill>
              </a:rPr>
              <a:t>Time: 50 minutes</a:t>
            </a:r>
          </a:p>
          <a:p>
            <a:pPr>
              <a:buNone/>
            </a:pPr>
            <a:endParaRPr lang="en-US" sz="3200" dirty="0">
              <a:solidFill>
                <a:schemeClr val="tx1"/>
              </a:solidFill>
            </a:endParaRPr>
          </a:p>
        </p:txBody>
      </p:sp>
      <p:sp>
        <p:nvSpPr>
          <p:cNvPr id="13"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4"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ransition spd="slow">
    <p:strips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152400" y="5587518"/>
            <a:ext cx="8763000" cy="523220"/>
          </a:xfrm>
          <a:prstGeom prst="rect">
            <a:avLst/>
          </a:prstGeom>
          <a:noFill/>
        </p:spPr>
        <p:txBody>
          <a:bodyPr wrap="square" rtlCol="0">
            <a:spAutoFit/>
          </a:bodyPr>
          <a:lstStyle/>
          <a:p>
            <a:r>
              <a:rPr lang="en-US" sz="2800" dirty="0" smtClean="0"/>
              <a:t>What is it called?</a:t>
            </a:r>
            <a:endParaRPr lang="en-US" sz="2800" dirty="0"/>
          </a:p>
        </p:txBody>
      </p:sp>
      <p:sp>
        <p:nvSpPr>
          <p:cNvPr id="7" name="TextBox 6"/>
          <p:cNvSpPr txBox="1"/>
          <p:nvPr/>
        </p:nvSpPr>
        <p:spPr>
          <a:xfrm>
            <a:off x="152400" y="5103899"/>
            <a:ext cx="8763000" cy="523220"/>
          </a:xfrm>
          <a:prstGeom prst="rect">
            <a:avLst/>
          </a:prstGeom>
          <a:noFill/>
        </p:spPr>
        <p:txBody>
          <a:bodyPr wrap="square" rtlCol="0">
            <a:spAutoFit/>
          </a:bodyPr>
          <a:lstStyle/>
          <a:p>
            <a:r>
              <a:rPr lang="en-US" sz="2800" dirty="0" smtClean="0"/>
              <a:t>Have you used this thing before?</a:t>
            </a:r>
            <a:endParaRPr lang="en-US" sz="2800" dirty="0"/>
          </a:p>
        </p:txBody>
      </p:sp>
      <p:sp>
        <p:nvSpPr>
          <p:cNvPr id="8" name="TextBox 7"/>
          <p:cNvSpPr txBox="1"/>
          <p:nvPr/>
        </p:nvSpPr>
        <p:spPr>
          <a:xfrm>
            <a:off x="2286000" y="152400"/>
            <a:ext cx="4343400" cy="646331"/>
          </a:xfrm>
          <a:prstGeom prst="rect">
            <a:avLst/>
          </a:prstGeom>
          <a:noFill/>
        </p:spPr>
        <p:txBody>
          <a:bodyPr wrap="square" rtlCol="0">
            <a:spAutoFit/>
          </a:bodyPr>
          <a:lstStyle/>
          <a:p>
            <a:pPr algn="ctr"/>
            <a:r>
              <a:rPr lang="en-US" sz="3600" dirty="0" smtClean="0"/>
              <a:t>Let’s see </a:t>
            </a:r>
            <a:r>
              <a:rPr lang="en-US" sz="3600" dirty="0" smtClean="0"/>
              <a:t>a </a:t>
            </a:r>
            <a:r>
              <a:rPr lang="en-US" sz="3600" dirty="0" err="1" smtClean="0"/>
              <a:t>vedio</a:t>
            </a:r>
            <a:endParaRPr lang="en-US" sz="3600" dirty="0"/>
          </a:p>
        </p:txBody>
      </p:sp>
      <p:sp>
        <p:nvSpPr>
          <p:cNvPr id="14"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5"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Rectangle 3"/>
          <p:cNvSpPr/>
          <p:nvPr/>
        </p:nvSpPr>
        <p:spPr>
          <a:xfrm>
            <a:off x="2288746" y="3244334"/>
            <a:ext cx="4590552" cy="369332"/>
          </a:xfrm>
          <a:prstGeom prst="rect">
            <a:avLst/>
          </a:prstGeom>
        </p:spPr>
        <p:txBody>
          <a:bodyPr wrap="none">
            <a:spAutoFit/>
          </a:bodyPr>
          <a:lstStyle/>
          <a:p>
            <a:r>
              <a:rPr lang="en-US" dirty="0" smtClean="0"/>
              <a:t>Http</a:t>
            </a:r>
            <a:r>
              <a:rPr lang="en-US" dirty="0"/>
              <a:t>://</a:t>
            </a:r>
            <a:r>
              <a:rPr lang="en-US" dirty="0">
                <a:hlinkClick r:id="rId3"/>
              </a:rPr>
              <a:t>youtube.com/watch?v=Uosm-cF1URM</a:t>
            </a:r>
            <a:endParaRPr lang="en-US" dirty="0"/>
          </a:p>
        </p:txBody>
      </p:sp>
    </p:spTree>
    <p:extLst>
      <p:ext uri="{BB962C8B-B14F-4D97-AF65-F5344CB8AC3E}">
        <p14:creationId xmlns:p14="http://schemas.microsoft.com/office/powerpoint/2010/main" val="37474268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990600" y="457200"/>
            <a:ext cx="7162800" cy="646331"/>
          </a:xfrm>
          <a:prstGeom prst="rect">
            <a:avLst/>
          </a:prstGeom>
          <a:noFill/>
        </p:spPr>
        <p:txBody>
          <a:bodyPr wrap="square" rtlCol="0">
            <a:spAutoFit/>
          </a:bodyPr>
          <a:lstStyle/>
          <a:p>
            <a:pPr algn="ctr"/>
            <a:r>
              <a:rPr lang="en-US" sz="3600" dirty="0" smtClean="0"/>
              <a:t>Lesson Title</a:t>
            </a:r>
            <a:endParaRPr lang="en-US" sz="3600" dirty="0"/>
          </a:p>
        </p:txBody>
      </p:sp>
      <p:sp>
        <p:nvSpPr>
          <p:cNvPr id="3" name="TextBox 2"/>
          <p:cNvSpPr txBox="1"/>
          <p:nvPr/>
        </p:nvSpPr>
        <p:spPr>
          <a:xfrm>
            <a:off x="1143000" y="2667000"/>
            <a:ext cx="7162800" cy="1015663"/>
          </a:xfrm>
          <a:prstGeom prst="rect">
            <a:avLst/>
          </a:prstGeom>
          <a:noFill/>
        </p:spPr>
        <p:txBody>
          <a:bodyPr wrap="square" rtlCol="0">
            <a:spAutoFit/>
          </a:bodyPr>
          <a:lstStyle/>
          <a:p>
            <a:pPr algn="ctr"/>
            <a:r>
              <a:rPr lang="en-US" sz="6000" i="1" dirty="0" err="1" smtClean="0">
                <a:latin typeface="Calibri" panose="020F0502020204030204" pitchFamily="34" charset="0"/>
              </a:rPr>
              <a:t>Nakshi</a:t>
            </a:r>
            <a:r>
              <a:rPr lang="en-US" sz="6000" i="1" dirty="0" smtClean="0">
                <a:latin typeface="Calibri" panose="020F0502020204030204" pitchFamily="34" charset="0"/>
              </a:rPr>
              <a:t> </a:t>
            </a:r>
            <a:r>
              <a:rPr lang="en-US" sz="6000" i="1" dirty="0" err="1" smtClean="0">
                <a:latin typeface="Calibri" panose="020F0502020204030204" pitchFamily="34" charset="0"/>
              </a:rPr>
              <a:t>Kantha</a:t>
            </a:r>
            <a:endParaRPr lang="en-US" sz="6000" i="1" dirty="0">
              <a:latin typeface="Calibri" panose="020F0502020204030204" pitchFamily="34" charset="0"/>
            </a:endParaRPr>
          </a:p>
        </p:txBody>
      </p:sp>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381000" y="1295400"/>
            <a:ext cx="8458200" cy="3662541"/>
          </a:xfrm>
          <a:prstGeom prst="rect">
            <a:avLst/>
          </a:prstGeom>
          <a:noFill/>
        </p:spPr>
        <p:txBody>
          <a:bodyPr wrap="square" rtlCol="0">
            <a:spAutoFit/>
          </a:bodyPr>
          <a:lstStyle/>
          <a:p>
            <a:r>
              <a:rPr lang="en-US" sz="3600" dirty="0" smtClean="0"/>
              <a:t>After </a:t>
            </a:r>
            <a:r>
              <a:rPr lang="en-US" sz="3600" dirty="0" smtClean="0"/>
              <a:t>this </a:t>
            </a:r>
            <a:r>
              <a:rPr lang="en-US" sz="3600" dirty="0" smtClean="0"/>
              <a:t>lesson, </a:t>
            </a:r>
            <a:r>
              <a:rPr lang="en-US" sz="3600" dirty="0" smtClean="0"/>
              <a:t>student </a:t>
            </a:r>
            <a:r>
              <a:rPr lang="en-US" sz="3600" dirty="0" smtClean="0"/>
              <a:t>will </a:t>
            </a:r>
            <a:r>
              <a:rPr lang="en-US" sz="3600" dirty="0" smtClean="0"/>
              <a:t>be able to :</a:t>
            </a:r>
          </a:p>
          <a:p>
            <a:endParaRPr lang="en-US" dirty="0" smtClean="0"/>
          </a:p>
          <a:p>
            <a:pPr>
              <a:buFont typeface="Wingdings" pitchFamily="2" charset="2"/>
              <a:buChar char="q"/>
            </a:pPr>
            <a:r>
              <a:rPr lang="en-US" sz="4000" dirty="0" smtClean="0"/>
              <a:t> be familiar with </a:t>
            </a:r>
            <a:r>
              <a:rPr lang="en-US" sz="4000" dirty="0" err="1" smtClean="0"/>
              <a:t>Nakshi</a:t>
            </a:r>
            <a:r>
              <a:rPr lang="en-US" sz="4000" dirty="0" smtClean="0"/>
              <a:t> </a:t>
            </a:r>
            <a:r>
              <a:rPr lang="en-US" sz="4000" dirty="0" err="1" smtClean="0"/>
              <a:t>Kantha</a:t>
            </a:r>
            <a:r>
              <a:rPr lang="en-US" sz="4000" dirty="0" smtClean="0"/>
              <a:t>.</a:t>
            </a:r>
          </a:p>
          <a:p>
            <a:pPr>
              <a:buFont typeface="Wingdings" pitchFamily="2" charset="2"/>
              <a:buChar char="q"/>
            </a:pPr>
            <a:r>
              <a:rPr lang="en-US" sz="4000" dirty="0" smtClean="0"/>
              <a:t> improve our vocabulary .</a:t>
            </a:r>
          </a:p>
          <a:p>
            <a:pPr>
              <a:buFont typeface="Wingdings" pitchFamily="2" charset="2"/>
              <a:buChar char="q"/>
            </a:pPr>
            <a:r>
              <a:rPr lang="en-US" sz="4000" dirty="0" smtClean="0"/>
              <a:t>Understand text by silent reading.</a:t>
            </a:r>
          </a:p>
          <a:p>
            <a:pPr>
              <a:buFont typeface="Wingdings" pitchFamily="2" charset="2"/>
              <a:buChar char="q"/>
            </a:pPr>
            <a:r>
              <a:rPr lang="en-US" sz="4000" dirty="0" smtClean="0"/>
              <a:t> </a:t>
            </a:r>
            <a:r>
              <a:rPr lang="en-US" sz="3600" dirty="0" smtClean="0"/>
              <a:t>write a paragraph about </a:t>
            </a:r>
            <a:r>
              <a:rPr lang="en-US" sz="3600" dirty="0" err="1" smtClean="0"/>
              <a:t>Nakshi</a:t>
            </a:r>
            <a:r>
              <a:rPr lang="en-US" sz="3600" dirty="0" smtClean="0"/>
              <a:t> </a:t>
            </a:r>
            <a:r>
              <a:rPr lang="en-US" sz="3600" dirty="0" err="1" smtClean="0"/>
              <a:t>Kantha</a:t>
            </a:r>
            <a:endParaRPr lang="en-US" sz="4000" dirty="0" smtClean="0"/>
          </a:p>
          <a:p>
            <a:pPr>
              <a:buFont typeface="Wingdings" pitchFamily="2" charset="2"/>
              <a:buChar char="q"/>
            </a:pPr>
            <a:endParaRPr lang="en-US" dirty="0"/>
          </a:p>
        </p:txBody>
      </p:sp>
      <p:sp>
        <p:nvSpPr>
          <p:cNvPr id="12"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3"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 calcmode="lin" valueType="num">
                                      <p:cBhvr additive="base">
                                        <p:cTn id="13"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anim calcmode="lin" valueType="num">
                                      <p:cBhvr additive="base">
                                        <p:cTn id="17"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 calcmode="lin" valueType="num">
                                      <p:cBhvr additive="base">
                                        <p:cTn id="2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1">
                                            <p:txEl>
                                              <p:pRg st="5" end="5"/>
                                            </p:txEl>
                                          </p:spTgt>
                                        </p:tgtEl>
                                        <p:attrNameLst>
                                          <p:attrName>style.visibility</p:attrName>
                                        </p:attrNameLst>
                                      </p:cBhvr>
                                      <p:to>
                                        <p:strVal val="visible"/>
                                      </p:to>
                                    </p:set>
                                    <p:anim calcmode="lin" valueType="num">
                                      <p:cBhvr additive="base">
                                        <p:cTn id="25"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28600" y="2971800"/>
            <a:ext cx="8534400" cy="923330"/>
          </a:xfrm>
          <a:prstGeom prst="rect">
            <a:avLst/>
          </a:prstGeom>
          <a:noFill/>
        </p:spPr>
        <p:txBody>
          <a:bodyPr wrap="square" rtlCol="0">
            <a:spAutoFit/>
          </a:bodyPr>
          <a:lstStyle/>
          <a:p>
            <a:pPr algn="ctr"/>
            <a:r>
              <a:rPr lang="en-US" sz="5400" dirty="0" smtClean="0"/>
              <a:t>Read the passage silently</a:t>
            </a:r>
            <a:endParaRPr lang="en-US" sz="5400" dirty="0"/>
          </a:p>
        </p:txBody>
      </p:sp>
    </p:spTree>
    <p:extLst>
      <p:ext uri="{BB962C8B-B14F-4D97-AF65-F5344CB8AC3E}">
        <p14:creationId xmlns:p14="http://schemas.microsoft.com/office/powerpoint/2010/main" val="1340799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extBox 2"/>
          <p:cNvSpPr txBox="1"/>
          <p:nvPr/>
        </p:nvSpPr>
        <p:spPr>
          <a:xfrm>
            <a:off x="228600" y="1143000"/>
            <a:ext cx="8686800" cy="4524315"/>
          </a:xfrm>
          <a:prstGeom prst="rect">
            <a:avLst/>
          </a:prstGeom>
          <a:noFill/>
        </p:spPr>
        <p:txBody>
          <a:bodyPr wrap="square" rtlCol="0">
            <a:spAutoFit/>
          </a:bodyPr>
          <a:lstStyle/>
          <a:p>
            <a:pPr fontAlgn="base"/>
            <a:r>
              <a:rPr lang="en-US" sz="3200" i="1" dirty="0" err="1"/>
              <a:t>Nakshi</a:t>
            </a:r>
            <a:r>
              <a:rPr lang="en-US" sz="3200" i="1" dirty="0"/>
              <a:t> </a:t>
            </a:r>
            <a:r>
              <a:rPr lang="en-US" sz="3200" i="1" dirty="0" err="1"/>
              <a:t>kantha</a:t>
            </a:r>
            <a:r>
              <a:rPr lang="en-US" sz="3200" i="1" dirty="0"/>
              <a:t> </a:t>
            </a:r>
            <a:r>
              <a:rPr lang="en-US" sz="3200" dirty="0"/>
              <a:t>is a kind of embroidered quilt. The name was taken from the Bengali word, </a:t>
            </a:r>
            <a:r>
              <a:rPr lang="en-US" sz="3200" i="1" dirty="0"/>
              <a:t>‘</a:t>
            </a:r>
            <a:r>
              <a:rPr lang="en-US" sz="3200" i="1" dirty="0" err="1"/>
              <a:t>naksha</a:t>
            </a:r>
            <a:r>
              <a:rPr lang="en-US" sz="3200" i="1" dirty="0"/>
              <a:t>’ </a:t>
            </a:r>
            <a:r>
              <a:rPr lang="en-US" sz="3200" dirty="0"/>
              <a:t>which means artistic pattern. It </a:t>
            </a:r>
            <a:r>
              <a:rPr lang="en-US" sz="2800" dirty="0"/>
              <a:t>is</a:t>
            </a:r>
            <a:r>
              <a:rPr lang="en-US" sz="3200" dirty="0"/>
              <a:t> a kind of traditional craft and is said to be indigenous to Bangladesh and West Bengal in India. The art has been practiced in rural Bengal for centuries. The name ‘</a:t>
            </a:r>
            <a:r>
              <a:rPr lang="en-US" sz="3200" i="1" dirty="0" err="1"/>
              <a:t>Nakshi</a:t>
            </a:r>
            <a:r>
              <a:rPr lang="en-US" sz="3200" i="1" dirty="0"/>
              <a:t> </a:t>
            </a:r>
            <a:r>
              <a:rPr lang="en-US" sz="3200" i="1" dirty="0" err="1"/>
              <a:t>kantha</a:t>
            </a:r>
            <a:r>
              <a:rPr lang="en-US" sz="3200" dirty="0"/>
              <a:t>’ became popular after the poet </a:t>
            </a:r>
            <a:r>
              <a:rPr lang="en-US" sz="3200" dirty="0" err="1"/>
              <a:t>Jasimuddin’s</a:t>
            </a:r>
            <a:r>
              <a:rPr lang="en-US" sz="3200" dirty="0"/>
              <a:t> poem ‘</a:t>
            </a:r>
            <a:r>
              <a:rPr lang="en-US" sz="3200" i="1" dirty="0" err="1"/>
              <a:t>Nakshi</a:t>
            </a:r>
            <a:r>
              <a:rPr lang="en-US" sz="3200" i="1" dirty="0"/>
              <a:t> </a:t>
            </a:r>
            <a:r>
              <a:rPr lang="en-US" sz="3200" i="1" dirty="0" err="1"/>
              <a:t>kanthar</a:t>
            </a:r>
            <a:r>
              <a:rPr lang="en-US" sz="3200" i="1" dirty="0"/>
              <a:t> </a:t>
            </a:r>
            <a:r>
              <a:rPr lang="en-US" sz="3200" i="1" dirty="0" err="1"/>
              <a:t>Math</a:t>
            </a:r>
            <a:r>
              <a:rPr lang="en-US" sz="3200" dirty="0" err="1"/>
              <a:t>’was</a:t>
            </a:r>
            <a:r>
              <a:rPr lang="en-US" sz="3200" dirty="0"/>
              <a:t> published in 1929</a:t>
            </a:r>
            <a:r>
              <a:rPr lang="en-US" sz="3200" dirty="0" smtClean="0"/>
              <a:t>.</a:t>
            </a:r>
            <a:endParaRPr lang="en-US" sz="3200" dirty="0"/>
          </a:p>
        </p:txBody>
      </p:sp>
      <p:sp>
        <p:nvSpPr>
          <p:cNvPr id="4" name="TextBox 3"/>
          <p:cNvSpPr txBox="1"/>
          <p:nvPr/>
        </p:nvSpPr>
        <p:spPr>
          <a:xfrm>
            <a:off x="2947555" y="244226"/>
            <a:ext cx="3248890" cy="646331"/>
          </a:xfrm>
          <a:prstGeom prst="rect">
            <a:avLst/>
          </a:prstGeom>
          <a:noFill/>
        </p:spPr>
        <p:txBody>
          <a:bodyPr wrap="square" rtlCol="0">
            <a:spAutoFit/>
          </a:bodyPr>
          <a:lstStyle/>
          <a:p>
            <a:pPr algn="ctr"/>
            <a:r>
              <a:rPr lang="en-US" sz="3600" b="1" dirty="0" smtClean="0">
                <a:ln w="12700">
                  <a:solidFill>
                    <a:schemeClr val="tx2">
                      <a:lumMod val="75000"/>
                    </a:schemeClr>
                  </a:solidFill>
                  <a:prstDash val="solid"/>
                </a:ln>
              </a:rPr>
              <a:t>Silent Reading</a:t>
            </a:r>
            <a:endParaRPr lang="en-US" sz="3600" b="1" dirty="0">
              <a:ln w="12700">
                <a:solidFill>
                  <a:schemeClr val="tx2">
                    <a:lumMod val="75000"/>
                  </a:schemeClr>
                </a:solidFill>
                <a:prstDash val="solid"/>
              </a:ln>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NextSlide">
            <a:hlinkClick r:id="" action="ppaction://hlinkshowjump?jump=nextslide"/>
          </p:cNvPr>
          <p:cNvSpPr/>
          <p:nvPr/>
        </p:nvSpPr>
        <p:spPr>
          <a:xfrm rot="5400000">
            <a:off x="501534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PrevisouSlide">
            <a:hlinkClick r:id="" action="ppaction://hlinkshowjump?jump=previousslide"/>
          </p:cNvPr>
          <p:cNvSpPr/>
          <p:nvPr/>
        </p:nvSpPr>
        <p:spPr>
          <a:xfrm rot="16200000" flipH="1">
            <a:off x="3442855" y="6248613"/>
            <a:ext cx="457200" cy="484909"/>
          </a:xfrm>
          <a:prstGeom prst="triangl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838200" y="1618021"/>
            <a:ext cx="8001000" cy="3539430"/>
          </a:xfrm>
          <a:prstGeom prst="rect">
            <a:avLst/>
          </a:prstGeom>
          <a:noFill/>
        </p:spPr>
        <p:txBody>
          <a:bodyPr wrap="square" rtlCol="0">
            <a:spAutoFit/>
          </a:bodyPr>
          <a:lstStyle/>
          <a:p>
            <a:r>
              <a:rPr lang="en-US" sz="2800" dirty="0"/>
              <a:t>Traditional </a:t>
            </a:r>
            <a:r>
              <a:rPr lang="en-US" sz="2800" dirty="0" err="1"/>
              <a:t>kanthas</a:t>
            </a:r>
            <a:r>
              <a:rPr lang="en-US" sz="2800" dirty="0"/>
              <a:t> are made for family use. Old or new cloth and thread are used to make these quilts. </a:t>
            </a:r>
            <a:r>
              <a:rPr lang="en-US" sz="2800" dirty="0" err="1"/>
              <a:t>Mymensingh</a:t>
            </a:r>
            <a:r>
              <a:rPr lang="en-US" sz="2800" dirty="0"/>
              <a:t>, </a:t>
            </a:r>
            <a:r>
              <a:rPr lang="en-US" sz="2800" dirty="0" err="1"/>
              <a:t>Jamalpur</a:t>
            </a:r>
            <a:r>
              <a:rPr lang="en-US" sz="2800" dirty="0"/>
              <a:t>, </a:t>
            </a:r>
            <a:r>
              <a:rPr lang="en-US" sz="2800" dirty="0" err="1"/>
              <a:t>Rajshahi</a:t>
            </a:r>
            <a:r>
              <a:rPr lang="en-US" sz="2800" dirty="0"/>
              <a:t>, </a:t>
            </a:r>
            <a:r>
              <a:rPr lang="en-US" sz="2800" dirty="0" err="1"/>
              <a:t>Faridpur</a:t>
            </a:r>
            <a:r>
              <a:rPr lang="en-US" sz="2800" dirty="0"/>
              <a:t>, </a:t>
            </a:r>
            <a:r>
              <a:rPr lang="en-US" sz="2800" dirty="0" err="1"/>
              <a:t>Bogra</a:t>
            </a:r>
            <a:r>
              <a:rPr lang="en-US" sz="2800" dirty="0"/>
              <a:t> and </a:t>
            </a:r>
            <a:r>
              <a:rPr lang="en-US" sz="2800" dirty="0" err="1"/>
              <a:t>Jessore</a:t>
            </a:r>
            <a:r>
              <a:rPr lang="en-US" sz="2800" dirty="0"/>
              <a:t> are most famous for this craft. Now it is produced commercially. You can find them in many expensive handicraft shops in cities. The quilts are now in great demand because of the </a:t>
            </a:r>
            <a:r>
              <a:rPr lang="en-US" sz="2800" dirty="0" err="1"/>
              <a:t>colourful</a:t>
            </a:r>
            <a:r>
              <a:rPr lang="en-US" sz="2800" dirty="0"/>
              <a:t> patterns and designs embroidered on them</a:t>
            </a:r>
            <a:r>
              <a:rPr lang="en-US" sz="2800" dirty="0" smtClean="0"/>
              <a:t>.</a:t>
            </a:r>
            <a:endParaRPr lang="en-US" sz="2800" dirty="0"/>
          </a:p>
        </p:txBody>
      </p:sp>
      <p:sp>
        <p:nvSpPr>
          <p:cNvPr id="7" name="TextBox 6"/>
          <p:cNvSpPr txBox="1"/>
          <p:nvPr/>
        </p:nvSpPr>
        <p:spPr>
          <a:xfrm>
            <a:off x="2947555" y="244226"/>
            <a:ext cx="3248890" cy="646331"/>
          </a:xfrm>
          <a:prstGeom prst="rect">
            <a:avLst/>
          </a:prstGeom>
          <a:noFill/>
        </p:spPr>
        <p:txBody>
          <a:bodyPr wrap="square" rtlCol="0">
            <a:spAutoFit/>
          </a:bodyPr>
          <a:lstStyle/>
          <a:p>
            <a:pPr algn="ctr"/>
            <a:r>
              <a:rPr lang="en-US" sz="3600" b="1" dirty="0" smtClean="0">
                <a:ln w="12700">
                  <a:solidFill>
                    <a:schemeClr val="tx2">
                      <a:lumMod val="75000"/>
                    </a:schemeClr>
                  </a:solidFill>
                  <a:prstDash val="solid"/>
                </a:ln>
              </a:rPr>
              <a:t>Silent Reading</a:t>
            </a:r>
            <a:endParaRPr lang="en-US" sz="3600" b="1" dirty="0">
              <a:ln w="12700">
                <a:solidFill>
                  <a:schemeClr val="tx2">
                    <a:lumMod val="75000"/>
                  </a:schemeClr>
                </a:solidFill>
                <a:prstDash val="solid"/>
              </a:ln>
            </a:endParaRPr>
          </a:p>
        </p:txBody>
      </p:sp>
    </p:spTree>
    <p:extLst>
      <p:ext uri="{BB962C8B-B14F-4D97-AF65-F5344CB8AC3E}">
        <p14:creationId xmlns:p14="http://schemas.microsoft.com/office/powerpoint/2010/main" val="212065937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381000" y="3124200"/>
            <a:ext cx="8534400" cy="646331"/>
          </a:xfrm>
          <a:prstGeom prst="rect">
            <a:avLst/>
          </a:prstGeom>
          <a:noFill/>
        </p:spPr>
        <p:txBody>
          <a:bodyPr wrap="square" rtlCol="0">
            <a:spAutoFit/>
          </a:bodyPr>
          <a:lstStyle/>
          <a:p>
            <a:pPr algn="ctr"/>
            <a:r>
              <a:rPr lang="en-US" sz="3600" dirty="0" smtClean="0"/>
              <a:t>Let’s see the key words of the passage</a:t>
            </a:r>
            <a:endParaRPr lang="en-US" sz="3600" dirty="0"/>
          </a:p>
        </p:txBody>
      </p:sp>
    </p:spTree>
    <p:extLst>
      <p:ext uri="{BB962C8B-B14F-4D97-AF65-F5344CB8AC3E}">
        <p14:creationId xmlns:p14="http://schemas.microsoft.com/office/powerpoint/2010/main" val="2063424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TotalTime>
  <Words>410</Words>
  <Application>Microsoft Office PowerPoint</Application>
  <PresentationFormat>On-screen Show (4:3)</PresentationFormat>
  <Paragraphs>88</Paragraphs>
  <Slides>16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Lucida Calligraphy</vt:lpstr>
      <vt:lpstr>Wingdings</vt:lpstr>
      <vt:lpstr>Office Theme</vt:lpstr>
      <vt:lpstr>PowerPoint Presentation</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RUSHDA</dc:creator>
  <cp:lastModifiedBy>Abul Kucher</cp:lastModifiedBy>
  <cp:revision>79</cp:revision>
  <dcterms:created xsi:type="dcterms:W3CDTF">2006-08-16T00:00:00Z</dcterms:created>
  <dcterms:modified xsi:type="dcterms:W3CDTF">2019-11-07T12:49:48Z</dcterms:modified>
</cp:coreProperties>
</file>