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321" r:id="rId2"/>
    <p:sldId id="295" r:id="rId3"/>
    <p:sldId id="299" r:id="rId4"/>
    <p:sldId id="298" r:id="rId5"/>
    <p:sldId id="297" r:id="rId6"/>
    <p:sldId id="296" r:id="rId7"/>
    <p:sldId id="318" r:id="rId8"/>
    <p:sldId id="316" r:id="rId9"/>
    <p:sldId id="319" r:id="rId10"/>
    <p:sldId id="317" r:id="rId11"/>
    <p:sldId id="320" r:id="rId12"/>
    <p:sldId id="305" r:id="rId13"/>
    <p:sldId id="301" r:id="rId14"/>
    <p:sldId id="307" r:id="rId15"/>
    <p:sldId id="311" r:id="rId16"/>
    <p:sldId id="314" r:id="rId17"/>
    <p:sldId id="31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D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33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8EF11-DD34-473A-9F1E-E2F2ED7CE106}" type="datetime4">
              <a:rPr lang="en-US" smtClean="0"/>
              <a:pPr/>
              <a:t>November 7,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1E25D-0798-4A67-B258-5DBD2BCDCE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3943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46C7F-D014-409A-94E0-513750DCBD65}" type="datetime4">
              <a:rPr lang="en-US" smtClean="0"/>
              <a:pPr/>
              <a:t>November 7, 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1B8D3-D03A-4C5A-BB9E-94959BC72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2689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EF46C7F-D014-409A-94E0-513750DCBD65}" type="datetime4">
              <a:rPr lang="en-US" smtClean="0"/>
              <a:pPr/>
              <a:t>November 7,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61B8D3-D03A-4C5A-BB9E-94959BC7259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6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5EE3-4843-4463-A1AD-3BA333D4F52B}" type="datetime3">
              <a:rPr lang="en-US" smtClean="0"/>
              <a:pPr/>
              <a:t>7 November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065-468A-41C8-950F-3D7761544D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093D-D3FD-4937-9A35-7662D66A9AD1}" type="datetime3">
              <a:rPr lang="en-US" smtClean="0"/>
              <a:pPr/>
              <a:t>7 November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065-468A-41C8-950F-3D7761544D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1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276A-DA5E-45EE-B32A-AC4164279BFB}" type="datetime3">
              <a:rPr lang="en-US" smtClean="0"/>
              <a:pPr/>
              <a:t>7 November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065-468A-41C8-950F-3D7761544D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9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A7A4-9C21-4B4E-8BB8-569FD582E053}" type="datetime3">
              <a:rPr lang="en-US" smtClean="0"/>
              <a:pPr/>
              <a:t>7 November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065-468A-41C8-950F-3D7761544D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0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9DA9-AAF0-4F12-8E77-BE6100C5F21D}" type="datetime3">
              <a:rPr lang="en-US" smtClean="0"/>
              <a:pPr/>
              <a:t>7 November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065-468A-41C8-950F-3D7761544D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6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7604-86CA-4A8E-BD30-94620FA277DB}" type="datetime3">
              <a:rPr lang="en-US" smtClean="0"/>
              <a:pPr/>
              <a:t>7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065-468A-41C8-950F-3D7761544D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2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6F85-6DB4-4E30-BC27-E3FFBD01D968}" type="datetime3">
              <a:rPr lang="en-US" smtClean="0"/>
              <a:pPr/>
              <a:t>7 November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065-468A-41C8-950F-3D7761544D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5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81E7-33FA-4F58-AC38-15EC137487FA}" type="datetime3">
              <a:rPr lang="en-US" smtClean="0"/>
              <a:pPr/>
              <a:t>7 November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065-468A-41C8-950F-3D7761544D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0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5021-E141-4A8D-AAF9-CCE146720F72}" type="datetime3">
              <a:rPr lang="en-US" smtClean="0"/>
              <a:pPr/>
              <a:t>7 November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065-468A-41C8-950F-3D7761544D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5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16AD-0739-4B1A-82C7-A6B820EEE702}" type="datetime3">
              <a:rPr lang="en-US" smtClean="0"/>
              <a:pPr/>
              <a:t>7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065-468A-41C8-950F-3D7761544D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3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00593-BFBC-4EFD-8060-2FA23576DA99}" type="datetime3">
              <a:rPr lang="en-US" smtClean="0"/>
              <a:pPr/>
              <a:t>7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065-468A-41C8-950F-3D7761544D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1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4041D-0DF9-471E-9CF5-DCC8B2415B24}" type="datetime3">
              <a:rPr lang="en-US" smtClean="0"/>
              <a:pPr/>
              <a:t>7 November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0C065-468A-41C8-950F-3D7761544D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image" Target="../media/image20.wmf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21.png"/><Relationship Id="rId9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2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3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jahedulhossain6&#2543;@gmq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6.png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065-468A-41C8-950F-3D7761544D6A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 descr="Pyrami-0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533400"/>
            <a:ext cx="556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/>
              <a:t>শুভেচ্ছা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2676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33400" y="762000"/>
            <a:ext cx="82296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পিড়ামিডের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পার্শ্বতলের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হেলানো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Pyramid Imag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600200"/>
            <a:ext cx="2057400" cy="258190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32015" y="2272555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6400" y="225014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</a:t>
            </a:r>
            <a:endParaRPr lang="en-US" sz="32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0" y="29350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endParaRPr lang="en-US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Arc 22"/>
          <p:cNvSpPr/>
          <p:nvPr/>
        </p:nvSpPr>
        <p:spPr>
          <a:xfrm>
            <a:off x="856130" y="3124200"/>
            <a:ext cx="381000" cy="533400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268510" y="292519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90</a:t>
            </a:r>
            <a:r>
              <a:rPr lang="en-US" b="1" baseline="30000" dirty="0" smtClean="0"/>
              <a:t>0</a:t>
            </a:r>
            <a:endParaRPr lang="en-US" b="1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1183340" y="35052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en-US" sz="36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62200" y="34290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en-US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743200" y="1676400"/>
            <a:ext cx="5530249" cy="539632"/>
            <a:chOff x="3308951" y="1736188"/>
            <a:chExt cx="5530249" cy="539632"/>
          </a:xfrm>
        </p:grpSpPr>
        <p:graphicFrame>
          <p:nvGraphicFramePr>
            <p:cNvPr id="34" name="Object 33"/>
            <p:cNvGraphicFramePr>
              <a:graphicFrameLocks noChangeAspect="1"/>
            </p:cNvGraphicFramePr>
            <p:nvPr/>
          </p:nvGraphicFramePr>
          <p:xfrm>
            <a:off x="6794500" y="1736188"/>
            <a:ext cx="1282700" cy="473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7" name="Equation" r:id="rId5" imgW="825480" imgH="304560" progId="Equation.3">
                    <p:embed/>
                  </p:oleObj>
                </mc:Choice>
                <mc:Fallback>
                  <p:oleObj name="Equation" r:id="rId5" imgW="825480" imgH="30456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4500" y="1736188"/>
                          <a:ext cx="1282700" cy="4736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Rectangle 34"/>
            <p:cNvSpPr/>
            <p:nvPr/>
          </p:nvSpPr>
          <p:spPr>
            <a:xfrm>
              <a:off x="8035775" y="1752600"/>
              <a:ext cx="80342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একক</a:t>
              </a:r>
              <a:endPara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308951" y="1752600"/>
              <a:ext cx="3549049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>
                <a:buBlip>
                  <a:blip r:embed="rId7"/>
                </a:buBlip>
              </a:pP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পিড়ামিডের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হেলানো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উচ্চতা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,</a:t>
              </a:r>
              <a:endPara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3352800" y="3200400"/>
          <a:ext cx="1905000" cy="686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8" name="Equation" r:id="rId8" imgW="1091880" imgH="393480" progId="Equation.3">
                  <p:embed/>
                </p:oleObj>
              </mc:Choice>
              <mc:Fallback>
                <p:oleObj name="Equation" r:id="rId8" imgW="10918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200400"/>
                        <a:ext cx="1905000" cy="6868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/>
          <p:cNvSpPr/>
          <p:nvPr/>
        </p:nvSpPr>
        <p:spPr>
          <a:xfrm>
            <a:off x="2819400" y="2362200"/>
            <a:ext cx="57211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Blip>
                <a:blip r:embed="rId7"/>
              </a:buBlip>
            </a:pPr>
            <a:r>
              <a:rPr lang="en-US" sz="2800" b="1" dirty="0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পিড়ামিডের</a:t>
            </a:r>
            <a:r>
              <a:rPr lang="en-US" sz="2800" b="1" dirty="0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ভূমিস্থ</a:t>
            </a:r>
            <a:r>
              <a:rPr lang="en-US" sz="2800" b="1" dirty="0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b="1" dirty="0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2800" b="1" dirty="0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সমদ্বিবাহু</a:t>
            </a:r>
            <a:r>
              <a:rPr lang="en-US" sz="2800" b="1" dirty="0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b="1" dirty="0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2800" b="1" dirty="0">
              <a:ln w="1905"/>
              <a:solidFill>
                <a:srgbClr val="782D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19400" y="2819400"/>
            <a:ext cx="61318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পিড়ামিডের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19400" y="3810000"/>
            <a:ext cx="54774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Blip>
                <a:blip r:embed="rId7"/>
              </a:buBlip>
            </a:pPr>
            <a:r>
              <a:rPr lang="en-US" sz="2800" b="1" dirty="0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পিড়ামিডের</a:t>
            </a:r>
            <a:r>
              <a:rPr lang="en-US" sz="2800" b="1" dirty="0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ভূমিস্থ</a:t>
            </a:r>
            <a:r>
              <a:rPr lang="en-US" sz="2800" b="1" dirty="0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b="1" dirty="0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2800" b="1" dirty="0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2800" b="1" dirty="0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b="1" dirty="0" smtClean="0">
                <a:ln w="1905"/>
                <a:solidFill>
                  <a:srgbClr val="782D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2800" b="1" dirty="0">
              <a:ln w="1905"/>
              <a:solidFill>
                <a:srgbClr val="782D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819400" y="4267200"/>
            <a:ext cx="61318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পিড়ামিডের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3429000" y="4724400"/>
          <a:ext cx="1447800" cy="93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9" name="Equation" r:id="rId10" imgW="583920" imgH="431640" progId="Equation.3">
                  <p:embed/>
                </p:oleObj>
              </mc:Choice>
              <mc:Fallback>
                <p:oleObj name="Equation" r:id="rId10" imgW="58392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724400"/>
                        <a:ext cx="1447800" cy="936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Group 46"/>
          <p:cNvGrpSpPr/>
          <p:nvPr/>
        </p:nvGrpSpPr>
        <p:grpSpPr>
          <a:xfrm>
            <a:off x="-533400" y="3200403"/>
            <a:ext cx="381000" cy="685797"/>
            <a:chOff x="1178860" y="4343400"/>
            <a:chExt cx="421340" cy="639091"/>
          </a:xfrm>
        </p:grpSpPr>
        <p:sp>
          <p:nvSpPr>
            <p:cNvPr id="45" name="Rectangle 44"/>
            <p:cNvSpPr/>
            <p:nvPr/>
          </p:nvSpPr>
          <p:spPr>
            <a:xfrm>
              <a:off x="1219200" y="45720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178860" y="4343400"/>
              <a:ext cx="421340" cy="639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/>
                <a:t>a</a:t>
              </a:r>
              <a:endParaRPr lang="en-US" sz="4000" b="1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954310" y="264459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en-US" sz="32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280210" y="3341464"/>
            <a:ext cx="8034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889346" y="4953000"/>
            <a:ext cx="8034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1666 L 0.32083 0.01111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/>
      <p:bldP spid="19" grpId="0"/>
      <p:bldP spid="23" grpId="0" animBg="1"/>
      <p:bldP spid="24" grpId="0"/>
      <p:bldP spid="25" grpId="0"/>
      <p:bldP spid="22" grpId="0"/>
      <p:bldP spid="38" grpId="0"/>
      <p:bldP spid="40" grpId="0"/>
      <p:bldP spid="42" grpId="0"/>
      <p:bldP spid="43" grpId="0"/>
      <p:bldP spid="49" grpId="0"/>
      <p:bldP spid="41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" y="660737"/>
            <a:ext cx="8077200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24032" y="990600"/>
            <a:ext cx="533400" cy="838200"/>
            <a:chOff x="336396" y="4062397"/>
            <a:chExt cx="396875" cy="628550"/>
          </a:xfrm>
        </p:grpSpPr>
        <p:sp>
          <p:nvSpPr>
            <p:cNvPr id="15" name="Frame 14"/>
            <p:cNvSpPr/>
            <p:nvPr/>
          </p:nvSpPr>
          <p:spPr>
            <a:xfrm>
              <a:off x="336396" y="4386147"/>
              <a:ext cx="304800" cy="304800"/>
            </a:xfrm>
            <a:prstGeom prst="fra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 rot="13462161">
              <a:off x="458016" y="4062397"/>
              <a:ext cx="275255" cy="544857"/>
            </a:xfrm>
            <a:prstGeom prst="halfFram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990600" y="13716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6cm.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বাহুবিশিষ্ট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সুষম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ষড়ভুজের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পিরামিডের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cs typeface="NikoshBAN" pitchFamily="2" charset="0"/>
              </a:rPr>
              <a:t>10cm.পিড়ামিডের </a:t>
            </a:r>
            <a:r>
              <a:rPr lang="en-US" sz="2400" dirty="0" err="1" smtClean="0">
                <a:cs typeface="NikoshBAN" pitchFamily="2" charset="0"/>
              </a:rPr>
              <a:t>পার্শতলের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হেলানো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উচ্চতা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413274" y="2057400"/>
            <a:ext cx="533400" cy="914400"/>
            <a:chOff x="336396" y="4062397"/>
            <a:chExt cx="396875" cy="628550"/>
          </a:xfrm>
        </p:grpSpPr>
        <p:sp>
          <p:nvSpPr>
            <p:cNvPr id="22" name="Frame 21"/>
            <p:cNvSpPr/>
            <p:nvPr/>
          </p:nvSpPr>
          <p:spPr>
            <a:xfrm>
              <a:off x="336396" y="4386147"/>
              <a:ext cx="304800" cy="304800"/>
            </a:xfrm>
            <a:prstGeom prst="fra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Half Frame 22"/>
            <p:cNvSpPr/>
            <p:nvPr/>
          </p:nvSpPr>
          <p:spPr>
            <a:xfrm rot="13462161">
              <a:off x="458016" y="4062397"/>
              <a:ext cx="275255" cy="544857"/>
            </a:xfrm>
            <a:prstGeom prst="halfFram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902748" y="2514600"/>
            <a:ext cx="50241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পিড়ামিডের</a:t>
            </a:r>
            <a:r>
              <a:rPr lang="en-US" sz="2400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400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2400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400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2400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2400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24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108938" y="2971801"/>
          <a:ext cx="5410200" cy="870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12" name="Equation" r:id="rId3" imgW="2349360" imgH="431640" progId="Equation.3">
                  <p:embed/>
                </p:oleObj>
              </mc:Choice>
              <mc:Fallback>
                <p:oleObj name="Equation" r:id="rId3" imgW="23493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938" y="2971801"/>
                        <a:ext cx="5410200" cy="8702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5029200" y="3849687"/>
          <a:ext cx="2890838" cy="217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13" name="Equation" r:id="rId5" imgW="1714320" imgH="1396800" progId="Equation.3">
                  <p:embed/>
                </p:oleObj>
              </mc:Choice>
              <mc:Fallback>
                <p:oleObj name="Equation" r:id="rId5" imgW="1714320" imgH="1396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849687"/>
                        <a:ext cx="2890838" cy="217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989229" y="3881735"/>
            <a:ext cx="3865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পিড়ামিডের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পার্শতলের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হেলানো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13274" y="3429000"/>
            <a:ext cx="533400" cy="914400"/>
            <a:chOff x="336396" y="4062397"/>
            <a:chExt cx="396875" cy="628550"/>
          </a:xfrm>
        </p:grpSpPr>
        <p:sp>
          <p:nvSpPr>
            <p:cNvPr id="31" name="Frame 30"/>
            <p:cNvSpPr/>
            <p:nvPr/>
          </p:nvSpPr>
          <p:spPr>
            <a:xfrm>
              <a:off x="336396" y="4386147"/>
              <a:ext cx="304800" cy="304800"/>
            </a:xfrm>
            <a:prstGeom prst="fra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Half Frame 31"/>
            <p:cNvSpPr/>
            <p:nvPr/>
          </p:nvSpPr>
          <p:spPr>
            <a:xfrm rot="13462161">
              <a:off x="458016" y="4062397"/>
              <a:ext cx="275255" cy="544857"/>
            </a:xfrm>
            <a:prstGeom prst="halfFram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629400" y="1752600"/>
            <a:ext cx="2209800" cy="2133600"/>
            <a:chOff x="6705600" y="1752600"/>
            <a:chExt cx="2209800" cy="2133600"/>
          </a:xfrm>
        </p:grpSpPr>
        <p:pic>
          <p:nvPicPr>
            <p:cNvPr id="33" name="Picture 32" descr="Pyrami-1515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05600" y="1752600"/>
              <a:ext cx="2209800" cy="2133600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7206726" y="2426748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465812" y="3168126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381000" y="838200"/>
            <a:ext cx="68580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ষড়ভুজাকার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পিরামিডের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সমগ্রতলের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নির্ণয়ঃ</a:t>
            </a:r>
            <a:endParaRPr lang="en-US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5" name="Picture 34" descr="Untitled১২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07" y="1447800"/>
            <a:ext cx="2095793" cy="25908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100253" y="25863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h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4400" y="32721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r</a:t>
            </a:r>
            <a:endParaRPr lang="en-US" sz="2400" b="1" dirty="0">
              <a:solidFill>
                <a:srgbClr val="FFFF00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609600" y="4343400"/>
            <a:ext cx="8229600" cy="1840065"/>
            <a:chOff x="381000" y="4663486"/>
            <a:chExt cx="4819189" cy="1840065"/>
          </a:xfrm>
        </p:grpSpPr>
        <p:pic>
          <p:nvPicPr>
            <p:cNvPr id="46" name="Picture 45" descr="619c4be0-8e71-45e6-8de9-6d21159d4bb5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1000" y="4663486"/>
              <a:ext cx="312354" cy="533400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782599" y="4687669"/>
              <a:ext cx="441759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ষড়ভুজাকার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পিড়ামিডের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সমগ্রতলের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ক্ষেত্রফল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=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ভূমির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ক্ষেত্রফল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 +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পার্শ্বতলগুলোর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ক্ষেত্রফল</a:t>
              </a:r>
              <a:endParaRPr lang="en-US" sz="28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=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ভূমির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ক্ষেত্রফল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+ </a:t>
              </a:r>
              <a:r>
                <a:rPr lang="en-US" sz="2800" dirty="0" smtClean="0">
                  <a:cs typeface="NikoshBAN" pitchFamily="2" charset="0"/>
                </a:rPr>
                <a:t>1/2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(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ভূমির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পরিধি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×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হেলানো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উচ্চতা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)                               </a:t>
              </a:r>
            </a:p>
            <a:p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  (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পার্শ্বতলগুলো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সর্বসম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ত্রিভুজ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হলে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)  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6" name="Isosceles Triangle 25"/>
          <p:cNvSpPr/>
          <p:nvPr/>
        </p:nvSpPr>
        <p:spPr>
          <a:xfrm>
            <a:off x="2743200" y="1524000"/>
            <a:ext cx="838200" cy="1371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3581400" y="1524000"/>
            <a:ext cx="838200" cy="1371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4419600" y="1524000"/>
            <a:ext cx="838200" cy="1371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5257800" y="1524000"/>
            <a:ext cx="838200" cy="1371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>
            <a:off x="6096000" y="1524000"/>
            <a:ext cx="838200" cy="1371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6934200" y="1524000"/>
            <a:ext cx="838200" cy="1371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>
            <a:stCxn id="50" idx="4"/>
            <a:endCxn id="50" idx="1"/>
          </p:cNvCxnSpPr>
          <p:nvPr/>
        </p:nvCxnSpPr>
        <p:spPr>
          <a:xfrm rot="16200000" flipH="1">
            <a:off x="2705100" y="3197040"/>
            <a:ext cx="114300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752600" y="20675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rot="16200000" flipH="1">
            <a:off x="1072626" y="1899174"/>
            <a:ext cx="1447800" cy="10022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743200" y="1524000"/>
            <a:ext cx="8382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581400" y="1524000"/>
            <a:ext cx="8382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419600" y="1524000"/>
            <a:ext cx="8382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096000" y="1524000"/>
            <a:ext cx="8382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257800" y="1524000"/>
            <a:ext cx="8382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934200" y="1524000"/>
            <a:ext cx="8382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" name="Isosceles Triangle 63"/>
          <p:cNvSpPr/>
          <p:nvPr/>
        </p:nvSpPr>
        <p:spPr>
          <a:xfrm>
            <a:off x="6934200" y="1524000"/>
            <a:ext cx="838200" cy="1371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934200" y="1524000"/>
            <a:ext cx="8382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2590800" y="3025590"/>
            <a:ext cx="1371600" cy="1165410"/>
            <a:chOff x="4953000" y="3048000"/>
            <a:chExt cx="1371600" cy="1165410"/>
          </a:xfrm>
        </p:grpSpPr>
        <p:sp>
          <p:nvSpPr>
            <p:cNvPr id="50" name="Hexagon 49"/>
            <p:cNvSpPr/>
            <p:nvPr/>
          </p:nvSpPr>
          <p:spPr>
            <a:xfrm>
              <a:off x="4953000" y="3048000"/>
              <a:ext cx="1371600" cy="1143000"/>
            </a:xfrm>
            <a:prstGeom prst="hexagon">
              <a:avLst/>
            </a:prstGeom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16200000" flipH="1">
              <a:off x="5087244" y="3241860"/>
              <a:ext cx="1143000" cy="80010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5076825" y="3228975"/>
              <a:ext cx="1143000" cy="78105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800000" flipH="1">
              <a:off x="4953000" y="3624432"/>
              <a:ext cx="1371600" cy="158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87" name="Hexagon 86"/>
          <p:cNvSpPr/>
          <p:nvPr/>
        </p:nvSpPr>
        <p:spPr>
          <a:xfrm>
            <a:off x="2438400" y="2971800"/>
            <a:ext cx="1828800" cy="1295400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7467600" y="1905000"/>
            <a:ext cx="1828800" cy="533400"/>
            <a:chOff x="8229600" y="838200"/>
            <a:chExt cx="1828800" cy="533400"/>
          </a:xfrm>
        </p:grpSpPr>
        <p:sp>
          <p:nvSpPr>
            <p:cNvPr id="43" name="Left Arrow 42"/>
            <p:cNvSpPr/>
            <p:nvPr/>
          </p:nvSpPr>
          <p:spPr>
            <a:xfrm>
              <a:off x="8229600" y="838200"/>
              <a:ext cx="1828800" cy="533400"/>
            </a:xfrm>
            <a:prstGeom prst="lef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406581" y="979842"/>
              <a:ext cx="1651819" cy="32316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পিরামিডের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পার্শ্বতল</a:t>
              </a:r>
              <a:endParaRPr lang="en-US" b="1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fixed" ptsTypes="">
                                      <p:cBhvr>
                                        <p:cTn id="2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38793E-6 L 0.67917 1.38793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38793E-6 L 0.59583 1.38793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38793E-6 L 0.52083 0.011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38793E-6 L 0.42084 -0.011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38793E-6 L 0.3375 1.38793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38793E-6 L 0.3375 1.38793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000"/>
                            </p:stCondLst>
                            <p:childTnLst>
                              <p:par>
                                <p:cTn id="4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60" grpId="0"/>
      <p:bldP spid="51" grpId="0" animBg="1"/>
      <p:bldP spid="55" grpId="0" animBg="1"/>
      <p:bldP spid="58" grpId="0" animBg="1"/>
      <p:bldP spid="59" grpId="0" animBg="1"/>
      <p:bldP spid="61" grpId="0" animBg="1"/>
      <p:bldP spid="62" grpId="0" animBg="1"/>
      <p:bldP spid="65" grpId="0" animBg="1"/>
      <p:bldP spid="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Pyrami-15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914400"/>
            <a:ext cx="2407920" cy="245893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81000" y="838200"/>
            <a:ext cx="51054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ষড়ভুজাকার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পিরামিডের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81000" y="2971800"/>
            <a:ext cx="533400" cy="914400"/>
            <a:chOff x="336396" y="4062397"/>
            <a:chExt cx="396875" cy="628550"/>
          </a:xfrm>
        </p:grpSpPr>
        <p:sp>
          <p:nvSpPr>
            <p:cNvPr id="22" name="Frame 21"/>
            <p:cNvSpPr/>
            <p:nvPr/>
          </p:nvSpPr>
          <p:spPr>
            <a:xfrm>
              <a:off x="336396" y="4386147"/>
              <a:ext cx="304800" cy="304800"/>
            </a:xfrm>
            <a:prstGeom prst="fra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Half Frame 22"/>
            <p:cNvSpPr/>
            <p:nvPr/>
          </p:nvSpPr>
          <p:spPr>
            <a:xfrm rot="13462161">
              <a:off x="458016" y="4062397"/>
              <a:ext cx="275255" cy="544857"/>
            </a:xfrm>
            <a:prstGeom prst="halfFram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914400" y="33528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ষড়ভুজাকার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পিড়ামিডের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= 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4953000" y="3152775"/>
          <a:ext cx="3143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8" name="Equation" r:id="rId4" imgW="139680" imgH="393480" progId="Equation.3">
                  <p:embed/>
                </p:oleObj>
              </mc:Choice>
              <mc:Fallback>
                <p:oleObj name="Equation" r:id="rId4" imgW="1396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152775"/>
                        <a:ext cx="31432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029200" y="3352222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×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×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4648200" y="3962400"/>
          <a:ext cx="2895600" cy="1489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9" name="Equation" r:id="rId6" imgW="1333440" imgH="685800" progId="Equation.3">
                  <p:embed/>
                </p:oleObj>
              </mc:Choice>
              <mc:Fallback>
                <p:oleObj name="Equation" r:id="rId6" imgW="1333440" imgH="685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962400"/>
                        <a:ext cx="2895600" cy="14891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95600" y="762000"/>
            <a:ext cx="3124200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  </a:t>
            </a:r>
            <a:endParaRPr lang="en-US" sz="48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81000" y="1295400"/>
            <a:ext cx="609600" cy="914400"/>
            <a:chOff x="336396" y="4062397"/>
            <a:chExt cx="396875" cy="628550"/>
          </a:xfrm>
        </p:grpSpPr>
        <p:sp>
          <p:nvSpPr>
            <p:cNvPr id="16" name="Frame 15"/>
            <p:cNvSpPr/>
            <p:nvPr/>
          </p:nvSpPr>
          <p:spPr>
            <a:xfrm>
              <a:off x="336396" y="4386147"/>
              <a:ext cx="304800" cy="304800"/>
            </a:xfrm>
            <a:prstGeom prst="fra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Half Frame 16"/>
            <p:cNvSpPr/>
            <p:nvPr/>
          </p:nvSpPr>
          <p:spPr>
            <a:xfrm rot="13462161">
              <a:off x="458016" y="4062397"/>
              <a:ext cx="275255" cy="544857"/>
            </a:xfrm>
            <a:prstGeom prst="half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066800" y="1600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6cm.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বাহুবিশিষ্ট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সুষম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ষড়ভুজের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পিরামিডের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cs typeface="NikoshBAN" pitchFamily="2" charset="0"/>
              </a:rPr>
              <a:t>10cm.পিড়ামিডের </a:t>
            </a:r>
            <a:r>
              <a:rPr lang="en-US" sz="2400" dirty="0" err="1" smtClean="0">
                <a:cs typeface="NikoshBAN" pitchFamily="2" charset="0"/>
              </a:rPr>
              <a:t>সমগ্রতলের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ক্ষেত্রফল</a:t>
            </a:r>
            <a:r>
              <a:rPr lang="en-US" sz="2400" dirty="0" smtClean="0">
                <a:cs typeface="NikoshBAN" pitchFamily="2" charset="0"/>
              </a:rPr>
              <a:t> ও </a:t>
            </a:r>
            <a:r>
              <a:rPr lang="en-US" sz="2400" dirty="0" err="1" smtClean="0">
                <a:cs typeface="NikoshBAN" pitchFamily="2" charset="0"/>
              </a:rPr>
              <a:t>আয়তন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381000" y="2133600"/>
            <a:ext cx="609600" cy="914400"/>
            <a:chOff x="336396" y="4062397"/>
            <a:chExt cx="396875" cy="628550"/>
          </a:xfrm>
        </p:grpSpPr>
        <p:sp>
          <p:nvSpPr>
            <p:cNvPr id="23" name="Frame 22"/>
            <p:cNvSpPr/>
            <p:nvPr/>
          </p:nvSpPr>
          <p:spPr>
            <a:xfrm>
              <a:off x="336396" y="4386147"/>
              <a:ext cx="304800" cy="304800"/>
            </a:xfrm>
            <a:prstGeom prst="fra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Half Frame 23"/>
            <p:cNvSpPr/>
            <p:nvPr/>
          </p:nvSpPr>
          <p:spPr>
            <a:xfrm rot="13462161">
              <a:off x="458016" y="4062397"/>
              <a:ext cx="275255" cy="544857"/>
            </a:xfrm>
            <a:prstGeom prst="half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066800" y="25146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ষড়ভুজাকার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পিড়ামিডের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সমগ্রতলের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+ </a:t>
            </a:r>
            <a:r>
              <a:rPr lang="en-US" sz="2400" dirty="0" smtClean="0">
                <a:cs typeface="NikoshBAN" pitchFamily="2" charset="0"/>
              </a:rPr>
              <a:t>1/2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পরিধি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×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হেলানো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                               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143000" y="3276600"/>
          <a:ext cx="31369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8" name="Equation" r:id="rId3" imgW="1511280" imgH="431640" progId="Equation.3">
                  <p:embed/>
                </p:oleObj>
              </mc:Choice>
              <mc:Fallback>
                <p:oleObj name="Equation" r:id="rId3" imgW="15112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76600"/>
                        <a:ext cx="31369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1229958" y="3886200"/>
          <a:ext cx="32004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9" name="Equation" r:id="rId5" imgW="2082600" imgH="965160" progId="Equation.3">
                  <p:embed/>
                </p:oleObj>
              </mc:Choice>
              <mc:Fallback>
                <p:oleObj name="Equation" r:id="rId5" imgW="2082600" imgH="965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9958" y="3886200"/>
                        <a:ext cx="32004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562600" y="3588603"/>
            <a:ext cx="30480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smtClean="0">
                <a:cs typeface="NikoshBAN" pitchFamily="2" charset="0"/>
              </a:rPr>
              <a:t>a = 6 cm.</a:t>
            </a:r>
          </a:p>
          <a:p>
            <a:r>
              <a:rPr lang="en-US" sz="2400" dirty="0" smtClean="0">
                <a:cs typeface="NikoshBAN" pitchFamily="2" charset="0"/>
              </a:rPr>
              <a:t>                 l =11.27 cm.</a:t>
            </a:r>
            <a:endParaRPr lang="en-US" sz="2400" dirty="0"/>
          </a:p>
        </p:txBody>
      </p:sp>
      <p:pic>
        <p:nvPicPr>
          <p:cNvPr id="25" name="Picture 24" descr="images (1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34200" y="1981200"/>
            <a:ext cx="1905000" cy="15316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660737"/>
            <a:ext cx="2994801" cy="1015663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6000" b="1" spc="50" dirty="0" smtClean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spc="50" dirty="0">
              <a:ln w="11430"/>
              <a:solidFill>
                <a:schemeClr val="accent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3055203"/>
            <a:ext cx="76962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4cm.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বাহুবিশিষ্ট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সুষম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ষড়ভুজের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পিরামিডের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cs typeface="NikoshBAN" pitchFamily="2" charset="0"/>
              </a:rPr>
              <a:t>12cm.পিড়ামিডের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সমগ্রতলের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339118" y="2438400"/>
            <a:ext cx="651482" cy="1135060"/>
            <a:chOff x="336396" y="4076967"/>
            <a:chExt cx="377015" cy="613980"/>
          </a:xfrm>
        </p:grpSpPr>
        <p:sp>
          <p:nvSpPr>
            <p:cNvPr id="17" name="Frame 16"/>
            <p:cNvSpPr/>
            <p:nvPr/>
          </p:nvSpPr>
          <p:spPr>
            <a:xfrm>
              <a:off x="336396" y="4386147"/>
              <a:ext cx="304800" cy="304800"/>
            </a:xfrm>
            <a:prstGeom prst="fram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Half Frame 18"/>
            <p:cNvSpPr/>
            <p:nvPr/>
          </p:nvSpPr>
          <p:spPr>
            <a:xfrm rot="13462161">
              <a:off x="438156" y="4076967"/>
              <a:ext cx="275255" cy="527863"/>
            </a:xfrm>
            <a:prstGeom prst="halfFram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638800" y="800617"/>
            <a:ext cx="2971800" cy="2247383"/>
            <a:chOff x="5715000" y="800617"/>
            <a:chExt cx="2971800" cy="2247383"/>
          </a:xfrm>
        </p:grpSpPr>
        <p:pic>
          <p:nvPicPr>
            <p:cNvPr id="14" name="Picture 13" descr="Pyrami-151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15000" y="800617"/>
              <a:ext cx="2362200" cy="2178803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6629400" y="26786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4cm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10800000">
              <a:off x="6914472" y="1783286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924800" y="1600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12cm</a:t>
              </a:r>
              <a:endParaRPr 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" y="914400"/>
            <a:ext cx="8115300" cy="830997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8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48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39118" y="1447800"/>
            <a:ext cx="499082" cy="914400"/>
            <a:chOff x="336396" y="4076967"/>
            <a:chExt cx="377015" cy="613980"/>
          </a:xfrm>
        </p:grpSpPr>
        <p:sp>
          <p:nvSpPr>
            <p:cNvPr id="17" name="Frame 16"/>
            <p:cNvSpPr/>
            <p:nvPr/>
          </p:nvSpPr>
          <p:spPr>
            <a:xfrm>
              <a:off x="336396" y="4386147"/>
              <a:ext cx="304800" cy="304800"/>
            </a:xfrm>
            <a:prstGeom prst="fram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Half Frame 18"/>
            <p:cNvSpPr/>
            <p:nvPr/>
          </p:nvSpPr>
          <p:spPr>
            <a:xfrm rot="13462161">
              <a:off x="438156" y="4076967"/>
              <a:ext cx="275255" cy="527863"/>
            </a:xfrm>
            <a:prstGeom prst="halfFram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90600" y="1905000"/>
            <a:ext cx="76962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6cm.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বাহুবিশিষ্ট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সুষম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পঞ্চভুজের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পিরামিডের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cs typeface="NikoshBAN" pitchFamily="2" charset="0"/>
              </a:rPr>
              <a:t>12cm.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990600" y="3048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পিড়ামিডের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খ.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পিড়ামিডের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সমগ্রতলের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ক্ষেতফল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71800" y="3124200"/>
            <a:ext cx="5867400" cy="373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8" name="Picture 17" descr="Pyrami-0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339328" cy="6400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55064" y="3669720"/>
            <a:ext cx="236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/>
              <a:t>ধন্যবাদ</a:t>
            </a:r>
            <a:endParaRPr lang="en-US" sz="8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4061254" y="1532592"/>
            <a:ext cx="5105400" cy="3069104"/>
          </a:xfrm>
          <a:prstGeom prst="rect">
            <a:avLst/>
          </a:prstGeom>
        </p:spPr>
        <p:txBody>
          <a:bodyPr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বিষয়ঃ উচ্চতর গণিত</a:t>
            </a:r>
          </a:p>
          <a:p>
            <a:pPr algn="ctr"/>
            <a:r>
              <a:rPr lang="bn-IN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শ্রেণিঃ নবম-দশম 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13শ</a:t>
            </a:r>
            <a:r>
              <a:rPr lang="bn-IN" sz="44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অধ্যায়ঃ </a:t>
            </a:r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ঘন</a:t>
            </a:r>
            <a:r>
              <a:rPr lang="en-US" sz="44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জ্যামিতি</a:t>
            </a:r>
            <a:endParaRPr lang="bn-IN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4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bn-IN" sz="4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৫ মিনিট</a:t>
            </a:r>
            <a:endParaRPr lang="bn-BD" sz="40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তারিখঃ </a:t>
            </a:r>
            <a:fld id="{85F41E8F-1215-49D7-9C62-E3CF9B7C2DB2}" type="datetime1">
              <a:rPr lang="en-US" sz="4000"/>
              <a:pPr algn="ctr"/>
              <a:t>11/7/2019</a:t>
            </a:fld>
            <a:endParaRPr lang="en-US" sz="4000" dirty="0"/>
          </a:p>
          <a:p>
            <a:pPr marL="0" indent="0">
              <a:buNone/>
            </a:pP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2819400"/>
            <a:ext cx="5029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জাহিদুল হোসেন</a:t>
            </a:r>
          </a:p>
          <a:p>
            <a:r>
              <a:rPr lang="bn-BD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সহকারি শিক্ষক(গণিত)</a:t>
            </a:r>
          </a:p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আশেক আলি খান উচ্চ বিদ্যালয় ও কলেজ</a:t>
            </a:r>
          </a:p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গুলবাহার, কচুয়া,চাঁদপুর।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০১৯২০৫৫৪৬১৮</a:t>
            </a:r>
          </a:p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Email: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jahedulhossain6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৯@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gmqil.com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67392"/>
            <a:ext cx="1472339" cy="1930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Pyrami-0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04" y="3831988"/>
            <a:ext cx="4191000" cy="2512060"/>
          </a:xfrm>
          <a:prstGeom prst="rect">
            <a:avLst/>
          </a:prstGeom>
        </p:spPr>
      </p:pic>
      <p:pic>
        <p:nvPicPr>
          <p:cNvPr id="19" name="Picture 18" descr="hqdefau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204" y="990600"/>
            <a:ext cx="4114800" cy="2743200"/>
          </a:xfrm>
          <a:prstGeom prst="rect">
            <a:avLst/>
          </a:prstGeom>
        </p:spPr>
      </p:pic>
      <p:pic>
        <p:nvPicPr>
          <p:cNvPr id="22" name="Picture 21" descr="pyramids_egypt_ani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990600"/>
            <a:ext cx="3810000" cy="2514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3500" y="-28812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74260" y="914400"/>
            <a:ext cx="8686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 </a:t>
            </a:r>
          </a:p>
        </p:txBody>
      </p:sp>
      <p:sp>
        <p:nvSpPr>
          <p:cNvPr id="3" name="Rectangle 2"/>
          <p:cNvSpPr/>
          <p:nvPr/>
        </p:nvSpPr>
        <p:spPr>
          <a:xfrm>
            <a:off x="577416" y="3244334"/>
            <a:ext cx="798917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পিরামিড</a:t>
            </a:r>
            <a:r>
              <a:rPr lang="en-US" sz="8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8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NikoshBAN" pitchFamily="2" charset="0"/>
              </a:rPr>
              <a:t>Pyramid)</a:t>
            </a:r>
            <a:endParaRPr lang="en-US" sz="8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667000" y="949404"/>
            <a:ext cx="3505200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57200" y="2453686"/>
            <a:ext cx="7620000" cy="533400"/>
            <a:chOff x="457200" y="2362200"/>
            <a:chExt cx="7620000" cy="533400"/>
          </a:xfrm>
        </p:grpSpPr>
        <p:pic>
          <p:nvPicPr>
            <p:cNvPr id="17" name="Picture 16" descr="619c4be0-8e71-45e6-8de9-6d21159d4bb5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2362200"/>
              <a:ext cx="533400" cy="5334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066800" y="2362200"/>
              <a:ext cx="7010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পিরামিডের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সংগা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বলতে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;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57200" y="3063286"/>
            <a:ext cx="7620000" cy="533400"/>
            <a:chOff x="457200" y="2362200"/>
            <a:chExt cx="7620000" cy="533400"/>
          </a:xfrm>
        </p:grpSpPr>
        <p:pic>
          <p:nvPicPr>
            <p:cNvPr id="24" name="Picture 23" descr="619c4be0-8e71-45e6-8de9-6d21159d4bb5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2362200"/>
              <a:ext cx="533400" cy="5334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1066800" y="2362200"/>
              <a:ext cx="7010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পিরামিডের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ভূমির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ক্ষেত্রফল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নির্ণয়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;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57200" y="3672886"/>
            <a:ext cx="8382000" cy="523702"/>
            <a:chOff x="457200" y="2362200"/>
            <a:chExt cx="8229600" cy="523702"/>
          </a:xfrm>
        </p:grpSpPr>
        <p:pic>
          <p:nvPicPr>
            <p:cNvPr id="27" name="Picture 26" descr="619c4be0-8e71-45e6-8de9-6d21159d4bb5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2362200"/>
              <a:ext cx="523702" cy="523702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1066800" y="2362200"/>
              <a:ext cx="7620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পিরামিডের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সমগ্রতলের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ক্ষেত্রফল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আয়তন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নির্ণয়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23900" y="1713033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81000" y="4790182"/>
            <a:ext cx="845820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পিরামিডের</a:t>
            </a:r>
            <a:r>
              <a:rPr lang="en-US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সংগাঃ</a:t>
            </a:r>
            <a:r>
              <a:rPr lang="en-US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বহুভুজের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শীর্ষবিন্দু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পার্শতলগুলোর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ত্রিভুজাকার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পিরামিড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3" name="Picture 22" descr="Pyramid156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71600"/>
            <a:ext cx="2026314" cy="2209800"/>
          </a:xfrm>
          <a:prstGeom prst="rect">
            <a:avLst/>
          </a:prstGeom>
        </p:spPr>
      </p:pic>
      <p:pic>
        <p:nvPicPr>
          <p:cNvPr id="32" name="Picture 31" descr="Pyramid15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013" y="1371600"/>
            <a:ext cx="1908987" cy="2362200"/>
          </a:xfrm>
          <a:prstGeom prst="rect">
            <a:avLst/>
          </a:prstGeom>
        </p:spPr>
      </p:pic>
      <p:pic>
        <p:nvPicPr>
          <p:cNvPr id="35" name="Picture 34" descr="Pyramid156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1295400"/>
            <a:ext cx="2298711" cy="2362200"/>
          </a:xfrm>
          <a:prstGeom prst="rect">
            <a:avLst/>
          </a:prstGeom>
        </p:spPr>
      </p:pic>
      <p:grpSp>
        <p:nvGrpSpPr>
          <p:cNvPr id="49" name="Group 48"/>
          <p:cNvGrpSpPr/>
          <p:nvPr/>
        </p:nvGrpSpPr>
        <p:grpSpPr>
          <a:xfrm>
            <a:off x="6477000" y="1371600"/>
            <a:ext cx="1905000" cy="2133600"/>
            <a:chOff x="6477000" y="1600200"/>
            <a:chExt cx="2209800" cy="2286000"/>
          </a:xfrm>
        </p:grpSpPr>
        <p:sp>
          <p:nvSpPr>
            <p:cNvPr id="36" name="Hexagon 35"/>
            <p:cNvSpPr/>
            <p:nvPr/>
          </p:nvSpPr>
          <p:spPr>
            <a:xfrm>
              <a:off x="6477000" y="3124200"/>
              <a:ext cx="2209800" cy="762000"/>
            </a:xfrm>
            <a:prstGeom prst="hexagon">
              <a:avLst>
                <a:gd name="adj" fmla="val 84817"/>
                <a:gd name="vf" fmla="val 115470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>
              <a:stCxn id="36" idx="3"/>
            </p:cNvCxnSpPr>
            <p:nvPr/>
          </p:nvCxnSpPr>
          <p:spPr>
            <a:xfrm rot="10800000" flipH="1">
              <a:off x="6477000" y="1600200"/>
              <a:ext cx="990600" cy="19050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6" idx="0"/>
            </p:cNvCxnSpPr>
            <p:nvPr/>
          </p:nvCxnSpPr>
          <p:spPr>
            <a:xfrm flipH="1" flipV="1">
              <a:off x="7467600" y="1600200"/>
              <a:ext cx="1219200" cy="19050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6" idx="4"/>
            </p:cNvCxnSpPr>
            <p:nvPr/>
          </p:nvCxnSpPr>
          <p:spPr>
            <a:xfrm rot="5400000" flipH="1" flipV="1">
              <a:off x="6533453" y="2190053"/>
              <a:ext cx="1524000" cy="344294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6" idx="5"/>
            </p:cNvCxnSpPr>
            <p:nvPr/>
          </p:nvCxnSpPr>
          <p:spPr>
            <a:xfrm rot="16200000" flipV="1">
              <a:off x="6992047" y="2075753"/>
              <a:ext cx="1524000" cy="572894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6" idx="2"/>
            </p:cNvCxnSpPr>
            <p:nvPr/>
          </p:nvCxnSpPr>
          <p:spPr>
            <a:xfrm rot="5400000" flipH="1" flipV="1">
              <a:off x="6152453" y="2571053"/>
              <a:ext cx="2286000" cy="344294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6" idx="1"/>
            </p:cNvCxnSpPr>
            <p:nvPr/>
          </p:nvCxnSpPr>
          <p:spPr>
            <a:xfrm rot="5400000" flipH="1">
              <a:off x="6611047" y="2456753"/>
              <a:ext cx="2286000" cy="572894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57200" y="3657600"/>
            <a:ext cx="1600200" cy="685800"/>
            <a:chOff x="457200" y="3657600"/>
            <a:chExt cx="1600200" cy="685800"/>
          </a:xfrm>
        </p:grpSpPr>
        <p:sp>
          <p:nvSpPr>
            <p:cNvPr id="50" name="Flowchart: Merge 49"/>
            <p:cNvSpPr/>
            <p:nvPr/>
          </p:nvSpPr>
          <p:spPr>
            <a:xfrm>
              <a:off x="457200" y="3657600"/>
              <a:ext cx="1600200" cy="685800"/>
            </a:xfrm>
            <a:prstGeom prst="flowChartMerg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38200" y="36576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ত্রিভুজ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793706" y="3523555"/>
            <a:ext cx="1110277" cy="801490"/>
            <a:chOff x="2793706" y="3523555"/>
            <a:chExt cx="1110277" cy="801490"/>
          </a:xfrm>
        </p:grpSpPr>
        <p:sp>
          <p:nvSpPr>
            <p:cNvPr id="51" name="Rectangle 50"/>
            <p:cNvSpPr/>
            <p:nvPr/>
          </p:nvSpPr>
          <p:spPr>
            <a:xfrm rot="20354377">
              <a:off x="2793706" y="3523555"/>
              <a:ext cx="1110277" cy="80149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895600" y="36576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চতুর্ভুজ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495800" y="3581400"/>
            <a:ext cx="1676400" cy="762000"/>
            <a:chOff x="4495800" y="3581400"/>
            <a:chExt cx="1676400" cy="762000"/>
          </a:xfrm>
        </p:grpSpPr>
        <p:sp>
          <p:nvSpPr>
            <p:cNvPr id="52" name="Regular Pentagon 51"/>
            <p:cNvSpPr/>
            <p:nvPr/>
          </p:nvSpPr>
          <p:spPr>
            <a:xfrm>
              <a:off x="4495800" y="3581400"/>
              <a:ext cx="1676400" cy="762000"/>
            </a:xfrm>
            <a:prstGeom prst="pentag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76800" y="37338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পঞ্চভুজ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553200" y="3657600"/>
            <a:ext cx="1828800" cy="838200"/>
            <a:chOff x="6553200" y="3657600"/>
            <a:chExt cx="1828800" cy="838200"/>
          </a:xfrm>
        </p:grpSpPr>
        <p:sp>
          <p:nvSpPr>
            <p:cNvPr id="53" name="Hexagon 52"/>
            <p:cNvSpPr/>
            <p:nvPr/>
          </p:nvSpPr>
          <p:spPr>
            <a:xfrm>
              <a:off x="6553200" y="3657600"/>
              <a:ext cx="1828800" cy="838200"/>
            </a:xfrm>
            <a:prstGeom prst="hexagon">
              <a:avLst>
                <a:gd name="adj" fmla="val 51608"/>
                <a:gd name="vf" fmla="val 11547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086600" y="38100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ষড়ভুজ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3011501" y="2514600"/>
            <a:ext cx="5903899" cy="685800"/>
            <a:chOff x="3011501" y="1447800"/>
            <a:chExt cx="5903899" cy="685800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6019800" y="1447800"/>
            <a:ext cx="190500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6" name="Equation" r:id="rId3" imgW="990360" imgH="393480" progId="Equation.3">
                    <p:embed/>
                  </p:oleObj>
                </mc:Choice>
                <mc:Fallback>
                  <p:oleObj name="Equation" r:id="rId3" imgW="990360" imgH="393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9800" y="1447800"/>
                          <a:ext cx="1905000" cy="685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ctangle 13"/>
            <p:cNvSpPr/>
            <p:nvPr/>
          </p:nvSpPr>
          <p:spPr>
            <a:xfrm>
              <a:off x="3011501" y="1600200"/>
              <a:ext cx="3084499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>
                <a:buFont typeface="Wingdings" pitchFamily="2" charset="2"/>
                <a:buChar char="ü"/>
              </a:pPr>
              <a:r>
                <a:rPr lang="en-US" sz="2400" b="1" cap="none" spc="0" dirty="0" err="1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সমদ্বিবাহু</a:t>
              </a:r>
              <a:r>
                <a:rPr lang="en-US" sz="2400" b="1" cap="none" spc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cap="none" spc="0" dirty="0" err="1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ত্রিভুজের</a:t>
              </a:r>
              <a:r>
                <a:rPr lang="en-US" sz="2400" b="1" cap="none" spc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cap="none" spc="0" dirty="0" err="1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ক্ষেত্রফল</a:t>
              </a:r>
              <a:r>
                <a:rPr lang="en-US" sz="2400" b="1" cap="none" spc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2400" b="1" cap="none" spc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772137" y="1600200"/>
              <a:ext cx="114326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 err="1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বর্গ</a:t>
              </a:r>
              <a:r>
                <a:rPr lang="en-US" sz="2400" b="1" cap="none" spc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cap="none" spc="0" dirty="0" err="1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একক</a:t>
              </a:r>
              <a:r>
                <a:rPr lang="en-US" sz="2400" b="1" cap="none" spc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2400" b="1" cap="none" spc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048802" y="4398963"/>
            <a:ext cx="5104861" cy="706437"/>
            <a:chOff x="2972602" y="3027363"/>
            <a:chExt cx="5104861" cy="706437"/>
          </a:xfrm>
        </p:grpSpPr>
        <p:sp>
          <p:nvSpPr>
            <p:cNvPr id="16" name="Rectangle 15"/>
            <p:cNvSpPr/>
            <p:nvPr/>
          </p:nvSpPr>
          <p:spPr>
            <a:xfrm>
              <a:off x="2972602" y="3195935"/>
              <a:ext cx="2874506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>
                <a:buFont typeface="Wingdings" pitchFamily="2" charset="2"/>
                <a:buChar char="ü"/>
              </a:pPr>
              <a:r>
                <a:rPr lang="en-US" sz="2400" b="1" cap="none" spc="0" dirty="0" err="1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সমবাহু</a:t>
              </a:r>
              <a:r>
                <a:rPr lang="en-US" sz="2400" b="1" cap="none" spc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cap="none" spc="0" dirty="0" err="1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ত্রিভুজের</a:t>
              </a:r>
              <a:r>
                <a:rPr lang="en-US" sz="2400" b="1" cap="none" spc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cap="none" spc="0" dirty="0" err="1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ক্ষেত্রফল</a:t>
              </a:r>
              <a:r>
                <a:rPr lang="en-US" sz="2400" b="1" cap="none" spc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2400" b="1" cap="none" spc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/>
          </p:nvGraphicFramePr>
          <p:xfrm>
            <a:off x="6019800" y="3027363"/>
            <a:ext cx="1503362" cy="706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7" name="Equation" r:id="rId5" imgW="1028520" imgH="431640" progId="Equation.3">
                    <p:embed/>
                  </p:oleObj>
                </mc:Choice>
                <mc:Fallback>
                  <p:oleObj name="Equation" r:id="rId5" imgW="1028520" imgH="4316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9800" y="3027363"/>
                          <a:ext cx="1503362" cy="7064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ctangle 18"/>
            <p:cNvSpPr/>
            <p:nvPr/>
          </p:nvSpPr>
          <p:spPr>
            <a:xfrm>
              <a:off x="6934200" y="3195935"/>
              <a:ext cx="114326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 err="1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বর্গ</a:t>
              </a:r>
              <a:r>
                <a:rPr lang="en-US" sz="2400" b="1" cap="none" spc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cap="none" spc="0" dirty="0" err="1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একক</a:t>
              </a:r>
              <a:r>
                <a:rPr lang="en-US" sz="2400" b="1" cap="none" spc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2400" b="1" cap="none" spc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2" name="Isosceles Triangle 21"/>
          <p:cNvSpPr/>
          <p:nvPr/>
        </p:nvSpPr>
        <p:spPr>
          <a:xfrm>
            <a:off x="990600" y="2057400"/>
            <a:ext cx="1600200" cy="144780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rgbClr val="FF0000"/>
                </a:solidFill>
              </a:ln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0600" y="23622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en-US" sz="36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76400" y="33922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en-US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9800" y="24384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en-US" sz="36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838200" y="3962400"/>
            <a:ext cx="2057400" cy="144780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0" y="42304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en-US" sz="3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80130" y="42672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en-US" sz="3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76400" y="52210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en-US" sz="3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" y="1000780"/>
            <a:ext cx="58674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পিড়ামিডের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ভূমিস্থ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নির্ণয়ঃ</a:t>
            </a:r>
            <a:endParaRPr lang="en-US" sz="28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6781800" y="3276600"/>
            <a:ext cx="1295400" cy="1066800"/>
            <a:chOff x="6781800" y="1295400"/>
            <a:chExt cx="1295400" cy="1066800"/>
          </a:xfrm>
        </p:grpSpPr>
        <p:sp>
          <p:nvSpPr>
            <p:cNvPr id="34" name="Hexagon 33"/>
            <p:cNvSpPr/>
            <p:nvPr/>
          </p:nvSpPr>
          <p:spPr>
            <a:xfrm>
              <a:off x="6781800" y="1295400"/>
              <a:ext cx="1295400" cy="1066800"/>
            </a:xfrm>
            <a:prstGeom prst="hexagon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>
              <a:stCxn id="34" idx="2"/>
              <a:endCxn id="34" idx="5"/>
            </p:cNvCxnSpPr>
            <p:nvPr/>
          </p:nvCxnSpPr>
          <p:spPr>
            <a:xfrm rot="5400000" flipH="1" flipV="1">
              <a:off x="6896100" y="1447800"/>
              <a:ext cx="1066800" cy="762000"/>
            </a:xfrm>
            <a:prstGeom prst="lin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39" name="Straight Connector 38"/>
            <p:cNvCxnSpPr>
              <a:stCxn id="34" idx="3"/>
            </p:cNvCxnSpPr>
            <p:nvPr/>
          </p:nvCxnSpPr>
          <p:spPr>
            <a:xfrm rot="10800000" flipH="1">
              <a:off x="6781800" y="1828800"/>
              <a:ext cx="1295400" cy="1588"/>
            </a:xfrm>
            <a:prstGeom prst="lin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41" name="Straight Connector 40"/>
            <p:cNvCxnSpPr>
              <a:stCxn id="34" idx="4"/>
              <a:endCxn id="34" idx="1"/>
            </p:cNvCxnSpPr>
            <p:nvPr/>
          </p:nvCxnSpPr>
          <p:spPr>
            <a:xfrm rot="16200000" flipH="1">
              <a:off x="6896100" y="1447800"/>
              <a:ext cx="1066800" cy="762000"/>
            </a:xfrm>
            <a:prstGeom prst="lin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6477000" y="1219200"/>
            <a:ext cx="1676400" cy="1219200"/>
            <a:chOff x="6629400" y="1219200"/>
            <a:chExt cx="1676400" cy="1219200"/>
          </a:xfrm>
        </p:grpSpPr>
        <p:sp>
          <p:nvSpPr>
            <p:cNvPr id="46" name="Regular Pentagon 45"/>
            <p:cNvSpPr/>
            <p:nvPr/>
          </p:nvSpPr>
          <p:spPr>
            <a:xfrm>
              <a:off x="6629400" y="1219200"/>
              <a:ext cx="1676400" cy="1219200"/>
            </a:xfrm>
            <a:prstGeom prst="pentagon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 rot="16200000" flipV="1">
              <a:off x="7166610" y="1556945"/>
              <a:ext cx="640080" cy="3810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800000">
              <a:off x="6656297" y="1684892"/>
              <a:ext cx="838198" cy="22010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endCxn id="46" idx="2"/>
            </p:cNvCxnSpPr>
            <p:nvPr/>
          </p:nvCxnSpPr>
          <p:spPr>
            <a:xfrm rot="10800000" flipV="1">
              <a:off x="6949564" y="1905002"/>
              <a:ext cx="594239" cy="533394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7538267" y="1937520"/>
              <a:ext cx="457109" cy="46836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7534835" y="1684892"/>
              <a:ext cx="761998" cy="220109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/>
      <p:bldP spid="25" grpId="0"/>
      <p:bldP spid="26" grpId="0" animBg="1"/>
      <p:bldP spid="27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81000" y="838200"/>
            <a:ext cx="60198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ষড়ভুজাকার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পিড়ামিডের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Hexagon 38"/>
          <p:cNvSpPr/>
          <p:nvPr/>
        </p:nvSpPr>
        <p:spPr>
          <a:xfrm>
            <a:off x="2667000" y="1600200"/>
            <a:ext cx="2819400" cy="2362200"/>
          </a:xfrm>
          <a:prstGeom prst="hexagon">
            <a:avLst>
              <a:gd name="adj" fmla="val 25000"/>
              <a:gd name="vf" fmla="val 115470"/>
            </a:avLst>
          </a:prstGeom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lowchart: Merge 78"/>
          <p:cNvSpPr/>
          <p:nvPr/>
        </p:nvSpPr>
        <p:spPr>
          <a:xfrm>
            <a:off x="3276600" y="1524000"/>
            <a:ext cx="1676400" cy="1143000"/>
          </a:xfrm>
          <a:prstGeom prst="flowChartMerg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lowchart: Merge 79"/>
          <p:cNvSpPr/>
          <p:nvPr/>
        </p:nvSpPr>
        <p:spPr>
          <a:xfrm rot="17830291">
            <a:off x="2904610" y="1759257"/>
            <a:ext cx="1328234" cy="1325516"/>
          </a:xfrm>
          <a:prstGeom prst="flowChartMerg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Merge 80"/>
          <p:cNvSpPr/>
          <p:nvPr/>
        </p:nvSpPr>
        <p:spPr>
          <a:xfrm rot="14553440">
            <a:off x="2897306" y="2288356"/>
            <a:ext cx="1387623" cy="1457860"/>
          </a:xfrm>
          <a:prstGeom prst="flowChartMerg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lowchart: Merge 82"/>
          <p:cNvSpPr/>
          <p:nvPr/>
        </p:nvSpPr>
        <p:spPr>
          <a:xfrm rot="7071880">
            <a:off x="4045704" y="2302673"/>
            <a:ext cx="1321415" cy="1397936"/>
          </a:xfrm>
          <a:prstGeom prst="flowChartMerg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lowchart: Merge 83"/>
          <p:cNvSpPr/>
          <p:nvPr/>
        </p:nvSpPr>
        <p:spPr>
          <a:xfrm rot="3805056">
            <a:off x="3978235" y="1751180"/>
            <a:ext cx="1431252" cy="1328803"/>
          </a:xfrm>
          <a:prstGeom prst="flowChartMerg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Merge 21"/>
          <p:cNvSpPr/>
          <p:nvPr/>
        </p:nvSpPr>
        <p:spPr>
          <a:xfrm rot="10800000">
            <a:off x="3276600" y="2667000"/>
            <a:ext cx="1752600" cy="1295400"/>
          </a:xfrm>
          <a:prstGeom prst="flowChartMerg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352800" y="1900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76600" y="262425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19959" y="291975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338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81653" y="2308302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59404" y="186225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97351" y="286214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</a:t>
            </a:r>
            <a:r>
              <a:rPr lang="en-US" baseline="30000" dirty="0" smtClean="0"/>
              <a:t>0</a:t>
            </a:r>
            <a:endParaRPr lang="en-US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3549804" y="272275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</a:t>
            </a:r>
            <a:r>
              <a:rPr lang="en-US" baseline="30000" dirty="0" smtClean="0"/>
              <a:t>0</a:t>
            </a:r>
            <a:endParaRPr lang="en-US" baseline="30000" dirty="0"/>
          </a:p>
        </p:txBody>
      </p:sp>
      <p:sp>
        <p:nvSpPr>
          <p:cNvPr id="44" name="TextBox 43"/>
          <p:cNvSpPr txBox="1"/>
          <p:nvPr/>
        </p:nvSpPr>
        <p:spPr>
          <a:xfrm>
            <a:off x="3527502" y="238635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</a:t>
            </a:r>
            <a:r>
              <a:rPr lang="en-US" baseline="30000" dirty="0" smtClean="0"/>
              <a:t>0</a:t>
            </a:r>
            <a:endParaRPr lang="en-US" baseline="30000" dirty="0"/>
          </a:p>
        </p:txBody>
      </p:sp>
      <p:sp>
        <p:nvSpPr>
          <p:cNvPr id="45" name="TextBox 44"/>
          <p:cNvSpPr txBox="1"/>
          <p:nvPr/>
        </p:nvSpPr>
        <p:spPr>
          <a:xfrm>
            <a:off x="3886200" y="213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</a:t>
            </a:r>
            <a:r>
              <a:rPr lang="en-US" baseline="30000" dirty="0" smtClean="0"/>
              <a:t>0</a:t>
            </a:r>
            <a:endParaRPr lang="en-US" baseline="30000" dirty="0"/>
          </a:p>
        </p:txBody>
      </p:sp>
      <p:sp>
        <p:nvSpPr>
          <p:cNvPr id="46" name="TextBox 45"/>
          <p:cNvSpPr txBox="1"/>
          <p:nvPr/>
        </p:nvSpPr>
        <p:spPr>
          <a:xfrm>
            <a:off x="4213302" y="240680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</a:t>
            </a:r>
            <a:r>
              <a:rPr lang="en-US" baseline="30000" dirty="0" smtClean="0"/>
              <a:t>0</a:t>
            </a:r>
            <a:endParaRPr lang="en-US" baseline="30000" dirty="0"/>
          </a:p>
        </p:txBody>
      </p:sp>
      <p:sp>
        <p:nvSpPr>
          <p:cNvPr id="47" name="TextBox 46"/>
          <p:cNvSpPr txBox="1"/>
          <p:nvPr/>
        </p:nvSpPr>
        <p:spPr>
          <a:xfrm>
            <a:off x="3440151" y="358325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</a:t>
            </a:r>
            <a:r>
              <a:rPr lang="en-US" baseline="30000" dirty="0" smtClean="0"/>
              <a:t>0</a:t>
            </a:r>
            <a:endParaRPr lang="en-US" baseline="30000" dirty="0"/>
          </a:p>
        </p:txBody>
      </p:sp>
      <p:sp>
        <p:nvSpPr>
          <p:cNvPr id="48" name="TextBox 47"/>
          <p:cNvSpPr txBox="1"/>
          <p:nvPr/>
        </p:nvSpPr>
        <p:spPr>
          <a:xfrm>
            <a:off x="4343400" y="3593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</a:t>
            </a:r>
            <a:r>
              <a:rPr lang="en-US" baseline="30000" dirty="0" smtClean="0"/>
              <a:t>0</a:t>
            </a:r>
            <a:endParaRPr lang="en-US" baseline="30000" dirty="0"/>
          </a:p>
        </p:txBody>
      </p:sp>
      <p:sp>
        <p:nvSpPr>
          <p:cNvPr id="49" name="TextBox 48"/>
          <p:cNvSpPr txBox="1"/>
          <p:nvPr/>
        </p:nvSpPr>
        <p:spPr>
          <a:xfrm>
            <a:off x="4321098" y="267815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</a:t>
            </a:r>
            <a:r>
              <a:rPr lang="en-US" baseline="30000" dirty="0" smtClean="0"/>
              <a:t>0</a:t>
            </a:r>
            <a:endParaRPr lang="en-US" baseline="30000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7810" y="4267200"/>
            <a:ext cx="3174590" cy="600075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914400" y="752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3955" y="4876800"/>
            <a:ext cx="4463845" cy="60960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9144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199" y="5410200"/>
            <a:ext cx="4097655" cy="685800"/>
          </a:xfrm>
          <a:prstGeom prst="rect">
            <a:avLst/>
          </a:prstGeom>
          <a:noFill/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91440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705600" y="2133600"/>
            <a:ext cx="1981200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cs typeface="NikoshBAN" pitchFamily="2" charset="0"/>
              </a:rPr>
              <a:t>n=</a:t>
            </a:r>
            <a:r>
              <a:rPr lang="en-US" sz="2400" dirty="0" err="1" smtClean="0">
                <a:cs typeface="NikoshBAN" pitchFamily="2" charset="0"/>
              </a:rPr>
              <a:t>ভূজের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সংখ্যা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cs typeface="NikoshBAN" pitchFamily="2" charset="0"/>
              </a:rPr>
              <a:t>a 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দৈর্ঘ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4383314"/>
            <a:ext cx="838200" cy="399143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91440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962400" y="3810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pic>
        <p:nvPicPr>
          <p:cNvPr id="63" name="Picture 62" descr="Heptagonal_pyramid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0874" y="1644126"/>
            <a:ext cx="2570690" cy="243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2818" y="4243862"/>
            <a:ext cx="406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#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878" y="4825425"/>
            <a:ext cx="406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#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43074" y="5406988"/>
            <a:ext cx="275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#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9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79" grpId="0" animBg="1"/>
      <p:bldP spid="80" grpId="0" animBg="1"/>
      <p:bldP spid="81" grpId="0" animBg="1"/>
      <p:bldP spid="83" grpId="0" animBg="1"/>
      <p:bldP spid="84" grpId="0" animBg="1"/>
      <p:bldP spid="22" grpId="0" animBg="1"/>
      <p:bldP spid="24" grpId="0"/>
      <p:bldP spid="25" grpId="0"/>
      <p:bldP spid="26" grpId="0"/>
      <p:bldP spid="29" grpId="0"/>
      <p:bldP spid="30" grpId="0"/>
      <p:bldP spid="31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69" grpId="0" animBg="1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" y="660737"/>
            <a:ext cx="8077200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endParaRPr lang="en-US" sz="6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33400" y="1676400"/>
            <a:ext cx="609600" cy="914400"/>
            <a:chOff x="336396" y="4062397"/>
            <a:chExt cx="396875" cy="628550"/>
          </a:xfrm>
        </p:grpSpPr>
        <p:sp>
          <p:nvSpPr>
            <p:cNvPr id="15" name="Frame 14"/>
            <p:cNvSpPr/>
            <p:nvPr/>
          </p:nvSpPr>
          <p:spPr>
            <a:xfrm>
              <a:off x="336396" y="4386147"/>
              <a:ext cx="304800" cy="304800"/>
            </a:xfrm>
            <a:prstGeom prst="fra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 rot="13462161">
              <a:off x="458016" y="4062397"/>
              <a:ext cx="275255" cy="544857"/>
            </a:xfrm>
            <a:prstGeom prst="halfFram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447800" y="1941493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6cm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বাহুবিশিস্ট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সুষম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ষড়ভুজের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পিরামিডের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516367" y="2797885"/>
            <a:ext cx="626633" cy="1012115"/>
            <a:chOff x="336396" y="4062397"/>
            <a:chExt cx="396875" cy="628550"/>
          </a:xfrm>
        </p:grpSpPr>
        <p:sp>
          <p:nvSpPr>
            <p:cNvPr id="22" name="Frame 21"/>
            <p:cNvSpPr/>
            <p:nvPr/>
          </p:nvSpPr>
          <p:spPr>
            <a:xfrm>
              <a:off x="336396" y="4386147"/>
              <a:ext cx="304800" cy="304800"/>
            </a:xfrm>
            <a:prstGeom prst="fra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Half Frame 22"/>
            <p:cNvSpPr/>
            <p:nvPr/>
          </p:nvSpPr>
          <p:spPr>
            <a:xfrm rot="13462161">
              <a:off x="458016" y="4062397"/>
              <a:ext cx="275255" cy="544857"/>
            </a:xfrm>
            <a:prstGeom prst="halfFram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371600" y="3124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3962400" y="3341914"/>
          <a:ext cx="2590800" cy="2449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1" name="Equation" r:id="rId3" imgW="1422360" imgH="1523880" progId="Equation.3">
                  <p:embed/>
                </p:oleObj>
              </mc:Choice>
              <mc:Fallback>
                <p:oleObj name="Equation" r:id="rId3" imgW="1422360" imgH="1523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341914"/>
                        <a:ext cx="2590800" cy="24492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371600" y="3505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ষড়ভুজের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934200" y="2667000"/>
            <a:ext cx="1713793" cy="1619993"/>
            <a:chOff x="6934200" y="2667000"/>
            <a:chExt cx="1713793" cy="1619993"/>
          </a:xfrm>
        </p:grpSpPr>
        <p:pic>
          <p:nvPicPr>
            <p:cNvPr id="25" name="Picture 24" descr="Heptagonal_pyramid1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34200" y="2667000"/>
              <a:ext cx="1713793" cy="1371600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 rot="596266">
              <a:off x="7136075" y="3917661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6cm</a:t>
              </a:r>
              <a:endParaRPr 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8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2388</TotalTime>
  <Words>427</Words>
  <Application>Microsoft Office PowerPoint</Application>
  <PresentationFormat>On-screen Show (4:3)</PresentationFormat>
  <Paragraphs>119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Jahidul Hossain</dc:creator>
  <cp:lastModifiedBy>HP</cp:lastModifiedBy>
  <cp:revision>412</cp:revision>
  <dcterms:created xsi:type="dcterms:W3CDTF">2015-05-22T08:33:39Z</dcterms:created>
  <dcterms:modified xsi:type="dcterms:W3CDTF">2019-11-07T14:31:59Z</dcterms:modified>
</cp:coreProperties>
</file>