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1" r:id="rId2"/>
    <p:sldId id="302" r:id="rId3"/>
    <p:sldId id="280" r:id="rId4"/>
    <p:sldId id="300" r:id="rId5"/>
    <p:sldId id="279" r:id="rId6"/>
    <p:sldId id="303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7" r:id="rId17"/>
    <p:sldId id="299" r:id="rId18"/>
    <p:sldId id="30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  <a:srgbClr val="F010C5"/>
    <a:srgbClr val="00FFFF"/>
    <a:srgbClr val="36FA36"/>
    <a:srgbClr val="EDFD55"/>
    <a:srgbClr val="FFCC00"/>
    <a:srgbClr val="3333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74953" autoAdjust="0"/>
  </p:normalViewPr>
  <p:slideViewPr>
    <p:cSldViewPr snapToGrid="0">
      <p:cViewPr varScale="1">
        <p:scale>
          <a:sx n="74" d="100"/>
          <a:sy n="74" d="100"/>
        </p:scale>
        <p:origin x="1236" y="5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7B29D-00E4-4A7D-80C4-698DEA98E514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89AE3-BDF1-4220-805C-8DB120097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8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80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5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8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28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94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91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60"/>
            </a:avLst>
          </a:prstGeom>
          <a:noFill/>
          <a:ln w="92075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5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61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3AF9D-FB38-4B45-A04D-70BD16EBBC87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AF9D-FB38-4B45-A04D-70BD16EBBC87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C067-DDB3-4B2D-BFCB-C2F458DE7F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8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gold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4675" y="0"/>
            <a:ext cx="971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8153400" cy="3276600"/>
          </a:xfrm>
        </p:spPr>
        <p:txBody>
          <a:bodyPr/>
          <a:lstStyle/>
          <a:p>
            <a:r>
              <a:rPr lang="bn-BD" sz="9600" b="1" smtClean="0"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9600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525"/>
            <a:ext cx="8458200" cy="609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বিসমিল্লাহির রাহমানির রাহিম </a:t>
            </a:r>
            <a:endParaRPr lang="en-US" sz="4000" dirty="0">
              <a:solidFill>
                <a:srgbClr val="FF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53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889" y="425004"/>
            <a:ext cx="7149920" cy="1107996"/>
          </a:xfrm>
          <a:prstGeom prst="rect">
            <a:avLst/>
          </a:prstGeom>
          <a:solidFill>
            <a:srgbClr val="00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dirty="0" smtClean="0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প্রধান প্রধান বৈশিষ্ট্য</a:t>
            </a:r>
            <a:endParaRPr lang="en-US" sz="6600" dirty="0">
              <a:ln w="0">
                <a:solidFill>
                  <a:srgbClr val="FF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51050" y="1887899"/>
            <a:ext cx="2317945" cy="3113473"/>
            <a:chOff x="5551050" y="1887899"/>
            <a:chExt cx="2317945" cy="3113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050" y="1887899"/>
              <a:ext cx="2317945" cy="3113473"/>
            </a:xfrm>
            <a:prstGeom prst="rect">
              <a:avLst/>
            </a:prstGeom>
          </p:spPr>
        </p:pic>
        <p:sp>
          <p:nvSpPr>
            <p:cNvPr id="5" name="Left-Right Arrow 4"/>
            <p:cNvSpPr/>
            <p:nvPr/>
          </p:nvSpPr>
          <p:spPr>
            <a:xfrm>
              <a:off x="6272140" y="3115821"/>
              <a:ext cx="798490" cy="437882"/>
            </a:xfrm>
            <a:prstGeom prst="leftRightArrow">
              <a:avLst>
                <a:gd name="adj1" fmla="val 55882"/>
                <a:gd name="adj2" fmla="val 44117"/>
              </a:avLst>
            </a:prstGeom>
            <a:solidFill>
              <a:srgbClr val="66FF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জড়</a:t>
              </a:r>
              <a:r>
                <a:rPr lang="bn-IN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493" r="22230" b="-493"/>
          <a:stretch/>
        </p:blipFill>
        <p:spPr>
          <a:xfrm>
            <a:off x="1152661" y="1993680"/>
            <a:ext cx="3651158" cy="3007692"/>
          </a:xfrm>
          <a:prstGeom prst="rect">
            <a:avLst/>
          </a:prstGeom>
          <a:ln w="76200">
            <a:solidFill>
              <a:srgbClr val="F010C5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61813" y="5473523"/>
            <a:ext cx="714991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পুষ্টিঃ- প্রতিটি জীবই খাদ্য গ্রহণ করে জীবন ধারণ করে কিন্তু জড় তা করে না।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889" y="425004"/>
            <a:ext cx="7149920" cy="1107996"/>
          </a:xfrm>
          <a:prstGeom prst="rect">
            <a:avLst/>
          </a:prstGeom>
          <a:solidFill>
            <a:srgbClr val="00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dirty="0" smtClean="0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প্রধান প্রধান বৈশিষ্ট্য</a:t>
            </a:r>
            <a:endParaRPr lang="en-US" sz="6600" dirty="0">
              <a:ln w="0">
                <a:solidFill>
                  <a:srgbClr val="FF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51050" y="1887899"/>
            <a:ext cx="2317945" cy="3113473"/>
            <a:chOff x="5551050" y="1887899"/>
            <a:chExt cx="2317945" cy="3113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050" y="1887899"/>
              <a:ext cx="2317945" cy="3113473"/>
            </a:xfrm>
            <a:prstGeom prst="rect">
              <a:avLst/>
            </a:prstGeom>
          </p:spPr>
        </p:pic>
        <p:sp>
          <p:nvSpPr>
            <p:cNvPr id="5" name="Left-Right Arrow 4"/>
            <p:cNvSpPr/>
            <p:nvPr/>
          </p:nvSpPr>
          <p:spPr>
            <a:xfrm>
              <a:off x="6272140" y="3115821"/>
              <a:ext cx="798490" cy="437882"/>
            </a:xfrm>
            <a:prstGeom prst="leftRightArrow">
              <a:avLst>
                <a:gd name="adj1" fmla="val 55882"/>
                <a:gd name="adj2" fmla="val 44117"/>
              </a:avLst>
            </a:prstGeom>
            <a:solidFill>
              <a:srgbClr val="66FF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জড়</a:t>
              </a:r>
              <a:r>
                <a:rPr lang="bn-IN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5"/>
          <a:stretch/>
        </p:blipFill>
        <p:spPr>
          <a:xfrm>
            <a:off x="1075440" y="1954714"/>
            <a:ext cx="3907779" cy="3181807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848936" y="5447764"/>
            <a:ext cx="714991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প্রজননঃ-  প্রতিটি জীবই বংশবৃদ্ধি করে কিন্তু জড় তা করে না।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889" y="425004"/>
            <a:ext cx="7149920" cy="1107996"/>
          </a:xfrm>
          <a:prstGeom prst="rect">
            <a:avLst/>
          </a:prstGeom>
          <a:solidFill>
            <a:srgbClr val="00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dirty="0" smtClean="0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প্রধান প্রধান বৈশিষ্ট্য</a:t>
            </a:r>
            <a:endParaRPr lang="en-US" sz="6600" dirty="0">
              <a:ln w="0">
                <a:solidFill>
                  <a:srgbClr val="FF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51050" y="1887899"/>
            <a:ext cx="2317945" cy="3113473"/>
            <a:chOff x="5551050" y="1887899"/>
            <a:chExt cx="2317945" cy="3113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050" y="1887899"/>
              <a:ext cx="2317945" cy="3113473"/>
            </a:xfrm>
            <a:prstGeom prst="rect">
              <a:avLst/>
            </a:prstGeom>
          </p:spPr>
        </p:pic>
        <p:sp>
          <p:nvSpPr>
            <p:cNvPr id="5" name="Left-Right Arrow 4"/>
            <p:cNvSpPr/>
            <p:nvPr/>
          </p:nvSpPr>
          <p:spPr>
            <a:xfrm>
              <a:off x="6272140" y="3115821"/>
              <a:ext cx="798490" cy="437882"/>
            </a:xfrm>
            <a:prstGeom prst="leftRightArrow">
              <a:avLst>
                <a:gd name="adj1" fmla="val 55882"/>
                <a:gd name="adj2" fmla="val 44117"/>
              </a:avLst>
            </a:prstGeom>
            <a:solidFill>
              <a:srgbClr val="66FF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জড়</a:t>
              </a:r>
              <a:r>
                <a:rPr lang="bn-IN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5" y="1980578"/>
            <a:ext cx="3865533" cy="3167586"/>
          </a:xfrm>
          <a:prstGeom prst="rect">
            <a:avLst/>
          </a:prstGeom>
          <a:ln w="57150">
            <a:solidFill>
              <a:srgbClr val="FF00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72546" y="5497132"/>
            <a:ext cx="714991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রেচনঃ-প্রতিটি জীবই বিশেষ প্রক্রিয়ায় বর্জ্য ত্যাগ করে কিন্তু জড় তা করে না।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889" y="425004"/>
            <a:ext cx="7149920" cy="1107996"/>
          </a:xfrm>
          <a:prstGeom prst="rect">
            <a:avLst/>
          </a:prstGeom>
          <a:solidFill>
            <a:srgbClr val="00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dirty="0" smtClean="0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প্রধান প্রধান বৈশিষ্ট্য</a:t>
            </a:r>
            <a:endParaRPr lang="en-US" sz="6600" dirty="0">
              <a:ln w="0">
                <a:solidFill>
                  <a:srgbClr val="FF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51050" y="1887899"/>
            <a:ext cx="2317945" cy="3113473"/>
            <a:chOff x="5551050" y="1887899"/>
            <a:chExt cx="2317945" cy="3113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050" y="1887899"/>
              <a:ext cx="2317945" cy="3113473"/>
            </a:xfrm>
            <a:prstGeom prst="rect">
              <a:avLst/>
            </a:prstGeom>
          </p:spPr>
        </p:pic>
        <p:sp>
          <p:nvSpPr>
            <p:cNvPr id="5" name="Left-Right Arrow 4"/>
            <p:cNvSpPr/>
            <p:nvPr/>
          </p:nvSpPr>
          <p:spPr>
            <a:xfrm>
              <a:off x="6272140" y="3115821"/>
              <a:ext cx="798490" cy="437882"/>
            </a:xfrm>
            <a:prstGeom prst="leftRightArrow">
              <a:avLst>
                <a:gd name="adj1" fmla="val 55882"/>
                <a:gd name="adj2" fmla="val 44117"/>
              </a:avLst>
            </a:prstGeom>
            <a:solidFill>
              <a:srgbClr val="66FF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জড়</a:t>
              </a:r>
              <a:r>
                <a:rPr lang="bn-IN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1" y="1994864"/>
            <a:ext cx="3907779" cy="320622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6057" y="5445616"/>
            <a:ext cx="725187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অনুভূতিঃ- জীবকে আঘাত করলে ব্যাথা পায় কিন্তু জড় তা পায় না।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889" y="425004"/>
            <a:ext cx="7149920" cy="1107996"/>
          </a:xfrm>
          <a:prstGeom prst="rect">
            <a:avLst/>
          </a:prstGeom>
          <a:solidFill>
            <a:srgbClr val="00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dirty="0" smtClean="0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প্রধান প্রধান বৈশিষ্ট্য</a:t>
            </a:r>
            <a:endParaRPr lang="en-US" sz="6600" dirty="0">
              <a:ln w="0">
                <a:solidFill>
                  <a:srgbClr val="FF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51050" y="1887899"/>
            <a:ext cx="2317945" cy="3113473"/>
            <a:chOff x="5551050" y="1887899"/>
            <a:chExt cx="2317945" cy="3113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050" y="1887899"/>
              <a:ext cx="2317945" cy="3113473"/>
            </a:xfrm>
            <a:prstGeom prst="rect">
              <a:avLst/>
            </a:prstGeom>
          </p:spPr>
        </p:pic>
        <p:sp>
          <p:nvSpPr>
            <p:cNvPr id="5" name="Left-Right Arrow 4"/>
            <p:cNvSpPr/>
            <p:nvPr/>
          </p:nvSpPr>
          <p:spPr>
            <a:xfrm>
              <a:off x="6272140" y="3115821"/>
              <a:ext cx="798490" cy="437882"/>
            </a:xfrm>
            <a:prstGeom prst="leftRightArrow">
              <a:avLst>
                <a:gd name="adj1" fmla="val 55882"/>
                <a:gd name="adj2" fmla="val 44117"/>
              </a:avLst>
            </a:prstGeom>
            <a:solidFill>
              <a:srgbClr val="66FF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জড়</a:t>
              </a:r>
              <a:r>
                <a:rPr lang="bn-IN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26" y="1974570"/>
            <a:ext cx="4021295" cy="333152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21030" y="5471376"/>
            <a:ext cx="7201435" cy="464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বৃদ্ধিঃ-প্রতিটি জীব জন্মের পর থেকে ধীরে ধীরে বৃদ্ধি পায় কিন্তু জড় বৃদ্ধি পায় না। 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friendshelpingeachotherstudyforatestconvers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89" y="281004"/>
            <a:ext cx="1585569" cy="14306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575578" y="389965"/>
            <a:ext cx="4585447" cy="9744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1">
              <a:avLst/>
            </a:prstTxWarp>
            <a:spAutoFit/>
            <a:sp3d extrusionH="57150">
              <a:bevelT w="38100" h="38100" prst="angle"/>
            </a:sp3d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r="17870" b="6626"/>
          <a:stretch/>
        </p:blipFill>
        <p:spPr>
          <a:xfrm>
            <a:off x="3786476" y="1613296"/>
            <a:ext cx="2163650" cy="2842794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236371" y="4704972"/>
            <a:ext cx="6684135" cy="1316925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উদ্ভিদে জীবের কী কী বৈশিষ্ট্য আছে ? 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1278" y="3607535"/>
            <a:ext cx="1100215" cy="421327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মনেরা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0875" y="3590751"/>
            <a:ext cx="1070621" cy="40095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ঘ.ফানজাই 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7154" y="3622588"/>
            <a:ext cx="1164242" cy="392805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গ.প্রোটিস্টা 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8656" y="3622588"/>
            <a:ext cx="1161335" cy="421328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প্লান্টি 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903" y="4318886"/>
            <a:ext cx="7872642" cy="1384995"/>
          </a:xfrm>
          <a:prstGeom prst="rect">
            <a:avLst/>
          </a:prstGeom>
          <a:solidFill>
            <a:srgbClr val="EAFB97"/>
          </a:solidFill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ফার্ন জাতীয় উদ্ভিদ -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স্বভোজী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এক বা বহুকোষী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নিউক্লিয়াসবিহীন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নিচের কোনটি  সঠিক ?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6561" y="5906019"/>
            <a:ext cx="1112438" cy="433554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1071" y="5936659"/>
            <a:ext cx="1169487" cy="413180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2060" y="5906020"/>
            <a:ext cx="1165413" cy="45392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71471" y="5906019"/>
            <a:ext cx="1100215" cy="44577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2693649" y="327809"/>
            <a:ext cx="3417156" cy="956691"/>
          </a:xfrm>
          <a:prstGeom prst="flowChartTerminator">
            <a:avLst/>
          </a:prstGeom>
          <a:solidFill>
            <a:srgbClr val="FF00FF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r>
              <a:rPr lang="bn-IN" sz="66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19" y="1517417"/>
            <a:ext cx="7745429" cy="707886"/>
          </a:xfrm>
          <a:prstGeom prst="rect">
            <a:avLst/>
          </a:prstGeom>
          <a:solidFill>
            <a:srgbClr val="5FFD85"/>
          </a:solidFill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কাকে বলে ?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309" y="2714624"/>
            <a:ext cx="7912753" cy="707886"/>
          </a:xfrm>
          <a:prstGeom prst="rect">
            <a:avLst/>
          </a:prstGeom>
          <a:solidFill>
            <a:srgbClr val="FBB3F1"/>
          </a:solidFill>
          <a:ln w="28575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মাশরুম কোন রাজ্যের সদস্য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7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250"/>
                            </p:stCondLst>
                            <p:childTnLst>
                              <p:par>
                                <p:cTn id="8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534473" y="4724567"/>
            <a:ext cx="8153400" cy="152876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জীবজগতের শ্রেণিবিভাগের মধ্যে কোনটিকে তোমার কাছে উন্নত বলে মনে হয় ? যুক্ত সহকারে লিখ।     </a:t>
            </a:r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07" y="1959357"/>
            <a:ext cx="4114799" cy="2399883"/>
          </a:xfrm>
          <a:prstGeom prst="rect">
            <a:avLst/>
          </a:prstGeom>
          <a:ln>
            <a:noFill/>
          </a:ln>
          <a:effectLst>
            <a:glow rad="228600">
              <a:srgbClr val="FF00FF"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2458788" y="457200"/>
            <a:ext cx="4152900" cy="1136830"/>
          </a:xfrm>
          <a:prstGeom prst="cloudCallout">
            <a:avLst>
              <a:gd name="adj1" fmla="val 2231"/>
              <a:gd name="adj2" fmla="val 10086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all_Red_Rose 2.jpg"/>
          <p:cNvPicPr>
            <a:picLocks noChangeAspect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8229600" cy="1219200"/>
          </a:xfr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bn-BD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dirty="0">
                <a:latin typeface="NikoshBAN" pitchFamily="2" charset="0"/>
                <a:ea typeface="+mj-ea"/>
                <a:cs typeface="NikoshBAN" pitchFamily="2" charset="0"/>
              </a:rPr>
              <a:t>সহযোগিতা করার জন্য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সবাইকে আন্তরিক </a:t>
            </a:r>
            <a:endParaRPr lang="en-US" sz="4800" dirty="0">
              <a:solidFill>
                <a:schemeClr val="tx1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25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মুকবুল হোসেন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লালবাগ রওশন আশ্রাফ উচ্চবিদ্যালয়</a:t>
            </a:r>
            <a:b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 সদর দক্ষিণ, কুমিল্লা।</a:t>
            </a:r>
            <a:b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০১৭১৬-২৯২১৮২</a:t>
            </a:r>
            <a:b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muqbul.jannat@gmail.com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2362200" cy="23622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95459" y="5138669"/>
            <a:ext cx="7289442" cy="16163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ষষ্ঠ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2য় 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006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74" y="1749137"/>
            <a:ext cx="2901478" cy="30325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623" y="309093"/>
            <a:ext cx="8770513" cy="597083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শিক্ষার্থীবৃন্দ, নিচের চিত্রগুলো পর্যবেক্ষণ করে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বস্তুগুলো কেমন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1674" y="5238253"/>
            <a:ext cx="698034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সবগুলো বস্তুই জড়।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6" y="1665666"/>
            <a:ext cx="2961853" cy="2545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02" y="2073499"/>
            <a:ext cx="2328743" cy="18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53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7683" y="5244855"/>
            <a:ext cx="698034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সবগুলো বস্তুই জীব।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683" y="5256391"/>
            <a:ext cx="698034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জীবকে তার বৈশিষ্ট্য দিয়ে পৃথক করা যায়।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754" y="303189"/>
            <a:ext cx="8770513" cy="597083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শিক্ষার্থীবৃন্দ, নিচের চিত্রগুলো পর্যবেক্ষণ করে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বস্তুগুলো কেমন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1818662"/>
            <a:ext cx="3512253" cy="2907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20" y="1782685"/>
            <a:ext cx="2258006" cy="2982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4" y="1622739"/>
            <a:ext cx="2292439" cy="320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81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3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972" y="244697"/>
            <a:ext cx="8435662" cy="768783"/>
          </a:xfrm>
          <a:prstGeom prst="rect">
            <a:avLst/>
          </a:prstGeom>
          <a:noFill/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3200" b="1" dirty="0" smtClean="0">
                <a:ln w="9525">
                  <a:solidFill>
                    <a:srgbClr val="FFCC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পাঠ</a:t>
            </a:r>
            <a:r>
              <a:rPr lang="bn-IN" b="1" dirty="0" smtClean="0">
                <a:ln w="9525">
                  <a:solidFill>
                    <a:srgbClr val="FFCC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9525">
                  <a:solidFill>
                    <a:srgbClr val="FFCC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4000" b="1" dirty="0" smtClean="0">
                <a:ln w="9525">
                  <a:solidFill>
                    <a:srgbClr val="FFCC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জীবের প্রধান বৈশিষ্ট্য </a:t>
            </a:r>
            <a:endParaRPr lang="en-US" sz="4000" b="1" dirty="0">
              <a:ln w="9525">
                <a:solidFill>
                  <a:srgbClr val="FFCC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" y="1002440"/>
            <a:ext cx="9053846" cy="585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/>
          <p:cNvSpPr/>
          <p:nvPr/>
        </p:nvSpPr>
        <p:spPr>
          <a:xfrm>
            <a:off x="218941" y="2833352"/>
            <a:ext cx="8925059" cy="2430832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z="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জীবজগৎ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তা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প্রধান বৈশিষ্ট্য ব্যাখ্যা করতে পারবে ,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IN" sz="3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 আলোকে জীবজগতের শ্রেণিকরণ করতে পারবে । </a:t>
            </a:r>
            <a:r>
              <a:rPr lang="bn-IN" sz="4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440185" y="182540"/>
            <a:ext cx="4257658" cy="1171585"/>
          </a:xfrm>
          <a:prstGeom prst="cloudCallout">
            <a:avLst>
              <a:gd name="adj1" fmla="val -1911"/>
              <a:gd name="adj2" fmla="val 93932"/>
            </a:avLst>
          </a:prstGeom>
          <a:solidFill>
            <a:srgbClr val="C4BCF6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828676" y="1514487"/>
            <a:ext cx="7429500" cy="630621"/>
          </a:xfrm>
          <a:prstGeom prst="wedgeRectCallout">
            <a:avLst>
              <a:gd name="adj1" fmla="val -453"/>
              <a:gd name="adj2" fmla="val 10347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 prst="angle"/>
            </a:sp3d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25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9" b="14763"/>
          <a:stretch/>
        </p:blipFill>
        <p:spPr>
          <a:xfrm>
            <a:off x="2776886" y="3515616"/>
            <a:ext cx="1820873" cy="1635944"/>
          </a:xfrm>
          <a:prstGeom prst="flowChartProcess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34" y="1619911"/>
            <a:ext cx="1422895" cy="1438520"/>
          </a:xfrm>
          <a:prstGeom prst="flowChartProcess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5"/>
          <a:stretch/>
        </p:blipFill>
        <p:spPr>
          <a:xfrm>
            <a:off x="4739762" y="3480062"/>
            <a:ext cx="1465491" cy="1305224"/>
          </a:xfrm>
          <a:prstGeom prst="flowChartProcess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86" y="3515615"/>
            <a:ext cx="1678224" cy="1525225"/>
          </a:xfrm>
          <a:prstGeom prst="flowChartProcess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0" t="-657" r="27758" b="657"/>
          <a:stretch/>
        </p:blipFill>
        <p:spPr>
          <a:xfrm>
            <a:off x="870276" y="1361778"/>
            <a:ext cx="1004551" cy="1764341"/>
          </a:xfrm>
          <a:prstGeom prst="flowChartProcess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69" y="1437453"/>
            <a:ext cx="1641543" cy="1506401"/>
          </a:xfrm>
          <a:prstGeom prst="flowChartProcess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3" y="3787208"/>
            <a:ext cx="2032349" cy="1162344"/>
          </a:xfrm>
          <a:prstGeom prst="flowChartProcess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75" y="1567836"/>
            <a:ext cx="1666242" cy="1479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6672" y="5434886"/>
            <a:ext cx="7894749" cy="1077218"/>
          </a:xfrm>
          <a:prstGeom prst="rect">
            <a:avLst/>
          </a:prstGeom>
          <a:solidFill>
            <a:srgbClr val="66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সবগুলো বস্তুরই জীবন আছে। তাই এরা সকলেই জীব। </a:t>
            </a:r>
          </a:p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প্রকার জীব নিয়ে গঠিত হয়েছে জীবজগৎ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672" y="412124"/>
            <a:ext cx="789474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শিক্ষার্থীবৃন্দ, নিচের ছবিগুলো মনোযোগ সহকারে লক্ষ কর।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676" y="3002432"/>
            <a:ext cx="95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3645" y="2998295"/>
            <a:ext cx="75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7977" y="2933922"/>
            <a:ext cx="75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7053" y="2932493"/>
            <a:ext cx="861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মুরগী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8133" y="4764745"/>
            <a:ext cx="75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59571" y="4779408"/>
            <a:ext cx="92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8637" y="4797943"/>
            <a:ext cx="177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ব্যাঙের ছাতা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45698" y="4797942"/>
            <a:ext cx="121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00" y="2060463"/>
            <a:ext cx="2828507" cy="256186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Horizontal Scroll 2"/>
          <p:cNvSpPr/>
          <p:nvPr/>
        </p:nvSpPr>
        <p:spPr>
          <a:xfrm>
            <a:off x="1680739" y="4753977"/>
            <a:ext cx="5934498" cy="1714500"/>
          </a:xfrm>
          <a:prstGeom prst="horizontalScroll">
            <a:avLst/>
          </a:prstGeom>
          <a:solidFill>
            <a:srgbClr val="C4F9FC"/>
          </a:solidFill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জীবজগৎ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ব্যাখ্যা কর ?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2958145" y="193183"/>
            <a:ext cx="3142618" cy="1671235"/>
          </a:xfrm>
          <a:prstGeom prst="star6">
            <a:avLst/>
          </a:prstGeom>
          <a:solidFill>
            <a:srgbClr val="FBBB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85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889" y="425004"/>
            <a:ext cx="7149920" cy="1107996"/>
          </a:xfrm>
          <a:prstGeom prst="rect">
            <a:avLst/>
          </a:prstGeom>
          <a:solidFill>
            <a:srgbClr val="00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dirty="0" smtClean="0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প্রধান প্রধান বৈশিষ্ট্য</a:t>
            </a:r>
            <a:endParaRPr lang="en-US" sz="6600" dirty="0">
              <a:ln w="0">
                <a:solidFill>
                  <a:srgbClr val="FF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1" y="1993680"/>
            <a:ext cx="3738294" cy="3024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1814" y="5409129"/>
            <a:ext cx="714991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চলনঃ- জীব নিজের ইচ্ছায় নড়াচড়া করতে পারে কিন্তু জড় তা পারে না।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551050" y="1887899"/>
            <a:ext cx="2317945" cy="3113473"/>
            <a:chOff x="5551050" y="1887899"/>
            <a:chExt cx="2317945" cy="3113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050" y="1887899"/>
              <a:ext cx="2317945" cy="3113473"/>
            </a:xfrm>
            <a:prstGeom prst="rect">
              <a:avLst/>
            </a:prstGeom>
          </p:spPr>
        </p:pic>
        <p:sp>
          <p:nvSpPr>
            <p:cNvPr id="15" name="Left-Right Arrow 14"/>
            <p:cNvSpPr/>
            <p:nvPr/>
          </p:nvSpPr>
          <p:spPr>
            <a:xfrm>
              <a:off x="6272140" y="3115821"/>
              <a:ext cx="798490" cy="437882"/>
            </a:xfrm>
            <a:prstGeom prst="leftRightArrow">
              <a:avLst>
                <a:gd name="adj1" fmla="val 55882"/>
                <a:gd name="adj2" fmla="val 44117"/>
              </a:avLst>
            </a:prstGeom>
            <a:solidFill>
              <a:srgbClr val="66FFFF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জড়</a:t>
              </a:r>
              <a:r>
                <a:rPr lang="bn-IN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4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gif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tint val="50000"/>
            <a:hueOff val="0"/>
            <a:satOff val="0"/>
            <a:lumOff val="0"/>
            <a:alphaOff val="0"/>
          </a:schemeClr>
        </a:fillRef>
        <a:effectRef idx="1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3445</TotalTime>
  <Words>350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সবাইকে ফুলেল শুভেচ্ছা </vt:lpstr>
      <vt:lpstr>               মোঃ মুকবুল হোসেন                               সহকারী শিক্ষক         লালবাগ রওশন আশ্রাফ উচ্চবিদ্যালয়                  কুমিল্লা সদর দক্ষিণ, কুমিল্লা।                        মোবাইলঃ ০১৭১৬-২৯২১৮২             ইমেইলঃ muqbul.jannat@gmail.com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Mukbul</cp:lastModifiedBy>
  <cp:revision>710</cp:revision>
  <dcterms:created xsi:type="dcterms:W3CDTF">2014-12-09T14:02:11Z</dcterms:created>
  <dcterms:modified xsi:type="dcterms:W3CDTF">2019-11-07T13:05:01Z</dcterms:modified>
</cp:coreProperties>
</file>