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DB750-59ED-4E21-BB7F-BC807E0117C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BB9C91-AC1D-4B3E-B017-8DBBCD582919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সততা ও দায়িত্ত্ববোধ  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2F432C-AF46-4841-A266-3FF692576DF7}" type="parTrans" cxnId="{022BB72D-CB58-4CA0-A22F-CA9D5C7D7CA2}">
      <dgm:prSet/>
      <dgm:spPr/>
      <dgm:t>
        <a:bodyPr/>
        <a:lstStyle/>
        <a:p>
          <a:endParaRPr lang="en-US" sz="3600"/>
        </a:p>
      </dgm:t>
    </dgm:pt>
    <dgm:pt modelId="{C24D3479-0CC6-49B9-9A98-9AD9D3270D1D}" type="sibTrans" cxnId="{022BB72D-CB58-4CA0-A22F-CA9D5C7D7CA2}">
      <dgm:prSet custT="1"/>
      <dgm:spPr/>
      <dgm:t>
        <a:bodyPr/>
        <a:lstStyle/>
        <a:p>
          <a:endParaRPr lang="en-US" sz="2000"/>
        </a:p>
      </dgm:t>
    </dgm:pt>
    <dgm:pt modelId="{674FA83F-DCE7-4660-A6F9-139FA61951AC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ধর্মীয় মূল্যবোধ স্সৃষ্টি 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860E8A-3CA0-4366-90B2-326C5EC966FB}" type="parTrans" cxnId="{0A6D38D3-6AC8-48BC-BF03-C6E063B61A20}">
      <dgm:prSet/>
      <dgm:spPr/>
      <dgm:t>
        <a:bodyPr/>
        <a:lstStyle/>
        <a:p>
          <a:endParaRPr lang="en-US" sz="3600"/>
        </a:p>
      </dgm:t>
    </dgm:pt>
    <dgm:pt modelId="{CA62F8E5-2D35-4706-A81C-50BD31CDEF12}" type="sibTrans" cxnId="{0A6D38D3-6AC8-48BC-BF03-C6E063B61A20}">
      <dgm:prSet custT="1"/>
      <dgm:spPr/>
      <dgm:t>
        <a:bodyPr/>
        <a:lstStyle/>
        <a:p>
          <a:endParaRPr lang="en-US" sz="2000"/>
        </a:p>
      </dgm:t>
    </dgm:pt>
    <dgm:pt modelId="{2AB6567C-C75A-4584-AAA1-594DF7C6101B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জালিয়াতি ও প্রতারনা প্রতিরোধ 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F36134-7B78-4708-8DD5-72AAF37120B6}" type="parTrans" cxnId="{83607F6A-0704-423C-A197-4991541FD155}">
      <dgm:prSet/>
      <dgm:spPr/>
      <dgm:t>
        <a:bodyPr/>
        <a:lstStyle/>
        <a:p>
          <a:endParaRPr lang="en-US" sz="3600"/>
        </a:p>
      </dgm:t>
    </dgm:pt>
    <dgm:pt modelId="{7497DEC4-DD6D-4DB8-A8E4-D5DE17DF12C8}" type="sibTrans" cxnId="{83607F6A-0704-423C-A197-4991541FD155}">
      <dgm:prSet custT="1"/>
      <dgm:spPr/>
      <dgm:t>
        <a:bodyPr/>
        <a:lstStyle/>
        <a:p>
          <a:endParaRPr lang="en-US" sz="2000"/>
        </a:p>
      </dgm:t>
    </dgm:pt>
    <dgm:pt modelId="{74B4E3FF-A735-4898-9EB6-6F0D688B7F62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সমাজ ও রাষ্ট্রের প্রতি দায়িত্ববোধ সৃষ্টি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30B07D-C3DE-4B35-BEF1-4DEDEB70F221}" type="parTrans" cxnId="{EC6388CA-F709-430B-ACEB-E40766F0042A}">
      <dgm:prSet/>
      <dgm:spPr/>
      <dgm:t>
        <a:bodyPr/>
        <a:lstStyle/>
        <a:p>
          <a:endParaRPr lang="en-US" sz="3600"/>
        </a:p>
      </dgm:t>
    </dgm:pt>
    <dgm:pt modelId="{550975CC-A836-4204-AB10-F32B288EF046}" type="sibTrans" cxnId="{EC6388CA-F709-430B-ACEB-E40766F0042A}">
      <dgm:prSet custT="1"/>
      <dgm:spPr/>
      <dgm:t>
        <a:bodyPr/>
        <a:lstStyle/>
        <a:p>
          <a:endParaRPr lang="en-US" sz="2000"/>
        </a:p>
      </dgm:t>
    </dgm:pt>
    <dgm:pt modelId="{A621EE26-2517-4DC4-84A2-3A01E59A8464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ঋণ  পরিশোধ সচেতনতা সৃষ্টি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9A20031-C7E1-4DA4-A752-42AAFB5C2441}" type="parTrans" cxnId="{DCB8F520-9EFB-4679-8BD6-37740E6F76B2}">
      <dgm:prSet/>
      <dgm:spPr/>
      <dgm:t>
        <a:bodyPr/>
        <a:lstStyle/>
        <a:p>
          <a:endParaRPr lang="en-US" sz="3600"/>
        </a:p>
      </dgm:t>
    </dgm:pt>
    <dgm:pt modelId="{EE46F69A-060E-4AB8-9440-F6BD3101C0FB}" type="sibTrans" cxnId="{DCB8F520-9EFB-4679-8BD6-37740E6F76B2}">
      <dgm:prSet custT="1"/>
      <dgm:spPr/>
      <dgm:t>
        <a:bodyPr/>
        <a:lstStyle/>
        <a:p>
          <a:endParaRPr lang="en-US" sz="2000"/>
        </a:p>
      </dgm:t>
    </dgm:pt>
    <dgm:pt modelId="{E6E90180-FAFA-4E83-9C19-A2CEC5BE98F7}" type="pres">
      <dgm:prSet presAssocID="{03CDB750-59ED-4E21-BB7F-BC807E0117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E89D13-81E5-4B01-9201-2EB1F5C08A11}" type="pres">
      <dgm:prSet presAssocID="{10BB9C91-AC1D-4B3E-B017-8DBBCD582919}" presName="node" presStyleLbl="node1" presStyleIdx="0" presStyleCnt="5" custScaleX="180719" custScaleY="117645" custRadScaleRad="82166" custRadScaleInc="10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5D7DB-7D12-4552-9669-43FDE674FE61}" type="pres">
      <dgm:prSet presAssocID="{C24D3479-0CC6-49B9-9A98-9AD9D3270D1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C0091C89-86B2-4176-9689-D70CF0C1BFA3}" type="pres">
      <dgm:prSet presAssocID="{C24D3479-0CC6-49B9-9A98-9AD9D3270D1D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F94576E-71A1-4349-A314-A982A30FAC81}" type="pres">
      <dgm:prSet presAssocID="{674FA83F-DCE7-4660-A6F9-139FA61951AC}" presName="node" presStyleLbl="node1" presStyleIdx="1" presStyleCnt="5" custScaleX="198389" custScaleY="137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F327D-82E3-47E5-8602-A4CBFA91605F}" type="pres">
      <dgm:prSet presAssocID="{CA62F8E5-2D35-4706-A81C-50BD31CDEF1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429D3A4-776B-463B-8EA5-E7F36385C687}" type="pres">
      <dgm:prSet presAssocID="{CA62F8E5-2D35-4706-A81C-50BD31CDEF1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510FCE74-E8A1-4103-8493-5A1760051DD4}" type="pres">
      <dgm:prSet presAssocID="{2AB6567C-C75A-4584-AAA1-594DF7C6101B}" presName="node" presStyleLbl="node1" presStyleIdx="2" presStyleCnt="5" custScaleX="203285" custScaleY="155385" custRadScaleRad="118263" custRadScaleInc="-39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0B661-F108-4D45-8272-0070B64019DC}" type="pres">
      <dgm:prSet presAssocID="{7497DEC4-DD6D-4DB8-A8E4-D5DE17DF12C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24C03BB-5744-4CE2-8191-1B4EF741C036}" type="pres">
      <dgm:prSet presAssocID="{7497DEC4-DD6D-4DB8-A8E4-D5DE17DF12C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C9F372E-F02F-4259-8CDA-08616DBBAC32}" type="pres">
      <dgm:prSet presAssocID="{74B4E3FF-A735-4898-9EB6-6F0D688B7F62}" presName="node" presStyleLbl="node1" presStyleIdx="3" presStyleCnt="5" custScaleX="196505" custScaleY="177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25414-A215-4076-B2A4-674EB127062A}" type="pres">
      <dgm:prSet presAssocID="{550975CC-A836-4204-AB10-F32B288EF046}" presName="sibTrans" presStyleLbl="sibTrans2D1" presStyleIdx="3" presStyleCnt="5"/>
      <dgm:spPr/>
      <dgm:t>
        <a:bodyPr/>
        <a:lstStyle/>
        <a:p>
          <a:endParaRPr lang="en-US"/>
        </a:p>
      </dgm:t>
    </dgm:pt>
    <dgm:pt modelId="{5A208E5A-802F-43B5-99FF-32E39FDA65DA}" type="pres">
      <dgm:prSet presAssocID="{550975CC-A836-4204-AB10-F32B288EF04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42AEB8C-CAC6-42A9-AE1F-05A98B155557}" type="pres">
      <dgm:prSet presAssocID="{A621EE26-2517-4DC4-84A2-3A01E59A8464}" presName="node" presStyleLbl="node1" presStyleIdx="4" presStyleCnt="5" custScaleX="168903" custScaleY="145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7CCC9-5565-419C-B777-85A429182B4C}" type="pres">
      <dgm:prSet presAssocID="{EE46F69A-060E-4AB8-9440-F6BD3101C0FB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31B6AB4-8BEB-4BAA-BF20-B5EEFB93C47D}" type="pres">
      <dgm:prSet presAssocID="{EE46F69A-060E-4AB8-9440-F6BD3101C0FB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918B4EB1-EBE2-4BE2-9D13-617162C9903A}" type="presOf" srcId="{CA62F8E5-2D35-4706-A81C-50BD31CDEF12}" destId="{EC0F327D-82E3-47E5-8602-A4CBFA91605F}" srcOrd="0" destOrd="0" presId="urn:microsoft.com/office/officeart/2005/8/layout/cycle2"/>
    <dgm:cxn modelId="{3B43ABE3-E83A-4780-9BF7-E328A32A6AD2}" type="presOf" srcId="{CA62F8E5-2D35-4706-A81C-50BD31CDEF12}" destId="{3429D3A4-776B-463B-8EA5-E7F36385C687}" srcOrd="1" destOrd="0" presId="urn:microsoft.com/office/officeart/2005/8/layout/cycle2"/>
    <dgm:cxn modelId="{0FE4105C-B34F-43A3-8AFF-A0D5FE9EE6B5}" type="presOf" srcId="{74B4E3FF-A735-4898-9EB6-6F0D688B7F62}" destId="{0C9F372E-F02F-4259-8CDA-08616DBBAC32}" srcOrd="0" destOrd="0" presId="urn:microsoft.com/office/officeart/2005/8/layout/cycle2"/>
    <dgm:cxn modelId="{DCB8F520-9EFB-4679-8BD6-37740E6F76B2}" srcId="{03CDB750-59ED-4E21-BB7F-BC807E0117CD}" destId="{A621EE26-2517-4DC4-84A2-3A01E59A8464}" srcOrd="4" destOrd="0" parTransId="{A9A20031-C7E1-4DA4-A752-42AAFB5C2441}" sibTransId="{EE46F69A-060E-4AB8-9440-F6BD3101C0FB}"/>
    <dgm:cxn modelId="{83607F6A-0704-423C-A197-4991541FD155}" srcId="{03CDB750-59ED-4E21-BB7F-BC807E0117CD}" destId="{2AB6567C-C75A-4584-AAA1-594DF7C6101B}" srcOrd="2" destOrd="0" parTransId="{FEF36134-7B78-4708-8DD5-72AAF37120B6}" sibTransId="{7497DEC4-DD6D-4DB8-A8E4-D5DE17DF12C8}"/>
    <dgm:cxn modelId="{DFE06266-853A-4EBA-80BA-0A4DEDF4A757}" type="presOf" srcId="{03CDB750-59ED-4E21-BB7F-BC807E0117CD}" destId="{E6E90180-FAFA-4E83-9C19-A2CEC5BE98F7}" srcOrd="0" destOrd="0" presId="urn:microsoft.com/office/officeart/2005/8/layout/cycle2"/>
    <dgm:cxn modelId="{675BC93B-FF7E-4D22-A076-4C15BAC22D09}" type="presOf" srcId="{EE46F69A-060E-4AB8-9440-F6BD3101C0FB}" destId="{431B6AB4-8BEB-4BAA-BF20-B5EEFB93C47D}" srcOrd="1" destOrd="0" presId="urn:microsoft.com/office/officeart/2005/8/layout/cycle2"/>
    <dgm:cxn modelId="{A222A0CC-7CDD-48F9-84C1-0DF0690ED365}" type="presOf" srcId="{550975CC-A836-4204-AB10-F32B288EF046}" destId="{5A208E5A-802F-43B5-99FF-32E39FDA65DA}" srcOrd="1" destOrd="0" presId="urn:microsoft.com/office/officeart/2005/8/layout/cycle2"/>
    <dgm:cxn modelId="{AA826575-D2FD-4341-9A43-FE50CF0F36B5}" type="presOf" srcId="{674FA83F-DCE7-4660-A6F9-139FA61951AC}" destId="{8F94576E-71A1-4349-A314-A982A30FAC81}" srcOrd="0" destOrd="0" presId="urn:microsoft.com/office/officeart/2005/8/layout/cycle2"/>
    <dgm:cxn modelId="{A7003BF1-AF79-4269-BF39-5EF055C71C7A}" type="presOf" srcId="{550975CC-A836-4204-AB10-F32B288EF046}" destId="{B2925414-A215-4076-B2A4-674EB127062A}" srcOrd="0" destOrd="0" presId="urn:microsoft.com/office/officeart/2005/8/layout/cycle2"/>
    <dgm:cxn modelId="{0A6D38D3-6AC8-48BC-BF03-C6E063B61A20}" srcId="{03CDB750-59ED-4E21-BB7F-BC807E0117CD}" destId="{674FA83F-DCE7-4660-A6F9-139FA61951AC}" srcOrd="1" destOrd="0" parTransId="{C9860E8A-3CA0-4366-90B2-326C5EC966FB}" sibTransId="{CA62F8E5-2D35-4706-A81C-50BD31CDEF12}"/>
    <dgm:cxn modelId="{75DB1275-B347-4D0A-BDAB-09F6CA60591A}" type="presOf" srcId="{A621EE26-2517-4DC4-84A2-3A01E59A8464}" destId="{D42AEB8C-CAC6-42A9-AE1F-05A98B155557}" srcOrd="0" destOrd="0" presId="urn:microsoft.com/office/officeart/2005/8/layout/cycle2"/>
    <dgm:cxn modelId="{0D880AE2-5013-47A5-B2C2-5E77B8B5E881}" type="presOf" srcId="{EE46F69A-060E-4AB8-9440-F6BD3101C0FB}" destId="{CFD7CCC9-5565-419C-B777-85A429182B4C}" srcOrd="0" destOrd="0" presId="urn:microsoft.com/office/officeart/2005/8/layout/cycle2"/>
    <dgm:cxn modelId="{8ACD5175-0851-4439-83DA-8355745034D9}" type="presOf" srcId="{10BB9C91-AC1D-4B3E-B017-8DBBCD582919}" destId="{C7E89D13-81E5-4B01-9201-2EB1F5C08A11}" srcOrd="0" destOrd="0" presId="urn:microsoft.com/office/officeart/2005/8/layout/cycle2"/>
    <dgm:cxn modelId="{D0CFDBBD-B436-4019-A4CD-785D0CA713B2}" type="presOf" srcId="{C24D3479-0CC6-49B9-9A98-9AD9D3270D1D}" destId="{C0091C89-86B2-4176-9689-D70CF0C1BFA3}" srcOrd="1" destOrd="0" presId="urn:microsoft.com/office/officeart/2005/8/layout/cycle2"/>
    <dgm:cxn modelId="{4FC54780-D843-498D-A681-E05140A32196}" type="presOf" srcId="{7497DEC4-DD6D-4DB8-A8E4-D5DE17DF12C8}" destId="{F24C03BB-5744-4CE2-8191-1B4EF741C036}" srcOrd="1" destOrd="0" presId="urn:microsoft.com/office/officeart/2005/8/layout/cycle2"/>
    <dgm:cxn modelId="{44B201E3-EFFE-40C5-ADD7-1A121AEF335D}" type="presOf" srcId="{C24D3479-0CC6-49B9-9A98-9AD9D3270D1D}" destId="{45E5D7DB-7D12-4552-9669-43FDE674FE61}" srcOrd="0" destOrd="0" presId="urn:microsoft.com/office/officeart/2005/8/layout/cycle2"/>
    <dgm:cxn modelId="{EC6388CA-F709-430B-ACEB-E40766F0042A}" srcId="{03CDB750-59ED-4E21-BB7F-BC807E0117CD}" destId="{74B4E3FF-A735-4898-9EB6-6F0D688B7F62}" srcOrd="3" destOrd="0" parTransId="{CC30B07D-C3DE-4B35-BEF1-4DEDEB70F221}" sibTransId="{550975CC-A836-4204-AB10-F32B288EF046}"/>
    <dgm:cxn modelId="{4FB68D7D-8219-4780-9EE3-3A1728829F6B}" type="presOf" srcId="{2AB6567C-C75A-4584-AAA1-594DF7C6101B}" destId="{510FCE74-E8A1-4103-8493-5A1760051DD4}" srcOrd="0" destOrd="0" presId="urn:microsoft.com/office/officeart/2005/8/layout/cycle2"/>
    <dgm:cxn modelId="{022BB72D-CB58-4CA0-A22F-CA9D5C7D7CA2}" srcId="{03CDB750-59ED-4E21-BB7F-BC807E0117CD}" destId="{10BB9C91-AC1D-4B3E-B017-8DBBCD582919}" srcOrd="0" destOrd="0" parTransId="{292F432C-AF46-4841-A266-3FF692576DF7}" sibTransId="{C24D3479-0CC6-49B9-9A98-9AD9D3270D1D}"/>
    <dgm:cxn modelId="{55E14FF8-0592-4420-B66A-D407ADC66C00}" type="presOf" srcId="{7497DEC4-DD6D-4DB8-A8E4-D5DE17DF12C8}" destId="{F840B661-F108-4D45-8272-0070B64019DC}" srcOrd="0" destOrd="0" presId="urn:microsoft.com/office/officeart/2005/8/layout/cycle2"/>
    <dgm:cxn modelId="{5F92E405-FAF4-4736-8020-1864F9565C5C}" type="presParOf" srcId="{E6E90180-FAFA-4E83-9C19-A2CEC5BE98F7}" destId="{C7E89D13-81E5-4B01-9201-2EB1F5C08A11}" srcOrd="0" destOrd="0" presId="urn:microsoft.com/office/officeart/2005/8/layout/cycle2"/>
    <dgm:cxn modelId="{A0A71DF9-C9B8-40FF-97F8-373373BC445B}" type="presParOf" srcId="{E6E90180-FAFA-4E83-9C19-A2CEC5BE98F7}" destId="{45E5D7DB-7D12-4552-9669-43FDE674FE61}" srcOrd="1" destOrd="0" presId="urn:microsoft.com/office/officeart/2005/8/layout/cycle2"/>
    <dgm:cxn modelId="{6A1BE1EE-DFB0-49AA-AC5C-356846E4E629}" type="presParOf" srcId="{45E5D7DB-7D12-4552-9669-43FDE674FE61}" destId="{C0091C89-86B2-4176-9689-D70CF0C1BFA3}" srcOrd="0" destOrd="0" presId="urn:microsoft.com/office/officeart/2005/8/layout/cycle2"/>
    <dgm:cxn modelId="{73557A40-E071-40CD-8BCE-6C43589CBF30}" type="presParOf" srcId="{E6E90180-FAFA-4E83-9C19-A2CEC5BE98F7}" destId="{8F94576E-71A1-4349-A314-A982A30FAC81}" srcOrd="2" destOrd="0" presId="urn:microsoft.com/office/officeart/2005/8/layout/cycle2"/>
    <dgm:cxn modelId="{0FE9B85C-D506-4A24-B9CD-599B361EB98C}" type="presParOf" srcId="{E6E90180-FAFA-4E83-9C19-A2CEC5BE98F7}" destId="{EC0F327D-82E3-47E5-8602-A4CBFA91605F}" srcOrd="3" destOrd="0" presId="urn:microsoft.com/office/officeart/2005/8/layout/cycle2"/>
    <dgm:cxn modelId="{FAE98094-6B6A-475E-9B71-9B718C20B4AC}" type="presParOf" srcId="{EC0F327D-82E3-47E5-8602-A4CBFA91605F}" destId="{3429D3A4-776B-463B-8EA5-E7F36385C687}" srcOrd="0" destOrd="0" presId="urn:microsoft.com/office/officeart/2005/8/layout/cycle2"/>
    <dgm:cxn modelId="{CD683CDD-B38D-4C52-9806-E94C5C8A37B2}" type="presParOf" srcId="{E6E90180-FAFA-4E83-9C19-A2CEC5BE98F7}" destId="{510FCE74-E8A1-4103-8493-5A1760051DD4}" srcOrd="4" destOrd="0" presId="urn:microsoft.com/office/officeart/2005/8/layout/cycle2"/>
    <dgm:cxn modelId="{1EAA1A11-22CB-4EE7-9C18-743F0D84A894}" type="presParOf" srcId="{E6E90180-FAFA-4E83-9C19-A2CEC5BE98F7}" destId="{F840B661-F108-4D45-8272-0070B64019DC}" srcOrd="5" destOrd="0" presId="urn:microsoft.com/office/officeart/2005/8/layout/cycle2"/>
    <dgm:cxn modelId="{8270A706-CBEB-4444-9349-06FCAC0925CC}" type="presParOf" srcId="{F840B661-F108-4D45-8272-0070B64019DC}" destId="{F24C03BB-5744-4CE2-8191-1B4EF741C036}" srcOrd="0" destOrd="0" presId="urn:microsoft.com/office/officeart/2005/8/layout/cycle2"/>
    <dgm:cxn modelId="{48D751D5-816C-40AC-BF36-39FFBBE29A1E}" type="presParOf" srcId="{E6E90180-FAFA-4E83-9C19-A2CEC5BE98F7}" destId="{0C9F372E-F02F-4259-8CDA-08616DBBAC32}" srcOrd="6" destOrd="0" presId="urn:microsoft.com/office/officeart/2005/8/layout/cycle2"/>
    <dgm:cxn modelId="{AD461C88-6FBC-417C-9B7C-A6BA2EA425A7}" type="presParOf" srcId="{E6E90180-FAFA-4E83-9C19-A2CEC5BE98F7}" destId="{B2925414-A215-4076-B2A4-674EB127062A}" srcOrd="7" destOrd="0" presId="urn:microsoft.com/office/officeart/2005/8/layout/cycle2"/>
    <dgm:cxn modelId="{D7EFFB62-3E20-4CB3-94CD-54B5AA51308A}" type="presParOf" srcId="{B2925414-A215-4076-B2A4-674EB127062A}" destId="{5A208E5A-802F-43B5-99FF-32E39FDA65DA}" srcOrd="0" destOrd="0" presId="urn:microsoft.com/office/officeart/2005/8/layout/cycle2"/>
    <dgm:cxn modelId="{FEC0FFE7-5914-4C23-B26F-9A9F51022957}" type="presParOf" srcId="{E6E90180-FAFA-4E83-9C19-A2CEC5BE98F7}" destId="{D42AEB8C-CAC6-42A9-AE1F-05A98B155557}" srcOrd="8" destOrd="0" presId="urn:microsoft.com/office/officeart/2005/8/layout/cycle2"/>
    <dgm:cxn modelId="{88CA8FEE-ECE8-4F8B-9487-C430E2187A00}" type="presParOf" srcId="{E6E90180-FAFA-4E83-9C19-A2CEC5BE98F7}" destId="{CFD7CCC9-5565-419C-B777-85A429182B4C}" srcOrd="9" destOrd="0" presId="urn:microsoft.com/office/officeart/2005/8/layout/cycle2"/>
    <dgm:cxn modelId="{1CC3469D-3862-4296-BE7A-1A62CD367D54}" type="presParOf" srcId="{CFD7CCC9-5565-419C-B777-85A429182B4C}" destId="{431B6AB4-8BEB-4BAA-BF20-B5EEFB93C47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89D13-81E5-4B01-9201-2EB1F5C08A11}">
      <dsp:nvSpPr>
        <dsp:cNvPr id="0" name=""/>
        <dsp:cNvSpPr/>
      </dsp:nvSpPr>
      <dsp:spPr>
        <a:xfrm>
          <a:off x="2701965" y="-12455"/>
          <a:ext cx="3037709" cy="197749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সততা ও দায়িত্ত্ববোধ  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46827" y="277143"/>
        <a:ext cx="2147985" cy="1398301"/>
      </dsp:txXfrm>
    </dsp:sp>
    <dsp:sp modelId="{45E5D7DB-7D12-4552-9669-43FDE674FE61}">
      <dsp:nvSpPr>
        <dsp:cNvPr id="0" name=""/>
        <dsp:cNvSpPr/>
      </dsp:nvSpPr>
      <dsp:spPr>
        <a:xfrm rot="12579525">
          <a:off x="4964299" y="1203874"/>
          <a:ext cx="308619" cy="567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5050820" y="1340242"/>
        <a:ext cx="216033" cy="340382"/>
      </dsp:txXfrm>
    </dsp:sp>
    <dsp:sp modelId="{8F94576E-71A1-4349-A314-A982A30FAC81}">
      <dsp:nvSpPr>
        <dsp:cNvPr id="0" name=""/>
        <dsp:cNvSpPr/>
      </dsp:nvSpPr>
      <dsp:spPr>
        <a:xfrm>
          <a:off x="4478038" y="918640"/>
          <a:ext cx="3334724" cy="230715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ধর্মীয় মূল্যবোধ স্সৃষ্টি 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6397" y="1256515"/>
        <a:ext cx="2358006" cy="1631405"/>
      </dsp:txXfrm>
    </dsp:sp>
    <dsp:sp modelId="{EC0F327D-82E3-47E5-8602-A4CBFA91605F}">
      <dsp:nvSpPr>
        <dsp:cNvPr id="0" name=""/>
        <dsp:cNvSpPr/>
      </dsp:nvSpPr>
      <dsp:spPr>
        <a:xfrm rot="16340290">
          <a:off x="6056918" y="2859871"/>
          <a:ext cx="89478" cy="567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069792" y="2986742"/>
        <a:ext cx="62635" cy="340382"/>
      </dsp:txXfrm>
    </dsp:sp>
    <dsp:sp modelId="{510FCE74-E8A1-4103-8493-5A1760051DD4}">
      <dsp:nvSpPr>
        <dsp:cNvPr id="0" name=""/>
        <dsp:cNvSpPr/>
      </dsp:nvSpPr>
      <dsp:spPr>
        <a:xfrm>
          <a:off x="4343396" y="3056015"/>
          <a:ext cx="3417021" cy="2611869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জালিয়াতি ও প্রতারনা প্রতিরোধ 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43807" y="3438514"/>
        <a:ext cx="2416199" cy="1846871"/>
      </dsp:txXfrm>
    </dsp:sp>
    <dsp:sp modelId="{F840B661-F108-4D45-8272-0070B64019DC}">
      <dsp:nvSpPr>
        <dsp:cNvPr id="0" name=""/>
        <dsp:cNvSpPr/>
      </dsp:nvSpPr>
      <dsp:spPr>
        <a:xfrm rot="21483571">
          <a:off x="4377955" y="4133669"/>
          <a:ext cx="79316" cy="567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377962" y="4247533"/>
        <a:ext cx="55521" cy="340382"/>
      </dsp:txXfrm>
    </dsp:sp>
    <dsp:sp modelId="{0C9F372E-F02F-4259-8CDA-08616DBBAC32}">
      <dsp:nvSpPr>
        <dsp:cNvPr id="0" name=""/>
        <dsp:cNvSpPr/>
      </dsp:nvSpPr>
      <dsp:spPr>
        <a:xfrm>
          <a:off x="1192745" y="2979826"/>
          <a:ext cx="3303056" cy="298160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সমাজ ও রাষ্ট্রের প্রতি দায়িত্ববোধ সৃষ্টি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76466" y="3416471"/>
        <a:ext cx="2335614" cy="2108310"/>
      </dsp:txXfrm>
    </dsp:sp>
    <dsp:sp modelId="{B2925414-A215-4076-B2A4-674EB127062A}">
      <dsp:nvSpPr>
        <dsp:cNvPr id="0" name=""/>
        <dsp:cNvSpPr/>
      </dsp:nvSpPr>
      <dsp:spPr>
        <a:xfrm rot="4320000">
          <a:off x="2353737" y="2859511"/>
          <a:ext cx="118435" cy="567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366012" y="2956076"/>
        <a:ext cx="82905" cy="340382"/>
      </dsp:txXfrm>
    </dsp:sp>
    <dsp:sp modelId="{D42AEB8C-CAC6-42A9-AE1F-05A98B155557}">
      <dsp:nvSpPr>
        <dsp:cNvPr id="0" name=""/>
        <dsp:cNvSpPr/>
      </dsp:nvSpPr>
      <dsp:spPr>
        <a:xfrm>
          <a:off x="645437" y="846227"/>
          <a:ext cx="2839093" cy="245198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ঋণ  পরিশোধ সচেতনতা সৃষ্টি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61213" y="1205311"/>
        <a:ext cx="2007541" cy="1733814"/>
      </dsp:txXfrm>
    </dsp:sp>
    <dsp:sp modelId="{CFD7CCC9-5565-419C-B777-85A429182B4C}">
      <dsp:nvSpPr>
        <dsp:cNvPr id="0" name=""/>
        <dsp:cNvSpPr/>
      </dsp:nvSpPr>
      <dsp:spPr>
        <a:xfrm rot="9183201">
          <a:off x="3081336" y="1231911"/>
          <a:ext cx="157328" cy="567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125972" y="1334678"/>
        <a:ext cx="110130" cy="340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788" y="2230637"/>
            <a:ext cx="5929952" cy="33179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3535" y="1082439"/>
            <a:ext cx="8826689" cy="10645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বিজয় ফুলের শুভেচ্ছা 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61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991600" cy="75438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 প্রথা চালু হয়ার পর থেকে যখন মুদ্রার প্রচলন হয় এবং ব্যবসা বানিজ্যর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শুরু হয় তখন থেকে ক্রয় বিক্রয়, জমা খরচ ও লেনদেন হিসাবের বইতে অংকের মাধ্যমে লেখা শুরু হয়।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28600"/>
            <a:ext cx="4800600" cy="1828800"/>
          </a:xfrm>
        </p:spPr>
      </p:pic>
    </p:spTree>
    <p:extLst>
      <p:ext uri="{BB962C8B-B14F-4D97-AF65-F5344CB8AC3E}">
        <p14:creationId xmlns:p14="http://schemas.microsoft.com/office/powerpoint/2010/main" val="389990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220200" cy="67056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১৪৯৪ সালে লুকা প্যাসিওলি নামক একজন ইতালীয় গণিতবিদ “সুম্মা ডি এরিথমেটিকা জিওমেট্রিয়া প্রপোরশনিয়েট প্রপোরশনালিটা” একটি গ্রন্ত্র লিখেন এতে হিসাবরক্ষণের মূলনীতি দু তরফা দাকিলা পদ্ধতির ব্যাখ্যা করা হয়।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64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533400"/>
            <a:ext cx="8458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 মিনিট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2667000"/>
            <a:ext cx="8534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 কাকে বলে?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লুকা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প্যাসিওলি কোন দেশের নাগরিক ছিলেন?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1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মূল্যবোধ সৃষ্টিতে হিসাববিজ্ঞানের ভূমিকাঃ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881281"/>
              </p:ext>
            </p:extLst>
          </p:nvPr>
        </p:nvGraphicFramePr>
        <p:xfrm>
          <a:off x="457200" y="1524000"/>
          <a:ext cx="8458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40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পরিবেশের সাথে হিসাব ব্যবস্থার সম্পর্ক ব্যাখ্যা কর।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4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endParaRPr lang="bn-IN" sz="3600" dirty="0" smtClean="0"/>
          </a:p>
          <a:p>
            <a:pPr marL="0" indent="0">
              <a:buNone/>
            </a:pPr>
            <a:r>
              <a:rPr lang="en-US" sz="3600" dirty="0" smtClean="0"/>
              <a:t>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সংজ্ঞা দাও?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 তরফা দাখিলা পদ্ধতির জনক কে?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হিসাববিজ্ঞানের মূলনীতি কি?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হিসাববিজ্ঞানের মূলনীতি কত সালে রচিত হয়?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609600" y="1905000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bn-IN" sz="3600" dirty="0" smtClean="0"/>
          </a:p>
          <a:p>
            <a:endParaRPr lang="bn-IN" sz="3600" dirty="0"/>
          </a:p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ক্রমবিকাশ ব্যাখ্যা কর।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1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5400" dirty="0" smtClean="0"/>
              <a:t> 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04181"/>
            <a:ext cx="5333999" cy="4445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36883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857250"/>
            <a:ext cx="6858000" cy="5143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43000" y="857250"/>
            <a:ext cx="6872288" cy="51435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মুকবুল হোসেন </a:t>
            </a:r>
            <a:r>
              <a:rPr lang="en-US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en-US" sz="3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 শিক্ষা</a:t>
            </a:r>
            <a:r>
              <a:rPr lang="en-US" sz="3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5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লালবাগ রওশন </a:t>
            </a:r>
            <a:r>
              <a:rPr lang="bn-BD" sz="405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আশ</a:t>
            </a:r>
            <a:r>
              <a:rPr lang="en-US" sz="405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রাফ</a:t>
            </a:r>
            <a:r>
              <a:rPr lang="bn-BD" sz="405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5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উচ্চবিদ্যালয়</a:t>
            </a:r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000" b="1" dirty="0">
                <a:solidFill>
                  <a:srgbClr val="007E00"/>
                </a:solidFill>
                <a:latin typeface="NikoshBAN" pitchFamily="2" charset="0"/>
                <a:cs typeface="NikoshBAN" pitchFamily="2" charset="0"/>
              </a:rPr>
              <a:t>কুমিল্লা সদর দক্ষিণ, কুমিল্লা। </a:t>
            </a:r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 ০১৭১৬-২৯২১৮২ </a:t>
            </a:r>
            <a:br>
              <a:rPr lang="bn-BD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ইমেইলঃ </a:t>
            </a:r>
            <a:r>
              <a:rPr lang="en-US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muqbul.jannat@gmail.com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487" y="960655"/>
            <a:ext cx="1565657" cy="15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4411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53711"/>
            <a:ext cx="9144000" cy="429736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শ্রেণিঃ নবম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হিসাববিজ্ঞান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অধ্যায়ঃপ্রথম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সময়ঃ৪৫ মিনিট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তারিখঃ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1447801"/>
          </a:xfrm>
        </p:spPr>
        <p:txBody>
          <a:bodyPr>
            <a:normAutofit/>
          </a:bodyPr>
          <a:lstStyle/>
          <a:p>
            <a:endParaRPr lang="bn-BD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706582"/>
            <a:ext cx="9067800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      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1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192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5" y="1905000"/>
            <a:ext cx="3907436" cy="2590800"/>
          </a:xfrm>
          <a:ln w="571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1828800"/>
            <a:ext cx="4476750" cy="25908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928" y="4648199"/>
            <a:ext cx="3915612" cy="260566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4648200"/>
            <a:ext cx="4114799" cy="2605661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43954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53400" cy="2819400"/>
          </a:xfrm>
          <a:solidFill>
            <a:srgbClr val="FFFF00"/>
          </a:solidFill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প্রাচীন কালে মানুষ কোথায় বাস করত? 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প্রাচীন কালে মানুষ কিভাবে পন্য আদান প্রদান করত?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মধ্য যুগে মানুষ কিভাবে জীবন যাপন করত?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মুদ্রার প্রচলন শুরু হয়ার পর কিসের প্রযোজন দেখা দেয়?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 পরিচিতি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28800"/>
            <a:ext cx="3908785" cy="26011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4191000" cy="2590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648200"/>
            <a:ext cx="7238999" cy="2209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3000" y="213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7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 কাকে বলে 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উৎপত্তি ব্যাখ্যা করতে পরব।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উদ্দেশ্য বর্ণনা করতে পরব।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গুরুত্ব ব্যাখ্যা করতে পরব।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04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634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1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3600"/>
            <a:ext cx="8839200" cy="4724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 এমন একটি বিষয় যা পাঠ করলে কোন ব্যক্তি বা প্রতিষ্ঠানের যাবতীয় কার্যাবলি হিসাবের বইতে সু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ষ্ঠু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ভাবে লিপিবদ্ধ করা যায় এবং একটি নিদির্ষ্ট সময় শেষে আর্থিক কার্যাবলির ফলাফল জানা যায়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458200" cy="2514600"/>
          </a:xfrm>
        </p:spPr>
      </p:pic>
    </p:spTree>
    <p:extLst>
      <p:ext uri="{BB962C8B-B14F-4D97-AF65-F5344CB8AC3E}">
        <p14:creationId xmlns:p14="http://schemas.microsoft.com/office/powerpoint/2010/main" val="277334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237</Words>
  <Application>Microsoft Office PowerPoint</Application>
  <PresentationFormat>On-screen Show (4:3)</PresentationFormat>
  <Paragraphs>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শ্রেণিঃ নবম বিষয়ঃ হিসাববিজ্ঞান  অধ্যায়ঃপ্রথম সময়ঃ৪৫ মিনিট তারিখঃ </vt:lpstr>
      <vt:lpstr>PowerPoint Presentation</vt:lpstr>
      <vt:lpstr>PowerPoint Presentation</vt:lpstr>
      <vt:lpstr>হিসাববিজ্ঞান পরিচিতি </vt:lpstr>
      <vt:lpstr>শিখনফল </vt:lpstr>
      <vt:lpstr>PowerPoint Presentation</vt:lpstr>
      <vt:lpstr>হিসাববিজ্ঞান এমন একটি বিষয় যা পাঠ করলে কোন ব্যক্তি বা প্রতিষ্ঠানের যাবতীয় কার্যাবলি হিসাবের বইতে সুষ্ঠু    ভাবে লিপিবদ্ধ করা যায় এবং একটি নিদির্ষ্ট সময় শেষে আর্থিক কার্যাবলির ফলাফল জানা যায়। </vt:lpstr>
      <vt:lpstr>বিনিময় প্রথা চালু হয়ার পর থেকে যখন মুদ্রার প্রচলন হয় এবং ব্যবসা বানিজ্যর শুরু হয় তখন থেকে ক্রয় বিক্রয়, জমা খরচ ও লেনদেন হিসাবের বইতে অংকের মাধ্যমে লেখা শুরু হয়। </vt:lpstr>
      <vt:lpstr>১৪৯৪ সালে লুকা প্যাসিওলি নামক একজন ইতালীয় গণিতবিদ “সুম্মা ডি এরিথমেটিকা জিওমেট্রিয়া প্রপোরশনিয়েট প্রপোরশনালিটা” একটি গ্রন্ত্র লিখেন এতে হিসাবরক্ষণের মূলনীতি দু তরফা দাকিলা পদ্ধতির ব্যাখ্যা করা হয়। </vt:lpstr>
      <vt:lpstr>PowerPoint Presentation</vt:lpstr>
      <vt:lpstr>মূল্যবোধ সৃষ্টিতে হিসাববিজ্ঞানের ভূমিকাঃ  </vt:lpstr>
      <vt:lpstr>দলগত কাজ</vt:lpstr>
      <vt:lpstr>মূল্যায়নঃ </vt:lpstr>
      <vt:lpstr>বাড়ির কাজ </vt:lpstr>
      <vt:lpstr>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TSS</dc:creator>
  <cp:lastModifiedBy>Mukbul</cp:lastModifiedBy>
  <cp:revision>86</cp:revision>
  <dcterms:created xsi:type="dcterms:W3CDTF">2006-08-16T00:00:00Z</dcterms:created>
  <dcterms:modified xsi:type="dcterms:W3CDTF">2019-11-07T13:45:26Z</dcterms:modified>
</cp:coreProperties>
</file>