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2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7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5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3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3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7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0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0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0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3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474" y="1692498"/>
            <a:ext cx="8655518" cy="1371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8" name="Group 17"/>
          <p:cNvGrpSpPr/>
          <p:nvPr/>
        </p:nvGrpSpPr>
        <p:grpSpPr>
          <a:xfrm>
            <a:off x="-6508971" y="1514175"/>
            <a:ext cx="1183907" cy="3214291"/>
            <a:chOff x="638793" y="481264"/>
            <a:chExt cx="1578543" cy="4285721"/>
          </a:xfrm>
        </p:grpSpPr>
        <p:sp>
          <p:nvSpPr>
            <p:cNvPr id="7" name="Freeform 6"/>
            <p:cNvSpPr/>
            <p:nvPr/>
          </p:nvSpPr>
          <p:spPr>
            <a:xfrm>
              <a:off x="1157307" y="481264"/>
              <a:ext cx="613743" cy="664144"/>
            </a:xfrm>
            <a:custGeom>
              <a:avLst/>
              <a:gdLst>
                <a:gd name="connsiteX0" fmla="*/ 300922 w 613743"/>
                <a:gd name="connsiteY0" fmla="*/ 0 h 664144"/>
                <a:gd name="connsiteX1" fmla="*/ 613743 w 613743"/>
                <a:gd name="connsiteY1" fmla="*/ 332072 h 664144"/>
                <a:gd name="connsiteX2" fmla="*/ 300922 w 613743"/>
                <a:gd name="connsiteY2" fmla="*/ 664144 h 664144"/>
                <a:gd name="connsiteX3" fmla="*/ 12684 w 613743"/>
                <a:gd name="connsiteY3" fmla="*/ 461329 h 664144"/>
                <a:gd name="connsiteX4" fmla="*/ 0 w 613743"/>
                <a:gd name="connsiteY4" fmla="*/ 394636 h 664144"/>
                <a:gd name="connsiteX5" fmla="*/ 155759 w 613743"/>
                <a:gd name="connsiteY5" fmla="*/ 394636 h 664144"/>
                <a:gd name="connsiteX6" fmla="*/ 156804 w 613743"/>
                <a:gd name="connsiteY6" fmla="*/ 400447 h 664144"/>
                <a:gd name="connsiteX7" fmla="*/ 300923 w 613743"/>
                <a:gd name="connsiteY7" fmla="*/ 507733 h 664144"/>
                <a:gd name="connsiteX8" fmla="*/ 457334 w 613743"/>
                <a:gd name="connsiteY8" fmla="*/ 332072 h 664144"/>
                <a:gd name="connsiteX9" fmla="*/ 300923 w 613743"/>
                <a:gd name="connsiteY9" fmla="*/ 156411 h 664144"/>
                <a:gd name="connsiteX10" fmla="*/ 156804 w 613743"/>
                <a:gd name="connsiteY10" fmla="*/ 263697 h 664144"/>
                <a:gd name="connsiteX11" fmla="*/ 155759 w 613743"/>
                <a:gd name="connsiteY11" fmla="*/ 269508 h 664144"/>
                <a:gd name="connsiteX12" fmla="*/ 0 w 613743"/>
                <a:gd name="connsiteY12" fmla="*/ 269508 h 664144"/>
                <a:gd name="connsiteX13" fmla="*/ 12684 w 613743"/>
                <a:gd name="connsiteY13" fmla="*/ 202815 h 664144"/>
                <a:gd name="connsiteX14" fmla="*/ 300922 w 613743"/>
                <a:gd name="connsiteY14" fmla="*/ 0 h 66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3743" h="664144">
                  <a:moveTo>
                    <a:pt x="300922" y="0"/>
                  </a:moveTo>
                  <a:cubicBezTo>
                    <a:pt x="473688" y="0"/>
                    <a:pt x="613743" y="148674"/>
                    <a:pt x="613743" y="332072"/>
                  </a:cubicBezTo>
                  <a:cubicBezTo>
                    <a:pt x="613743" y="515470"/>
                    <a:pt x="473688" y="664144"/>
                    <a:pt x="300922" y="664144"/>
                  </a:cubicBezTo>
                  <a:cubicBezTo>
                    <a:pt x="171348" y="664144"/>
                    <a:pt x="60173" y="580515"/>
                    <a:pt x="12684" y="461329"/>
                  </a:cubicBezTo>
                  <a:lnTo>
                    <a:pt x="0" y="394636"/>
                  </a:lnTo>
                  <a:lnTo>
                    <a:pt x="155759" y="394636"/>
                  </a:lnTo>
                  <a:lnTo>
                    <a:pt x="156804" y="400447"/>
                  </a:lnTo>
                  <a:cubicBezTo>
                    <a:pt x="180548" y="463495"/>
                    <a:pt x="236136" y="507733"/>
                    <a:pt x="300923" y="507733"/>
                  </a:cubicBezTo>
                  <a:cubicBezTo>
                    <a:pt x="387306" y="507733"/>
                    <a:pt x="457334" y="429087"/>
                    <a:pt x="457334" y="332072"/>
                  </a:cubicBezTo>
                  <a:cubicBezTo>
                    <a:pt x="457334" y="235057"/>
                    <a:pt x="387306" y="156411"/>
                    <a:pt x="300923" y="156411"/>
                  </a:cubicBezTo>
                  <a:cubicBezTo>
                    <a:pt x="236136" y="156411"/>
                    <a:pt x="180548" y="200650"/>
                    <a:pt x="156804" y="263697"/>
                  </a:cubicBezTo>
                  <a:lnTo>
                    <a:pt x="155759" y="269508"/>
                  </a:lnTo>
                  <a:lnTo>
                    <a:pt x="0" y="269508"/>
                  </a:lnTo>
                  <a:lnTo>
                    <a:pt x="12684" y="202815"/>
                  </a:lnTo>
                  <a:cubicBezTo>
                    <a:pt x="60173" y="83629"/>
                    <a:pt x="171348" y="0"/>
                    <a:pt x="300922" y="0"/>
                  </a:cubicBezTo>
                  <a:close/>
                </a:path>
              </a:pathLst>
            </a:cu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453415" y="1145408"/>
              <a:ext cx="0" cy="2002053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bevel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 rot="18993281">
              <a:off x="638793" y="3169191"/>
              <a:ext cx="1578543" cy="1597794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76200" prstMaterial="metal">
              <a:bevelT w="88900" h="88900" prst="divot"/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spc="38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309035" y="3089707"/>
              <a:ext cx="288758" cy="26950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5164822" y="1514175"/>
            <a:ext cx="1183907" cy="3233796"/>
            <a:chOff x="641025" y="481264"/>
            <a:chExt cx="1578543" cy="4311728"/>
          </a:xfrm>
          <a:solidFill>
            <a:srgbClr val="00B050"/>
          </a:solidFill>
        </p:grpSpPr>
        <p:sp>
          <p:nvSpPr>
            <p:cNvPr id="21" name="Freeform 20"/>
            <p:cNvSpPr/>
            <p:nvPr/>
          </p:nvSpPr>
          <p:spPr>
            <a:xfrm>
              <a:off x="1157307" y="481264"/>
              <a:ext cx="613743" cy="664144"/>
            </a:xfrm>
            <a:custGeom>
              <a:avLst/>
              <a:gdLst>
                <a:gd name="connsiteX0" fmla="*/ 300922 w 613743"/>
                <a:gd name="connsiteY0" fmla="*/ 0 h 664144"/>
                <a:gd name="connsiteX1" fmla="*/ 613743 w 613743"/>
                <a:gd name="connsiteY1" fmla="*/ 332072 h 664144"/>
                <a:gd name="connsiteX2" fmla="*/ 300922 w 613743"/>
                <a:gd name="connsiteY2" fmla="*/ 664144 h 664144"/>
                <a:gd name="connsiteX3" fmla="*/ 12684 w 613743"/>
                <a:gd name="connsiteY3" fmla="*/ 461329 h 664144"/>
                <a:gd name="connsiteX4" fmla="*/ 0 w 613743"/>
                <a:gd name="connsiteY4" fmla="*/ 394636 h 664144"/>
                <a:gd name="connsiteX5" fmla="*/ 155759 w 613743"/>
                <a:gd name="connsiteY5" fmla="*/ 394636 h 664144"/>
                <a:gd name="connsiteX6" fmla="*/ 156804 w 613743"/>
                <a:gd name="connsiteY6" fmla="*/ 400447 h 664144"/>
                <a:gd name="connsiteX7" fmla="*/ 300923 w 613743"/>
                <a:gd name="connsiteY7" fmla="*/ 507733 h 664144"/>
                <a:gd name="connsiteX8" fmla="*/ 457334 w 613743"/>
                <a:gd name="connsiteY8" fmla="*/ 332072 h 664144"/>
                <a:gd name="connsiteX9" fmla="*/ 300923 w 613743"/>
                <a:gd name="connsiteY9" fmla="*/ 156411 h 664144"/>
                <a:gd name="connsiteX10" fmla="*/ 156804 w 613743"/>
                <a:gd name="connsiteY10" fmla="*/ 263697 h 664144"/>
                <a:gd name="connsiteX11" fmla="*/ 155759 w 613743"/>
                <a:gd name="connsiteY11" fmla="*/ 269508 h 664144"/>
                <a:gd name="connsiteX12" fmla="*/ 0 w 613743"/>
                <a:gd name="connsiteY12" fmla="*/ 269508 h 664144"/>
                <a:gd name="connsiteX13" fmla="*/ 12684 w 613743"/>
                <a:gd name="connsiteY13" fmla="*/ 202815 h 664144"/>
                <a:gd name="connsiteX14" fmla="*/ 300922 w 613743"/>
                <a:gd name="connsiteY14" fmla="*/ 0 h 66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3743" h="664144">
                  <a:moveTo>
                    <a:pt x="300922" y="0"/>
                  </a:moveTo>
                  <a:cubicBezTo>
                    <a:pt x="473688" y="0"/>
                    <a:pt x="613743" y="148674"/>
                    <a:pt x="613743" y="332072"/>
                  </a:cubicBezTo>
                  <a:cubicBezTo>
                    <a:pt x="613743" y="515470"/>
                    <a:pt x="473688" y="664144"/>
                    <a:pt x="300922" y="664144"/>
                  </a:cubicBezTo>
                  <a:cubicBezTo>
                    <a:pt x="171348" y="664144"/>
                    <a:pt x="60173" y="580515"/>
                    <a:pt x="12684" y="461329"/>
                  </a:cubicBezTo>
                  <a:lnTo>
                    <a:pt x="0" y="394636"/>
                  </a:lnTo>
                  <a:lnTo>
                    <a:pt x="155759" y="394636"/>
                  </a:lnTo>
                  <a:lnTo>
                    <a:pt x="156804" y="400447"/>
                  </a:lnTo>
                  <a:cubicBezTo>
                    <a:pt x="180548" y="463495"/>
                    <a:pt x="236136" y="507733"/>
                    <a:pt x="300923" y="507733"/>
                  </a:cubicBezTo>
                  <a:cubicBezTo>
                    <a:pt x="387306" y="507733"/>
                    <a:pt x="457334" y="429087"/>
                    <a:pt x="457334" y="332072"/>
                  </a:cubicBezTo>
                  <a:cubicBezTo>
                    <a:pt x="457334" y="235057"/>
                    <a:pt x="387306" y="156411"/>
                    <a:pt x="300923" y="156411"/>
                  </a:cubicBezTo>
                  <a:cubicBezTo>
                    <a:pt x="236136" y="156411"/>
                    <a:pt x="180548" y="200650"/>
                    <a:pt x="156804" y="263697"/>
                  </a:cubicBezTo>
                  <a:lnTo>
                    <a:pt x="155759" y="269508"/>
                  </a:lnTo>
                  <a:lnTo>
                    <a:pt x="0" y="269508"/>
                  </a:lnTo>
                  <a:lnTo>
                    <a:pt x="12684" y="202815"/>
                  </a:lnTo>
                  <a:cubicBezTo>
                    <a:pt x="60173" y="83629"/>
                    <a:pt x="171348" y="0"/>
                    <a:pt x="30092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453415" y="1145408"/>
              <a:ext cx="0" cy="2002053"/>
            </a:xfrm>
            <a:prstGeom prst="straightConnector1">
              <a:avLst/>
            </a:prstGeom>
            <a:grpFill/>
            <a:ln w="57150">
              <a:solidFill>
                <a:schemeClr val="accent2"/>
              </a:solidFill>
              <a:prstDash val="sysDot"/>
              <a:bevel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 rot="18993281">
              <a:off x="641025" y="3195198"/>
              <a:ext cx="1578543" cy="1597794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76200" prstMaterial="metal">
              <a:bevelT w="88900" h="88900" prst="divot"/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spc="38" dirty="0" err="1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স্বা</a:t>
              </a:r>
              <a:endParaRPr lang="en-US" sz="3000" b="1" spc="38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309035" y="3089707"/>
              <a:ext cx="288758" cy="2695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797622" y="1514175"/>
            <a:ext cx="1183907" cy="3212055"/>
            <a:chOff x="621556" y="481264"/>
            <a:chExt cx="1578543" cy="4282740"/>
          </a:xfrm>
          <a:solidFill>
            <a:srgbClr val="00B0F0"/>
          </a:solidFill>
        </p:grpSpPr>
        <p:sp>
          <p:nvSpPr>
            <p:cNvPr id="26" name="Freeform 25"/>
            <p:cNvSpPr/>
            <p:nvPr/>
          </p:nvSpPr>
          <p:spPr>
            <a:xfrm>
              <a:off x="1157307" y="481264"/>
              <a:ext cx="613743" cy="664144"/>
            </a:xfrm>
            <a:custGeom>
              <a:avLst/>
              <a:gdLst>
                <a:gd name="connsiteX0" fmla="*/ 300922 w 613743"/>
                <a:gd name="connsiteY0" fmla="*/ 0 h 664144"/>
                <a:gd name="connsiteX1" fmla="*/ 613743 w 613743"/>
                <a:gd name="connsiteY1" fmla="*/ 332072 h 664144"/>
                <a:gd name="connsiteX2" fmla="*/ 300922 w 613743"/>
                <a:gd name="connsiteY2" fmla="*/ 664144 h 664144"/>
                <a:gd name="connsiteX3" fmla="*/ 12684 w 613743"/>
                <a:gd name="connsiteY3" fmla="*/ 461329 h 664144"/>
                <a:gd name="connsiteX4" fmla="*/ 0 w 613743"/>
                <a:gd name="connsiteY4" fmla="*/ 394636 h 664144"/>
                <a:gd name="connsiteX5" fmla="*/ 155759 w 613743"/>
                <a:gd name="connsiteY5" fmla="*/ 394636 h 664144"/>
                <a:gd name="connsiteX6" fmla="*/ 156804 w 613743"/>
                <a:gd name="connsiteY6" fmla="*/ 400447 h 664144"/>
                <a:gd name="connsiteX7" fmla="*/ 300923 w 613743"/>
                <a:gd name="connsiteY7" fmla="*/ 507733 h 664144"/>
                <a:gd name="connsiteX8" fmla="*/ 457334 w 613743"/>
                <a:gd name="connsiteY8" fmla="*/ 332072 h 664144"/>
                <a:gd name="connsiteX9" fmla="*/ 300923 w 613743"/>
                <a:gd name="connsiteY9" fmla="*/ 156411 h 664144"/>
                <a:gd name="connsiteX10" fmla="*/ 156804 w 613743"/>
                <a:gd name="connsiteY10" fmla="*/ 263697 h 664144"/>
                <a:gd name="connsiteX11" fmla="*/ 155759 w 613743"/>
                <a:gd name="connsiteY11" fmla="*/ 269508 h 664144"/>
                <a:gd name="connsiteX12" fmla="*/ 0 w 613743"/>
                <a:gd name="connsiteY12" fmla="*/ 269508 h 664144"/>
                <a:gd name="connsiteX13" fmla="*/ 12684 w 613743"/>
                <a:gd name="connsiteY13" fmla="*/ 202815 h 664144"/>
                <a:gd name="connsiteX14" fmla="*/ 300922 w 613743"/>
                <a:gd name="connsiteY14" fmla="*/ 0 h 66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3743" h="664144">
                  <a:moveTo>
                    <a:pt x="300922" y="0"/>
                  </a:moveTo>
                  <a:cubicBezTo>
                    <a:pt x="473688" y="0"/>
                    <a:pt x="613743" y="148674"/>
                    <a:pt x="613743" y="332072"/>
                  </a:cubicBezTo>
                  <a:cubicBezTo>
                    <a:pt x="613743" y="515470"/>
                    <a:pt x="473688" y="664144"/>
                    <a:pt x="300922" y="664144"/>
                  </a:cubicBezTo>
                  <a:cubicBezTo>
                    <a:pt x="171348" y="664144"/>
                    <a:pt x="60173" y="580515"/>
                    <a:pt x="12684" y="461329"/>
                  </a:cubicBezTo>
                  <a:lnTo>
                    <a:pt x="0" y="394636"/>
                  </a:lnTo>
                  <a:lnTo>
                    <a:pt x="155759" y="394636"/>
                  </a:lnTo>
                  <a:lnTo>
                    <a:pt x="156804" y="400447"/>
                  </a:lnTo>
                  <a:cubicBezTo>
                    <a:pt x="180548" y="463495"/>
                    <a:pt x="236136" y="507733"/>
                    <a:pt x="300923" y="507733"/>
                  </a:cubicBezTo>
                  <a:cubicBezTo>
                    <a:pt x="387306" y="507733"/>
                    <a:pt x="457334" y="429087"/>
                    <a:pt x="457334" y="332072"/>
                  </a:cubicBezTo>
                  <a:cubicBezTo>
                    <a:pt x="457334" y="235057"/>
                    <a:pt x="387306" y="156411"/>
                    <a:pt x="300923" y="156411"/>
                  </a:cubicBezTo>
                  <a:cubicBezTo>
                    <a:pt x="236136" y="156411"/>
                    <a:pt x="180548" y="200650"/>
                    <a:pt x="156804" y="263697"/>
                  </a:cubicBezTo>
                  <a:lnTo>
                    <a:pt x="155759" y="269508"/>
                  </a:lnTo>
                  <a:lnTo>
                    <a:pt x="0" y="269508"/>
                  </a:lnTo>
                  <a:lnTo>
                    <a:pt x="12684" y="202815"/>
                  </a:lnTo>
                  <a:cubicBezTo>
                    <a:pt x="60173" y="83629"/>
                    <a:pt x="171348" y="0"/>
                    <a:pt x="30092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453415" y="1145408"/>
              <a:ext cx="0" cy="2002053"/>
            </a:xfrm>
            <a:prstGeom prst="straightConnector1">
              <a:avLst/>
            </a:prstGeom>
            <a:grpFill/>
            <a:ln w="57150">
              <a:solidFill>
                <a:schemeClr val="accent2"/>
              </a:solidFill>
              <a:prstDash val="sysDot"/>
              <a:bevel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 rot="18993281">
              <a:off x="621556" y="3166210"/>
              <a:ext cx="1578543" cy="1597794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76200" prstMaterial="metal">
              <a:bevelT w="88900" h="88900" prst="divot"/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000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গ</a:t>
              </a:r>
              <a:endParaRPr lang="en-US" sz="3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309035" y="3089707"/>
              <a:ext cx="288758" cy="2695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2662596" y="1516830"/>
            <a:ext cx="1183907" cy="3212055"/>
            <a:chOff x="621556" y="481264"/>
            <a:chExt cx="1578543" cy="4282740"/>
          </a:xfrm>
          <a:solidFill>
            <a:srgbClr val="7030A0"/>
          </a:solidFill>
        </p:grpSpPr>
        <p:sp>
          <p:nvSpPr>
            <p:cNvPr id="31" name="Freeform 30"/>
            <p:cNvSpPr/>
            <p:nvPr/>
          </p:nvSpPr>
          <p:spPr>
            <a:xfrm>
              <a:off x="1157307" y="481264"/>
              <a:ext cx="613743" cy="664144"/>
            </a:xfrm>
            <a:custGeom>
              <a:avLst/>
              <a:gdLst>
                <a:gd name="connsiteX0" fmla="*/ 300922 w 613743"/>
                <a:gd name="connsiteY0" fmla="*/ 0 h 664144"/>
                <a:gd name="connsiteX1" fmla="*/ 613743 w 613743"/>
                <a:gd name="connsiteY1" fmla="*/ 332072 h 664144"/>
                <a:gd name="connsiteX2" fmla="*/ 300922 w 613743"/>
                <a:gd name="connsiteY2" fmla="*/ 664144 h 664144"/>
                <a:gd name="connsiteX3" fmla="*/ 12684 w 613743"/>
                <a:gd name="connsiteY3" fmla="*/ 461329 h 664144"/>
                <a:gd name="connsiteX4" fmla="*/ 0 w 613743"/>
                <a:gd name="connsiteY4" fmla="*/ 394636 h 664144"/>
                <a:gd name="connsiteX5" fmla="*/ 155759 w 613743"/>
                <a:gd name="connsiteY5" fmla="*/ 394636 h 664144"/>
                <a:gd name="connsiteX6" fmla="*/ 156804 w 613743"/>
                <a:gd name="connsiteY6" fmla="*/ 400447 h 664144"/>
                <a:gd name="connsiteX7" fmla="*/ 300923 w 613743"/>
                <a:gd name="connsiteY7" fmla="*/ 507733 h 664144"/>
                <a:gd name="connsiteX8" fmla="*/ 457334 w 613743"/>
                <a:gd name="connsiteY8" fmla="*/ 332072 h 664144"/>
                <a:gd name="connsiteX9" fmla="*/ 300923 w 613743"/>
                <a:gd name="connsiteY9" fmla="*/ 156411 h 664144"/>
                <a:gd name="connsiteX10" fmla="*/ 156804 w 613743"/>
                <a:gd name="connsiteY10" fmla="*/ 263697 h 664144"/>
                <a:gd name="connsiteX11" fmla="*/ 155759 w 613743"/>
                <a:gd name="connsiteY11" fmla="*/ 269508 h 664144"/>
                <a:gd name="connsiteX12" fmla="*/ 0 w 613743"/>
                <a:gd name="connsiteY12" fmla="*/ 269508 h 664144"/>
                <a:gd name="connsiteX13" fmla="*/ 12684 w 613743"/>
                <a:gd name="connsiteY13" fmla="*/ 202815 h 664144"/>
                <a:gd name="connsiteX14" fmla="*/ 300922 w 613743"/>
                <a:gd name="connsiteY14" fmla="*/ 0 h 66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3743" h="664144">
                  <a:moveTo>
                    <a:pt x="300922" y="0"/>
                  </a:moveTo>
                  <a:cubicBezTo>
                    <a:pt x="473688" y="0"/>
                    <a:pt x="613743" y="148674"/>
                    <a:pt x="613743" y="332072"/>
                  </a:cubicBezTo>
                  <a:cubicBezTo>
                    <a:pt x="613743" y="515470"/>
                    <a:pt x="473688" y="664144"/>
                    <a:pt x="300922" y="664144"/>
                  </a:cubicBezTo>
                  <a:cubicBezTo>
                    <a:pt x="171348" y="664144"/>
                    <a:pt x="60173" y="580515"/>
                    <a:pt x="12684" y="461329"/>
                  </a:cubicBezTo>
                  <a:lnTo>
                    <a:pt x="0" y="394636"/>
                  </a:lnTo>
                  <a:lnTo>
                    <a:pt x="155759" y="394636"/>
                  </a:lnTo>
                  <a:lnTo>
                    <a:pt x="156804" y="400447"/>
                  </a:lnTo>
                  <a:cubicBezTo>
                    <a:pt x="180548" y="463495"/>
                    <a:pt x="236136" y="507733"/>
                    <a:pt x="300923" y="507733"/>
                  </a:cubicBezTo>
                  <a:cubicBezTo>
                    <a:pt x="387306" y="507733"/>
                    <a:pt x="457334" y="429087"/>
                    <a:pt x="457334" y="332072"/>
                  </a:cubicBezTo>
                  <a:cubicBezTo>
                    <a:pt x="457334" y="235057"/>
                    <a:pt x="387306" y="156411"/>
                    <a:pt x="300923" y="156411"/>
                  </a:cubicBezTo>
                  <a:cubicBezTo>
                    <a:pt x="236136" y="156411"/>
                    <a:pt x="180548" y="200650"/>
                    <a:pt x="156804" y="263697"/>
                  </a:cubicBezTo>
                  <a:lnTo>
                    <a:pt x="155759" y="269508"/>
                  </a:lnTo>
                  <a:lnTo>
                    <a:pt x="0" y="269508"/>
                  </a:lnTo>
                  <a:lnTo>
                    <a:pt x="12684" y="202815"/>
                  </a:lnTo>
                  <a:cubicBezTo>
                    <a:pt x="60173" y="83629"/>
                    <a:pt x="171348" y="0"/>
                    <a:pt x="30092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1453415" y="1145408"/>
              <a:ext cx="0" cy="2002053"/>
            </a:xfrm>
            <a:prstGeom prst="straightConnector1">
              <a:avLst/>
            </a:prstGeom>
            <a:grpFill/>
            <a:ln w="57150">
              <a:solidFill>
                <a:schemeClr val="accent2"/>
              </a:solidFill>
              <a:prstDash val="sysDot"/>
              <a:bevel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 rot="18993281">
              <a:off x="621556" y="3166210"/>
              <a:ext cx="1578543" cy="1597794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76200" prstMaterial="metal">
              <a:bevelT w="88900" h="88900" prst="divot"/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000" b="1" spc="38" dirty="0">
                  <a:ln w="0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ত</a:t>
              </a:r>
              <a:endParaRPr lang="en-US" sz="3000" b="1" spc="38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309035" y="3089707"/>
              <a:ext cx="288758" cy="2695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535545" y="1519487"/>
            <a:ext cx="1183907" cy="3212055"/>
            <a:chOff x="621556" y="481264"/>
            <a:chExt cx="1578543" cy="428274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6" name="Freeform 35"/>
            <p:cNvSpPr/>
            <p:nvPr/>
          </p:nvSpPr>
          <p:spPr>
            <a:xfrm>
              <a:off x="1157307" y="481264"/>
              <a:ext cx="613743" cy="664144"/>
            </a:xfrm>
            <a:custGeom>
              <a:avLst/>
              <a:gdLst>
                <a:gd name="connsiteX0" fmla="*/ 300922 w 613743"/>
                <a:gd name="connsiteY0" fmla="*/ 0 h 664144"/>
                <a:gd name="connsiteX1" fmla="*/ 613743 w 613743"/>
                <a:gd name="connsiteY1" fmla="*/ 332072 h 664144"/>
                <a:gd name="connsiteX2" fmla="*/ 300922 w 613743"/>
                <a:gd name="connsiteY2" fmla="*/ 664144 h 664144"/>
                <a:gd name="connsiteX3" fmla="*/ 12684 w 613743"/>
                <a:gd name="connsiteY3" fmla="*/ 461329 h 664144"/>
                <a:gd name="connsiteX4" fmla="*/ 0 w 613743"/>
                <a:gd name="connsiteY4" fmla="*/ 394636 h 664144"/>
                <a:gd name="connsiteX5" fmla="*/ 155759 w 613743"/>
                <a:gd name="connsiteY5" fmla="*/ 394636 h 664144"/>
                <a:gd name="connsiteX6" fmla="*/ 156804 w 613743"/>
                <a:gd name="connsiteY6" fmla="*/ 400447 h 664144"/>
                <a:gd name="connsiteX7" fmla="*/ 300923 w 613743"/>
                <a:gd name="connsiteY7" fmla="*/ 507733 h 664144"/>
                <a:gd name="connsiteX8" fmla="*/ 457334 w 613743"/>
                <a:gd name="connsiteY8" fmla="*/ 332072 h 664144"/>
                <a:gd name="connsiteX9" fmla="*/ 300923 w 613743"/>
                <a:gd name="connsiteY9" fmla="*/ 156411 h 664144"/>
                <a:gd name="connsiteX10" fmla="*/ 156804 w 613743"/>
                <a:gd name="connsiteY10" fmla="*/ 263697 h 664144"/>
                <a:gd name="connsiteX11" fmla="*/ 155759 w 613743"/>
                <a:gd name="connsiteY11" fmla="*/ 269508 h 664144"/>
                <a:gd name="connsiteX12" fmla="*/ 0 w 613743"/>
                <a:gd name="connsiteY12" fmla="*/ 269508 h 664144"/>
                <a:gd name="connsiteX13" fmla="*/ 12684 w 613743"/>
                <a:gd name="connsiteY13" fmla="*/ 202815 h 664144"/>
                <a:gd name="connsiteX14" fmla="*/ 300922 w 613743"/>
                <a:gd name="connsiteY14" fmla="*/ 0 h 66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3743" h="664144">
                  <a:moveTo>
                    <a:pt x="300922" y="0"/>
                  </a:moveTo>
                  <a:cubicBezTo>
                    <a:pt x="473688" y="0"/>
                    <a:pt x="613743" y="148674"/>
                    <a:pt x="613743" y="332072"/>
                  </a:cubicBezTo>
                  <a:cubicBezTo>
                    <a:pt x="613743" y="515470"/>
                    <a:pt x="473688" y="664144"/>
                    <a:pt x="300922" y="664144"/>
                  </a:cubicBezTo>
                  <a:cubicBezTo>
                    <a:pt x="171348" y="664144"/>
                    <a:pt x="60173" y="580515"/>
                    <a:pt x="12684" y="461329"/>
                  </a:cubicBezTo>
                  <a:lnTo>
                    <a:pt x="0" y="394636"/>
                  </a:lnTo>
                  <a:lnTo>
                    <a:pt x="155759" y="394636"/>
                  </a:lnTo>
                  <a:lnTo>
                    <a:pt x="156804" y="400447"/>
                  </a:lnTo>
                  <a:cubicBezTo>
                    <a:pt x="180548" y="463495"/>
                    <a:pt x="236136" y="507733"/>
                    <a:pt x="300923" y="507733"/>
                  </a:cubicBezTo>
                  <a:cubicBezTo>
                    <a:pt x="387306" y="507733"/>
                    <a:pt x="457334" y="429087"/>
                    <a:pt x="457334" y="332072"/>
                  </a:cubicBezTo>
                  <a:cubicBezTo>
                    <a:pt x="457334" y="235057"/>
                    <a:pt x="387306" y="156411"/>
                    <a:pt x="300923" y="156411"/>
                  </a:cubicBezTo>
                  <a:cubicBezTo>
                    <a:pt x="236136" y="156411"/>
                    <a:pt x="180548" y="200650"/>
                    <a:pt x="156804" y="263697"/>
                  </a:cubicBezTo>
                  <a:lnTo>
                    <a:pt x="155759" y="269508"/>
                  </a:lnTo>
                  <a:lnTo>
                    <a:pt x="0" y="269508"/>
                  </a:lnTo>
                  <a:lnTo>
                    <a:pt x="12684" y="202815"/>
                  </a:lnTo>
                  <a:cubicBezTo>
                    <a:pt x="60173" y="83629"/>
                    <a:pt x="171348" y="0"/>
                    <a:pt x="30092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453415" y="1145408"/>
              <a:ext cx="0" cy="2002053"/>
            </a:xfrm>
            <a:prstGeom prst="straightConnector1">
              <a:avLst/>
            </a:prstGeom>
            <a:grpFill/>
            <a:ln w="57150">
              <a:solidFill>
                <a:schemeClr val="accent2"/>
              </a:solidFill>
              <a:prstDash val="sysDot"/>
              <a:bevel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 rot="18993281">
              <a:off x="621556" y="3166210"/>
              <a:ext cx="1578543" cy="1597794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extrusionH="76200" prstMaterial="metal">
              <a:bevelT w="88900" h="88900" prst="divot"/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000" b="1" spc="38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ম</a:t>
              </a:r>
              <a:endParaRPr lang="en-US" sz="3000" b="1" spc="38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309035" y="3089707"/>
              <a:ext cx="288758" cy="2695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2519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91732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7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602 L 0.93268 -0.002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4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0391 -0.00602 L 0.9306 -0.0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4127 0.00602 L 0.94974 -0.003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17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26 0.00209 L 0.99089 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1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760" y="6473428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762000"/>
            <a:ext cx="3048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/>
              </a:rPr>
              <a:t>মুল্যায়নঃ</a:t>
            </a:r>
            <a:endParaRPr lang="en-US" sz="4000" b="1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180510"/>
            <a:ext cx="69342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6000000" lon="600000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/>
              </a:rPr>
              <a:t>বেচে থাকার জন্য উদ্ভিদ কিভাবে পানির উপর নিরভরশীল?</a:t>
            </a:r>
          </a:p>
          <a:p>
            <a:r>
              <a:rPr lang="bn-IN" sz="3600" dirty="0" smtClean="0">
                <a:solidFill>
                  <a:srgbClr val="FFFF00"/>
                </a:solidFill>
                <a:latin typeface="NikoshBAN"/>
              </a:rPr>
              <a:t>পানি ছাড়া প্রানী বেচে থাকতে পারে না কেন?</a:t>
            </a:r>
            <a:endParaRPr lang="en-US" sz="3600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0" y="685800"/>
            <a:ext cx="952500" cy="5836920"/>
          </a:xfrm>
          <a:prstGeom prst="rect">
            <a:avLst/>
          </a:prstGeom>
        </p:spPr>
      </p:pic>
      <p:pic>
        <p:nvPicPr>
          <p:cNvPr id="13" name="Picture 12" descr="images - 2019-08-08T122047.910.jpg"/>
          <p:cNvPicPr>
            <a:picLocks noChangeAspect="1"/>
          </p:cNvPicPr>
          <p:nvPr/>
        </p:nvPicPr>
        <p:blipFill>
          <a:blip r:embed="rId3"/>
          <a:srcRect b="32039"/>
          <a:stretch>
            <a:fillRect/>
          </a:stretch>
        </p:blipFill>
        <p:spPr>
          <a:xfrm>
            <a:off x="472440" y="4922520"/>
            <a:ext cx="72999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760" y="6473428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316540"/>
            <a:ext cx="64770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/>
              </a:rPr>
              <a:t>পাঠের সারসংক্ষেপঃ জীবনের জন্য পানি অত্যন্ত প্রয়োজনীয়। পানি ছাড়া জীব বাঁচতে পারে না</a:t>
            </a:r>
            <a:endParaRPr lang="en-US" sz="3200" b="1" dirty="0">
              <a:solidFill>
                <a:srgbClr val="7030A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27866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760" y="6473428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371600"/>
            <a:ext cx="4038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/>
              </a:rPr>
              <a:t>বাড়ীর কাজঃ</a:t>
            </a:r>
            <a:endParaRPr lang="en-US" sz="4000" b="1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438400"/>
            <a:ext cx="6934200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/>
              </a:rPr>
              <a:t>উদ্ভিদের খাদ্য তৈরিতে কিভাবে পানি ব্যাবহৃত হয় তা লিখে আনবে।</a:t>
            </a:r>
            <a:endParaRPr lang="en-US" sz="4000" b="1" dirty="0">
              <a:solidFill>
                <a:srgbClr val="C00000"/>
              </a:solidFill>
              <a:latin typeface="NikoshBAN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0" y="685800"/>
            <a:ext cx="952500" cy="5836920"/>
          </a:xfrm>
          <a:prstGeom prst="rect">
            <a:avLst/>
          </a:prstGeom>
        </p:spPr>
      </p:pic>
      <p:pic>
        <p:nvPicPr>
          <p:cNvPr id="13" name="Picture 12" descr="images - 2019-08-08T122047.910.jpg"/>
          <p:cNvPicPr>
            <a:picLocks noChangeAspect="1"/>
          </p:cNvPicPr>
          <p:nvPr/>
        </p:nvPicPr>
        <p:blipFill>
          <a:blip r:embed="rId3"/>
          <a:srcRect b="32039"/>
          <a:stretch>
            <a:fillRect/>
          </a:stretch>
        </p:blipFill>
        <p:spPr>
          <a:xfrm>
            <a:off x="472440" y="4922520"/>
            <a:ext cx="72999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6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760" y="6473428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  <p:pic>
        <p:nvPicPr>
          <p:cNvPr id="10" name="Picture 9" descr="images (8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56" y="609600"/>
            <a:ext cx="8847944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752600" y="48768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7030A0"/>
                </a:solidFill>
                <a:latin typeface="NikoshBAN"/>
              </a:rPr>
              <a:t>সবাইকে ধন্যবাদ</a:t>
            </a:r>
            <a:endParaRPr lang="en-US" sz="6000" b="1" dirty="0">
              <a:solidFill>
                <a:srgbClr val="7030A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27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3" y="1108365"/>
            <a:ext cx="8232628" cy="5486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4" y="350253"/>
            <a:ext cx="3719955" cy="75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00400" y="110816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</a:rPr>
              <a:t>প</a:t>
            </a:r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</a:rPr>
              <a:t>রি</a:t>
            </a:r>
            <a:r>
              <a:rPr lang="bn-IN" sz="4000" b="1" dirty="0" smtClean="0">
                <a:solidFill>
                  <a:schemeClr val="accent1"/>
                </a:solidFill>
              </a:rPr>
              <a:t>চি</a:t>
            </a:r>
            <a:r>
              <a:rPr lang="bn-IN" sz="4000" b="1" dirty="0" smtClean="0">
                <a:solidFill>
                  <a:schemeClr val="accent6"/>
                </a:solidFill>
              </a:rPr>
              <a:t>তি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57187" y="1849596"/>
            <a:ext cx="3833813" cy="4114801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 smtClean="0">
              <a:solidFill>
                <a:schemeClr val="tx1"/>
              </a:solidFill>
              <a:cs typeface="NikoshBAN" pitchFamily="2" charset="0"/>
            </a:endParaRPr>
          </a:p>
          <a:p>
            <a:pPr algn="ctr"/>
            <a:endParaRPr lang="bn-IN" sz="3200" b="1" dirty="0">
              <a:solidFill>
                <a:schemeClr val="tx1"/>
              </a:solidFill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cs typeface="NikoshBAN" pitchFamily="2" charset="0"/>
              </a:rPr>
              <a:t>মোঃ</a:t>
            </a:r>
            <a:r>
              <a:rPr lang="en-US" sz="3200" b="1" dirty="0" smtClean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NikoshBAN" pitchFamily="2" charset="0"/>
              </a:rPr>
              <a:t>গোলাম</a:t>
            </a:r>
            <a:r>
              <a:rPr lang="en-US" sz="3200" b="1" dirty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NikoshBAN" pitchFamily="2" charset="0"/>
              </a:rPr>
              <a:t>মোস্তফা</a:t>
            </a:r>
            <a:endParaRPr lang="en-US" sz="3200" b="1" dirty="0">
              <a:solidFill>
                <a:schemeClr val="tx1"/>
              </a:solidFill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চেংগাড়া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গাংনী, মেহেরপুর।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4" y="2481264"/>
            <a:ext cx="1178123" cy="1140011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Horizontal Scroll 9"/>
          <p:cNvSpPr/>
          <p:nvPr/>
        </p:nvSpPr>
        <p:spPr>
          <a:xfrm>
            <a:off x="4800599" y="2037955"/>
            <a:ext cx="3583193" cy="3926442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বিজ্ঞন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ও প্রানির জন্য  পানি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24907"/>
            <a:ext cx="1087535" cy="980293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4173" y="6225432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29840"/>
            <a:ext cx="7620000" cy="281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400" b="1" dirty="0" smtClean="0"/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৩.৩,১ উদ্ভিদ ও প্রানির জীবনে পানির প্রয়োজনীয়তা কী তা বলতে পারবে</a:t>
            </a:r>
            <a:r>
              <a:rPr lang="bn-IN" sz="4000" b="1" dirty="0"/>
              <a:t>।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19199"/>
            <a:ext cx="1685925" cy="168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173" y="6182568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1543" y="743255"/>
            <a:ext cx="723900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ছবিতে কি দেখতে পেলাম?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3112293"/>
            <a:ext cx="1595438" cy="1595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9130" y="2800344"/>
            <a:ext cx="106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একটু চিন্তা করি!!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228725"/>
            <a:ext cx="28575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199"/>
            <a:ext cx="272415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4" y="4343400"/>
            <a:ext cx="2857500" cy="17383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19600"/>
            <a:ext cx="272415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173" y="6225432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95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173" y="6225432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2209800"/>
            <a:ext cx="7772400" cy="2590800"/>
          </a:xfrm>
          <a:prstGeom prst="ellipse">
            <a:avLst/>
          </a:prstGeom>
          <a:ln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ও প্রানির জন্য পানি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066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36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173" y="6225432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40" y="330708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C00000"/>
                </a:solidFill>
              </a:rPr>
              <a:t>উদ্ভিদ</a:t>
            </a:r>
            <a:r>
              <a:rPr lang="bn-IN" b="1" dirty="0">
                <a:solidFill>
                  <a:srgbClr val="C00000"/>
                </a:solidFill>
              </a:rPr>
              <a:t> </a:t>
            </a:r>
            <a:r>
              <a:rPr lang="bn-IN" b="1" dirty="0" smtClean="0">
                <a:solidFill>
                  <a:srgbClr val="C00000"/>
                </a:solidFill>
              </a:rPr>
              <a:t>ও প্রানির বেচে থাকার জন্য পানি অপরিহায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1"/>
          <a:stretch/>
        </p:blipFill>
        <p:spPr>
          <a:xfrm>
            <a:off x="4876800" y="3916680"/>
            <a:ext cx="3160810" cy="1863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" y="3916680"/>
            <a:ext cx="3283757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173" y="6225432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  <p:pic>
        <p:nvPicPr>
          <p:cNvPr id="9" name="Picture 8" descr="download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43000"/>
            <a:ext cx="3081867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images - 2019-07-26T050756.3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1143000"/>
            <a:ext cx="29718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05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173" y="6225432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52400" y="990600"/>
            <a:ext cx="8610600" cy="1143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</a:rPr>
              <a:t>তোমার বই এর নং পাতা বের করে নিরবে পড়ো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Primary - 2018 - (B.Version.) - Class-5 Science Web low.pdf - Foxit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-2940" r="1042" b="588"/>
          <a:stretch/>
        </p:blipFill>
        <p:spPr>
          <a:xfrm>
            <a:off x="1712987" y="2209800"/>
            <a:ext cx="5715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50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0487" y="0"/>
            <a:ext cx="35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760" y="6473428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 Condensed Extra Bold" pitchFamily="34" charset="0"/>
              </a:rPr>
              <a:t>g</a:t>
            </a:r>
            <a:r>
              <a:rPr lang="en-US" dirty="0" smtClean="0">
                <a:solidFill>
                  <a:srgbClr val="7030A0"/>
                </a:solidFill>
                <a:latin typeface="Tw Cen MT Condensed Extra Bold" pitchFamily="34" charset="0"/>
              </a:rPr>
              <a:t>mostofa.njs@gmail.com</a:t>
            </a:r>
            <a:endParaRPr lang="en-US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762000"/>
            <a:ext cx="3048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/>
              </a:rPr>
              <a:t>দলীয়কাজঃ</a:t>
            </a:r>
            <a:endParaRPr lang="en-US" sz="4000" b="1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057400"/>
            <a:ext cx="6705600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6000000" lon="600000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/>
              </a:rPr>
              <a:t>লাল দলঃ উদ্ভিদের বেচে থাকার জন্য পানির প্রয়জনীয়তা কি?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505200"/>
            <a:ext cx="670560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6000000" lon="600000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/>
              </a:rPr>
              <a:t>নিল দলঃ প্রানীর বেচে থাকার জন্য পানির প্রয়জনীয়তা কি?</a:t>
            </a:r>
            <a:endParaRPr lang="en-US" sz="2800" dirty="0">
              <a:solidFill>
                <a:srgbClr val="FFFF00"/>
              </a:solidFill>
              <a:latin typeface="NikoshB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440" y="685800"/>
            <a:ext cx="8206740" cy="5836920"/>
            <a:chOff x="472440" y="685800"/>
            <a:chExt cx="8206740" cy="5836920"/>
          </a:xfrm>
        </p:grpSpPr>
        <p:pic>
          <p:nvPicPr>
            <p:cNvPr id="12" name="Picture 11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6680" y="685800"/>
              <a:ext cx="952500" cy="5836920"/>
            </a:xfrm>
            <a:prstGeom prst="rect">
              <a:avLst/>
            </a:prstGeom>
          </p:spPr>
        </p:pic>
        <p:pic>
          <p:nvPicPr>
            <p:cNvPr id="13" name="Picture 12" descr="images - 2019-08-08T122047.910.jpg"/>
            <p:cNvPicPr>
              <a:picLocks noChangeAspect="1"/>
            </p:cNvPicPr>
            <p:nvPr/>
          </p:nvPicPr>
          <p:blipFill>
            <a:blip r:embed="rId3"/>
            <a:srcRect b="32039"/>
            <a:stretch>
              <a:fillRect/>
            </a:stretch>
          </p:blipFill>
          <p:spPr>
            <a:xfrm>
              <a:off x="472440" y="4922520"/>
              <a:ext cx="7299960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86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254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Tw Cen MT Condensed Extra Bold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Changara GPS</dc:creator>
  <cp:lastModifiedBy>Aristo_NPC</cp:lastModifiedBy>
  <cp:revision>95</cp:revision>
  <dcterms:created xsi:type="dcterms:W3CDTF">2006-08-16T00:00:00Z</dcterms:created>
  <dcterms:modified xsi:type="dcterms:W3CDTF">2019-11-06T18:03:56Z</dcterms:modified>
</cp:coreProperties>
</file>