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325" r:id="rId2"/>
    <p:sldId id="326" r:id="rId3"/>
    <p:sldId id="327" r:id="rId4"/>
    <p:sldId id="328" r:id="rId5"/>
    <p:sldId id="329" r:id="rId6"/>
    <p:sldId id="330" r:id="rId7"/>
    <p:sldId id="331" r:id="rId8"/>
    <p:sldId id="332" r:id="rId9"/>
    <p:sldId id="333" r:id="rId10"/>
    <p:sldId id="334" r:id="rId11"/>
    <p:sldId id="335" r:id="rId12"/>
    <p:sldId id="336" r:id="rId13"/>
    <p:sldId id="337" r:id="rId14"/>
    <p:sldId id="338" r:id="rId15"/>
    <p:sldId id="339" r:id="rId16"/>
    <p:sldId id="340" r:id="rId17"/>
    <p:sldId id="341" r:id="rId18"/>
    <p:sldId id="342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C" initials="P" lastIdx="1" clrIdx="0">
    <p:extLst>
      <p:ext uri="{19B8F6BF-5375-455C-9EA6-DF929625EA0E}">
        <p15:presenceInfo xmlns:p15="http://schemas.microsoft.com/office/powerpoint/2012/main" userId="PC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0" d="100"/>
        <a:sy n="3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7416C5-17A3-4A51-822E-943DC21A77C2}" type="datetimeFigureOut">
              <a:rPr lang="en-US" smtClean="0"/>
              <a:pPr/>
              <a:t>11/7/2019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99B751-307B-4AB1-B7CD-059B93A125D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9B751-307B-4AB1-B7CD-059B93A125D4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9B751-307B-4AB1-B7CD-059B93A125D4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9B751-307B-4AB1-B7CD-059B93A125D4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9B751-307B-4AB1-B7CD-059B93A125D4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9B751-307B-4AB1-B7CD-059B93A125D4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9B751-307B-4AB1-B7CD-059B93A125D4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9B751-307B-4AB1-B7CD-059B93A125D4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IN" sz="1200" dirty="0">
                <a:latin typeface="NikoshBAN" pitchFamily="2" charset="0"/>
                <a:cs typeface="NikoshBAN" pitchFamily="2" charset="0"/>
              </a:rPr>
              <a:t>স্টিগার</a:t>
            </a:r>
            <a:r>
              <a:rPr lang="bn-IN" sz="1200" baseline="0" dirty="0">
                <a:latin typeface="NikoshBAN" pitchFamily="2" charset="0"/>
                <a:cs typeface="NikoshBAN" pitchFamily="2" charset="0"/>
              </a:rPr>
              <a:t> ব্যবহার করা হয়েছে। উত্তরে ক্লিক করে উত্তর দেখতে হবে।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9B751-307B-4AB1-B7CD-059B93A125D4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9B751-307B-4AB1-B7CD-059B93A125D4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9B751-307B-4AB1-B7CD-059B93A125D4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9B751-307B-4AB1-B7CD-059B93A125D4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9B751-307B-4AB1-B7CD-059B93A125D4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9B751-307B-4AB1-B7CD-059B93A125D4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9B751-307B-4AB1-B7CD-059B93A125D4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9B751-307B-4AB1-B7CD-059B93A125D4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9B751-307B-4AB1-B7CD-059B93A125D4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9B751-307B-4AB1-B7CD-059B93A125D4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9B751-307B-4AB1-B7CD-059B93A125D4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EB7FAE-8DA9-4EDF-A575-B49ABB07DA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2659CA-2B21-40E9-B5AB-A919B955D7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2D6B1E-E651-45C0-AA57-5CDC27FB58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44C61-0EC9-4997-A3F1-DA003DEEB3DE}" type="datetime5">
              <a:rPr lang="en-US" smtClean="0"/>
              <a:pPr/>
              <a:t>7-Nov-19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066D9C-1442-4F38-8CD8-B07BA98DE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Sukesh Sutradhar, Nasirnagar,Brahmanbaria. Mob: 01722 269461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17D48A-2C1D-436A-A816-6B64BE8DC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BF572-F77E-49F2-9B46-6D7AA3E19A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031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BB14E-6590-4E2A-84E0-29D7B281C5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E197F0-C564-4598-8167-76B085FA78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A23254-F5E3-4620-8A92-097C69E277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7841E-430E-472F-98DB-C00FBAD6F1F7}" type="datetime5">
              <a:rPr lang="en-US" smtClean="0"/>
              <a:pPr/>
              <a:t>7-Nov-19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55ED57-0972-41C3-9464-643034D13F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Sukesh Sutradhar, Nasirnagar,Brahmanbaria. Mob: 01722 269461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562D2A-8D23-4468-AD24-AC355ACBA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BF572-F77E-49F2-9B46-6D7AA3E19A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522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C8458F9-5DB2-4333-9B3E-7854F15BFB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C2DBE7-8F33-4257-BB2F-90734A7618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50C9B4-0A9A-4768-99ED-FDDDEBFDE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D5DD1-DB80-4D5D-857E-3452BF77E0C8}" type="datetime5">
              <a:rPr lang="en-US" smtClean="0"/>
              <a:pPr/>
              <a:t>7-Nov-19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791451-FA2A-4CBE-A6E4-81D103D9B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Sukesh Sutradhar, Nasirnagar,Brahmanbaria. Mob: 01722 269461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ED08AA-4B71-4FB4-91E6-2592D58B7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BF572-F77E-49F2-9B46-6D7AA3E19A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690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925BCF-9813-4976-922B-26DFE0DD0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66344A-5FC7-4581-8C0E-C58C93E714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159A32-9FFC-47AA-8FC8-0614D5933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81055-4B32-41D0-B073-B47FD5064563}" type="datetime5">
              <a:rPr lang="en-US" smtClean="0"/>
              <a:pPr/>
              <a:t>7-Nov-19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10EB33-6AE6-422A-9F78-3C7A6DCBF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Sukesh Sutradhar, Nasirnagar,Brahmanbaria. Mob: 01722 269461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DCC957-A529-4431-83B4-F9BE7DCCF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BF572-F77E-49F2-9B46-6D7AA3E19A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613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607A7C-B5E2-480A-A4C0-3A167F99A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72B7C7-96F4-4DE2-BBD4-D9F36BFD91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9EA2DE-E6C0-4A5B-A53C-31E4611DF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831FE-D3D5-49F9-B5E6-A59D93710E57}" type="datetime5">
              <a:rPr lang="en-US" smtClean="0"/>
              <a:pPr/>
              <a:t>7-Nov-19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10C9D2-B5EC-4FB8-B1D9-4FF3D46D9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Sukesh Sutradhar, Nasirnagar,Brahmanbaria. Mob: 01722 269461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ADF121-6A82-4FF2-976C-1696C3765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BF572-F77E-49F2-9B46-6D7AA3E19A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652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165E89-F882-464D-AFC8-3618B72E9B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378712-9FC6-4603-A80B-9D3F7D29A2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000A58-85DC-4FDA-A778-24021CD68E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6E1CAB-12E6-4C98-B206-A10872307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B0240-6FEF-4108-B190-842596504402}" type="datetime5">
              <a:rPr lang="en-US" smtClean="0"/>
              <a:pPr/>
              <a:t>7-Nov-19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0FBC51-C4D9-4E71-97C9-5C1D3371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Sukesh Sutradhar, Nasirnagar,Brahmanbaria. Mob: 01722 269461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5639E2-DD67-4E5B-A532-0AB09525F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BF572-F77E-49F2-9B46-6D7AA3E19A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183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C2051D-D6FE-46D7-8BC8-B3791C291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C4BFC2-A51C-4C72-9D59-0C8EC325D5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689DF6-E33E-493A-9E2B-7BD7100E7D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E0B81DD-5012-4089-A488-60A79ED0B0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B452378-5E8F-4087-A19C-18C0CDC2F9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4A2B733-589E-4DC5-B9D9-7878AB6572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3C3B0-4F9F-4760-90EB-7264BA530CC5}" type="datetime5">
              <a:rPr lang="en-US" smtClean="0"/>
              <a:pPr/>
              <a:t>7-Nov-19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BB3291F-B076-4FBA-BE8B-1AAA5BD4D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Sukesh Sutradhar, Nasirnagar,Brahmanbaria. Mob: 01722 269461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F5DE49-6E12-498F-B529-B51054184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BF572-F77E-49F2-9B46-6D7AA3E19A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197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2FCAC3-910B-4CEB-A775-B2C25B4DE7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09B6C70-79CD-47A6-ABB0-F4B7032FE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65DE4-B46B-4AAF-AF74-4C38C2B26BC4}" type="datetime5">
              <a:rPr lang="en-US" smtClean="0"/>
              <a:pPr/>
              <a:t>7-Nov-19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775B235-D805-47B1-B1BE-5B1FA4CE4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Sukesh Sutradhar, Nasirnagar,Brahmanbaria. Mob: 01722 269461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4519D7-224D-4BF0-8D29-685847992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BF572-F77E-49F2-9B46-6D7AA3E19A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464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F75A24A-FA3C-44F1-8A2B-6664D6FAC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5B36E-C6DB-4562-9121-14D15AABA54A}" type="datetime5">
              <a:rPr lang="en-US" smtClean="0"/>
              <a:pPr/>
              <a:t>7-Nov-19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FD303A7-4499-44D6-9AA0-769AEBCACB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Sukesh Sutradhar, Nasirnagar,Brahmanbaria. Mob: 01722 269461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8B1B8D-E42A-49B8-AD83-4470CE41F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BF572-F77E-49F2-9B46-6D7AA3E19A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985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AA59AE-51CD-4E06-9F29-3DF6D2E08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B786F3-16D9-4496-A811-58C2316AF0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A8BFE2-86D8-4C07-90B7-F4994B41E8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C607D3-A637-4928-88EA-6C606003DF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67F2B-D8F4-4C1D-A882-F1F8568FE3A6}" type="datetime5">
              <a:rPr lang="en-US" smtClean="0"/>
              <a:pPr/>
              <a:t>7-Nov-19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CA1399-A026-4EB1-B400-A787AFD80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Sukesh Sutradhar, Nasirnagar,Brahmanbaria. Mob: 01722 269461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0822C1-60BD-4D20-9F71-05B18E11C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BF572-F77E-49F2-9B46-6D7AA3E19A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856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B44BE7-536D-45DA-81BE-EDD39DA8CE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375DEE-92A8-4847-B6CF-B6E809DE66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4EAC98-6975-4644-A661-FCEB96D49E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CFFF2D-9B66-42E6-B055-DBE7B55E7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17453-1836-4066-80BA-345294880C1B}" type="datetime5">
              <a:rPr lang="en-US" smtClean="0"/>
              <a:pPr/>
              <a:t>7-Nov-19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94994C-63B6-4863-8531-ECB1F7728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Sukesh Sutradhar, Nasirnagar,Brahmanbaria. Mob: 01722 269461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61DEEC-31FB-48BF-BE4C-289ADA376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BF572-F77E-49F2-9B46-6D7AA3E19A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402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F0604C2-A021-4D55-B030-657F0AAF3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536696-397C-458B-8A2A-59068F39CE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F10FE8-48CE-480D-AF1E-0ECFBE053D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97F31D-49AB-4A6D-8F63-D6131C19C17C}" type="datetime5">
              <a:rPr lang="en-US" smtClean="0"/>
              <a:pPr/>
              <a:t>7-Nov-19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4C8DF6-A935-4427-B35E-7269EDB90C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Sukesh Sutradhar, Nasirnagar,Brahmanbaria. Mob: 01722 269461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E03D55-E45B-4E22-A4CE-CBF9A1473D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DBF572-F77E-49F2-9B46-6D7AA3E19A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646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png"/><Relationship Id="rId4" Type="http://schemas.openxmlformats.org/officeDocument/2006/relationships/image" Target="../media/image5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eg"/><Relationship Id="rId4" Type="http://schemas.openxmlformats.org/officeDocument/2006/relationships/image" Target="../media/image5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19.gif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12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jpeg"/><Relationship Id="rId15" Type="http://schemas.openxmlformats.org/officeDocument/2006/relationships/image" Target="../media/image21.gif"/><Relationship Id="rId10" Type="http://schemas.openxmlformats.org/officeDocument/2006/relationships/image" Target="../media/image16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Relationship Id="rId1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13" Type="http://schemas.openxmlformats.org/officeDocument/2006/relationships/image" Target="../media/image9.jpeg"/><Relationship Id="rId18" Type="http://schemas.openxmlformats.org/officeDocument/2006/relationships/image" Target="../media/image32.jpeg"/><Relationship Id="rId3" Type="http://schemas.openxmlformats.org/officeDocument/2006/relationships/image" Target="../media/image22.png"/><Relationship Id="rId21" Type="http://schemas.openxmlformats.org/officeDocument/2006/relationships/image" Target="../media/image17.png"/><Relationship Id="rId7" Type="http://schemas.openxmlformats.org/officeDocument/2006/relationships/image" Target="../media/image26.png"/><Relationship Id="rId12" Type="http://schemas.openxmlformats.org/officeDocument/2006/relationships/image" Target="../media/image31.jpeg"/><Relationship Id="rId17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2.jpeg"/><Relationship Id="rId20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30.jpeg"/><Relationship Id="rId5" Type="http://schemas.openxmlformats.org/officeDocument/2006/relationships/image" Target="../media/image24.png"/><Relationship Id="rId15" Type="http://schemas.openxmlformats.org/officeDocument/2006/relationships/image" Target="../media/image11.jpeg"/><Relationship Id="rId23" Type="http://schemas.openxmlformats.org/officeDocument/2006/relationships/image" Target="../media/image34.jpeg"/><Relationship Id="rId10" Type="http://schemas.openxmlformats.org/officeDocument/2006/relationships/image" Target="../media/image29.jpeg"/><Relationship Id="rId19" Type="http://schemas.openxmlformats.org/officeDocument/2006/relationships/image" Target="../media/image15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Relationship Id="rId14" Type="http://schemas.openxmlformats.org/officeDocument/2006/relationships/image" Target="../media/image10.jpeg"/><Relationship Id="rId22" Type="http://schemas.openxmlformats.org/officeDocument/2006/relationships/image" Target="../media/image3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gif"/><Relationship Id="rId3" Type="http://schemas.openxmlformats.org/officeDocument/2006/relationships/image" Target="../media/image41.jpe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ame 8"/>
          <p:cNvSpPr/>
          <p:nvPr/>
        </p:nvSpPr>
        <p:spPr>
          <a:xfrm>
            <a:off x="0" y="0"/>
            <a:ext cx="12192000" cy="6977575"/>
          </a:xfrm>
          <a:prstGeom prst="frame">
            <a:avLst>
              <a:gd name="adj1" fmla="val 1918"/>
            </a:avLst>
          </a:prstGeom>
          <a:gradFill flip="none" rotWithShape="1">
            <a:gsLst>
              <a:gs pos="0">
                <a:srgbClr val="FFFFFF"/>
              </a:gs>
              <a:gs pos="16000">
                <a:srgbClr val="1F1F1F"/>
              </a:gs>
              <a:gs pos="17999">
                <a:srgbClr val="FFFFFF"/>
              </a:gs>
              <a:gs pos="42000">
                <a:srgbClr val="636363"/>
              </a:gs>
              <a:gs pos="53000">
                <a:srgbClr val="CFCFCF"/>
              </a:gs>
              <a:gs pos="66000">
                <a:srgbClr val="CFCFCF"/>
              </a:gs>
              <a:gs pos="75999">
                <a:srgbClr val="1F1F1F"/>
              </a:gs>
              <a:gs pos="78999">
                <a:srgbClr val="FFFFFF"/>
              </a:gs>
              <a:gs pos="100000">
                <a:srgbClr val="7F7F7F"/>
              </a:gs>
            </a:gsLst>
            <a:path path="shap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2" name="Picture 11" descr="800px-lipotriches_sp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5723" y="665741"/>
            <a:ext cx="9440554" cy="5056614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102501" y="559948"/>
            <a:ext cx="3303814" cy="563231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Below"/>
              <a:lightRig rig="threePt" dir="t"/>
            </a:scene3d>
          </a:bodyPr>
          <a:lstStyle/>
          <a:p>
            <a:pPr algn="ctr"/>
            <a:r>
              <a:rPr lang="bn-IN" sz="7200" b="1" dirty="0">
                <a:ln w="10541" cmpd="sng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আজকের পাঠে সবাইকে স্বাগত জানাচ্ছি।</a:t>
            </a:r>
            <a:endParaRPr lang="en-US" sz="7200" b="1" dirty="0">
              <a:ln w="10541" cmpd="sng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8643721"/>
      </p:ext>
    </p:extLst>
  </p:cSld>
  <p:clrMapOvr>
    <a:masterClrMapping/>
  </p:clrMapOvr>
  <p:transition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ame 8"/>
          <p:cNvSpPr/>
          <p:nvPr/>
        </p:nvSpPr>
        <p:spPr>
          <a:xfrm>
            <a:off x="0" y="0"/>
            <a:ext cx="12192000" cy="7033846"/>
          </a:xfrm>
          <a:prstGeom prst="frame">
            <a:avLst>
              <a:gd name="adj1" fmla="val 1918"/>
            </a:avLst>
          </a:prstGeom>
          <a:gradFill flip="none" rotWithShape="1">
            <a:gsLst>
              <a:gs pos="0">
                <a:srgbClr val="FFFFFF"/>
              </a:gs>
              <a:gs pos="16000">
                <a:srgbClr val="1F1F1F"/>
              </a:gs>
              <a:gs pos="17999">
                <a:srgbClr val="FFFFFF"/>
              </a:gs>
              <a:gs pos="42000">
                <a:srgbClr val="636363"/>
              </a:gs>
              <a:gs pos="53000">
                <a:srgbClr val="CFCFCF"/>
              </a:gs>
              <a:gs pos="66000">
                <a:srgbClr val="CFCFCF"/>
              </a:gs>
              <a:gs pos="75999">
                <a:srgbClr val="1F1F1F"/>
              </a:gs>
              <a:gs pos="78999">
                <a:srgbClr val="FFFFFF"/>
              </a:gs>
              <a:gs pos="100000">
                <a:srgbClr val="7F7F7F"/>
              </a:gs>
            </a:gsLst>
            <a:path path="shap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6" name="Picture 5" descr="RTAjg4qTL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610" y="2648756"/>
            <a:ext cx="1073394" cy="931706"/>
          </a:xfrm>
          <a:prstGeom prst="rect">
            <a:avLst/>
          </a:prstGeom>
        </p:spPr>
      </p:pic>
      <p:pic>
        <p:nvPicPr>
          <p:cNvPr id="8" name="Picture 7" descr="sfsf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621" y="5557199"/>
            <a:ext cx="11710758" cy="863492"/>
          </a:xfrm>
          <a:prstGeom prst="rect">
            <a:avLst/>
          </a:prstGeom>
        </p:spPr>
      </p:pic>
      <p:pic>
        <p:nvPicPr>
          <p:cNvPr id="11" name="Picture 10" descr="wrww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67191" y="5323357"/>
            <a:ext cx="634921" cy="393651"/>
          </a:xfrm>
          <a:prstGeom prst="rect">
            <a:avLst/>
          </a:prstGeom>
        </p:spPr>
      </p:pic>
      <p:pic>
        <p:nvPicPr>
          <p:cNvPr id="12" name="Picture 11" descr="werw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347187">
            <a:off x="7260577" y="4404995"/>
            <a:ext cx="3704883" cy="2276273"/>
          </a:xfrm>
          <a:prstGeom prst="rect">
            <a:avLst/>
          </a:prstGeom>
        </p:spPr>
      </p:pic>
      <p:pic>
        <p:nvPicPr>
          <p:cNvPr id="16" name="Picture 15" descr="treefront16 dfsgfdgcopy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3839" y="901229"/>
            <a:ext cx="1523810" cy="4796198"/>
          </a:xfrm>
          <a:prstGeom prst="rect">
            <a:avLst/>
          </a:prstGeom>
        </p:spPr>
      </p:pic>
      <p:sp>
        <p:nvSpPr>
          <p:cNvPr id="17" name="Curved Down Arrow 16"/>
          <p:cNvSpPr/>
          <p:nvPr/>
        </p:nvSpPr>
        <p:spPr>
          <a:xfrm rot="1972722">
            <a:off x="1667245" y="3572849"/>
            <a:ext cx="4304713" cy="550209"/>
          </a:xfrm>
          <a:prstGeom prst="curvedDownArrow">
            <a:avLst>
              <a:gd name="adj1" fmla="val 15610"/>
              <a:gd name="adj2" fmla="val 37220"/>
              <a:gd name="adj3" fmla="val 46717"/>
            </a:avLst>
          </a:prstGeom>
          <a:solidFill>
            <a:schemeClr val="accent1">
              <a:lumMod val="5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Curved Down Arrow 17"/>
          <p:cNvSpPr/>
          <p:nvPr/>
        </p:nvSpPr>
        <p:spPr>
          <a:xfrm rot="519800">
            <a:off x="5751854" y="5009062"/>
            <a:ext cx="2330492" cy="566307"/>
          </a:xfrm>
          <a:prstGeom prst="curvedDownArrow">
            <a:avLst>
              <a:gd name="adj1" fmla="val 15610"/>
              <a:gd name="adj2" fmla="val 37220"/>
              <a:gd name="adj3" fmla="val 46717"/>
            </a:avLst>
          </a:prstGeom>
          <a:solidFill>
            <a:schemeClr val="accent1">
              <a:lumMod val="5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772229" y="675250"/>
            <a:ext cx="65265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3200" b="1" dirty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ছবিটি সবাই মনযোগ সহকারে লক্ষ্য কর-</a:t>
            </a:r>
            <a:endParaRPr lang="en-US" sz="3200" b="1" dirty="0">
              <a:solidFill>
                <a:schemeClr val="accent2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Rounded Rectangular Callout 18"/>
          <p:cNvSpPr/>
          <p:nvPr/>
        </p:nvSpPr>
        <p:spPr>
          <a:xfrm>
            <a:off x="2602523" y="4332849"/>
            <a:ext cx="1772529" cy="309490"/>
          </a:xfrm>
          <a:prstGeom prst="wedgeRoundRectCallout">
            <a:avLst>
              <a:gd name="adj1" fmla="val 104564"/>
              <a:gd name="adj2" fmla="val 302751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ফল বা বীজ</a:t>
            </a:r>
            <a:endParaRPr lang="en-US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Rounded Rectangular Callout 19"/>
          <p:cNvSpPr/>
          <p:nvPr/>
        </p:nvSpPr>
        <p:spPr>
          <a:xfrm>
            <a:off x="5584869" y="3473050"/>
            <a:ext cx="3545058" cy="254892"/>
          </a:xfrm>
          <a:prstGeom prst="wedgeRoundRectCallout">
            <a:avLst>
              <a:gd name="adj1" fmla="val 40899"/>
              <a:gd name="adj2" fmla="val 353497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b="1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ফল বা বীজ থেকে নতুন চারা উৎপন্ন হচ্ছে</a:t>
            </a:r>
            <a:endParaRPr lang="en-US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Right Brace 20"/>
          <p:cNvSpPr/>
          <p:nvPr/>
        </p:nvSpPr>
        <p:spPr>
          <a:xfrm rot="14871631">
            <a:off x="8626786" y="3020919"/>
            <a:ext cx="430604" cy="3467625"/>
          </a:xfrm>
          <a:prstGeom prst="rightBrace">
            <a:avLst>
              <a:gd name="adj1" fmla="val 130292"/>
              <a:gd name="adj2" fmla="val 51906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2263431" y="630698"/>
            <a:ext cx="872342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2400" b="1" dirty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এভাবে মাতৃ উদ্ভিদ হতে বীজ প্রাণীর সাহায্যে দূরে ছড়িয়ে পরে এবং নতুন আবাস গড়ে তুলতে সাহায্য করে। একে বীজের বিস্তরণ বলে।</a:t>
            </a:r>
            <a:endParaRPr lang="en-US" sz="2400" b="1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611838" y="5930528"/>
            <a:ext cx="1361560" cy="49219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76200"/>
          <a:effectLst>
            <a:outerShdw blurRad="50800" dist="38100" dir="16200000" rotWithShape="0">
              <a:prstClr val="black">
                <a:alpha val="40000"/>
              </a:prstClr>
            </a:outerShd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dirty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উদ্ভিদ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643721"/>
      </p:ext>
    </p:extLst>
  </p:cSld>
  <p:clrMapOvr>
    <a:masterClrMapping/>
  </p:clrMapOvr>
  <p:transition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6146E-6 -5.55042E-7 L 0.06339 -0.05736 L 0.10843 -0.04718 L 0.1545 -0.00625 L 0.19602 0.02867 L 0.24678 0.09019 L 0.3021 0.1679 L 0.33789 0.25208 L 0.34596 0.33002 L 0.34479 0.31151 " pathEditMode="relative" ptsTypes="AAAAAAAA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4493 0.31145 L 0.40456 0.18891 L 0.4819 0.11492 L 0.5819 0.06821 L 0.68073 0.01758 L 0.7569 0.02174 L 0.80925 -0.00346 L 0.84258 -0.00346 " pathEditMode="relative" ptsTypes="AAAAAAAA">
                                      <p:cBhvr>
                                        <p:cTn id="5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4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from="(ppt_x)" to="(ppt_x+1)" calcmode="lin" valueType="num">
                                      <p:cBhvr>
                                        <p:cTn id="1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33" dur="2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34" dur="8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  <p:to>
                                        <p:strVal val="-1.0"/>
                                      </p:to>
                                    </p:se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000"/>
                            </p:stCondLst>
                            <p:childTnLst>
                              <p:par>
                                <p:cTn id="137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4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4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5" grpId="0"/>
      <p:bldP spid="19" grpId="0" animBg="1"/>
      <p:bldP spid="20" grpId="0" animBg="1"/>
      <p:bldP spid="21" grpId="0" animBg="1"/>
      <p:bldP spid="2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ame 8"/>
          <p:cNvSpPr/>
          <p:nvPr/>
        </p:nvSpPr>
        <p:spPr>
          <a:xfrm>
            <a:off x="0" y="0"/>
            <a:ext cx="12192000" cy="7019778"/>
          </a:xfrm>
          <a:prstGeom prst="frame">
            <a:avLst>
              <a:gd name="adj1" fmla="val 1918"/>
            </a:avLst>
          </a:prstGeom>
          <a:gradFill flip="none" rotWithShape="1">
            <a:gsLst>
              <a:gs pos="0">
                <a:srgbClr val="FFFFFF"/>
              </a:gs>
              <a:gs pos="16000">
                <a:srgbClr val="1F1F1F"/>
              </a:gs>
              <a:gs pos="17999">
                <a:srgbClr val="FFFFFF"/>
              </a:gs>
              <a:gs pos="42000">
                <a:srgbClr val="636363"/>
              </a:gs>
              <a:gs pos="53000">
                <a:srgbClr val="CFCFCF"/>
              </a:gs>
              <a:gs pos="66000">
                <a:srgbClr val="CFCFCF"/>
              </a:gs>
              <a:gs pos="75999">
                <a:srgbClr val="1F1F1F"/>
              </a:gs>
              <a:gs pos="78999">
                <a:srgbClr val="FFFFFF"/>
              </a:gs>
              <a:gs pos="100000">
                <a:srgbClr val="7F7F7F"/>
              </a:gs>
            </a:gsLst>
            <a:path path="shap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5" name="Picture 4" descr="sfsf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218" y="4127248"/>
            <a:ext cx="11710758" cy="938238"/>
          </a:xfrm>
          <a:prstGeom prst="rect">
            <a:avLst/>
          </a:prstGeom>
        </p:spPr>
      </p:pic>
      <p:pic>
        <p:nvPicPr>
          <p:cNvPr id="8" name="Picture 7" descr="asg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3339" y="2861100"/>
            <a:ext cx="2328533" cy="1552402"/>
          </a:xfrm>
          <a:prstGeom prst="rect">
            <a:avLst/>
          </a:prstGeom>
        </p:spPr>
      </p:pic>
      <p:pic>
        <p:nvPicPr>
          <p:cNvPr id="10" name="Picture 9" descr="Tre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61260" y="653143"/>
            <a:ext cx="2419420" cy="3643087"/>
          </a:xfrm>
          <a:prstGeom prst="rect">
            <a:avLst/>
          </a:prstGeom>
        </p:spPr>
      </p:pic>
      <p:pic>
        <p:nvPicPr>
          <p:cNvPr id="11" name="Picture 10" descr="cow dung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950109" y="4020902"/>
            <a:ext cx="435429" cy="262067"/>
          </a:xfrm>
          <a:prstGeom prst="rect">
            <a:avLst/>
          </a:prstGeom>
        </p:spPr>
      </p:pic>
      <p:pic>
        <p:nvPicPr>
          <p:cNvPr id="15" name="Picture 14" descr="dead cow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44114" y="3356235"/>
            <a:ext cx="2061030" cy="1103472"/>
          </a:xfrm>
          <a:prstGeom prst="rect">
            <a:avLst/>
          </a:prstGeom>
        </p:spPr>
      </p:pic>
      <p:sp>
        <p:nvSpPr>
          <p:cNvPr id="17" name="Curved Down Arrow 16"/>
          <p:cNvSpPr/>
          <p:nvPr/>
        </p:nvSpPr>
        <p:spPr>
          <a:xfrm rot="10800000">
            <a:off x="956601" y="4487593"/>
            <a:ext cx="7765368" cy="1828795"/>
          </a:xfrm>
          <a:prstGeom prst="curvedDownArrow">
            <a:avLst>
              <a:gd name="adj1" fmla="val 17206"/>
              <a:gd name="adj2" fmla="val 41127"/>
              <a:gd name="adj3" fmla="val 32431"/>
            </a:avLst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Curved Down Arrow 17"/>
          <p:cNvSpPr/>
          <p:nvPr/>
        </p:nvSpPr>
        <p:spPr>
          <a:xfrm rot="10800000">
            <a:off x="1645917" y="4403184"/>
            <a:ext cx="5655213" cy="984741"/>
          </a:xfrm>
          <a:prstGeom prst="curvedDownArrow">
            <a:avLst>
              <a:gd name="adj1" fmla="val 17206"/>
              <a:gd name="adj2" fmla="val 41127"/>
              <a:gd name="adj3" fmla="val 32431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Curved Up Arrow 15"/>
          <p:cNvSpPr/>
          <p:nvPr/>
        </p:nvSpPr>
        <p:spPr>
          <a:xfrm rot="479671" flipV="1">
            <a:off x="6609472" y="2684585"/>
            <a:ext cx="2250830" cy="436098"/>
          </a:xfrm>
          <a:prstGeom prst="curvedUpArrow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8EC7FEC-F346-4E2F-A6EA-4A3747ABAED8}"/>
              </a:ext>
            </a:extLst>
          </p:cNvPr>
          <p:cNvSpPr txBox="1"/>
          <p:nvPr/>
        </p:nvSpPr>
        <p:spPr>
          <a:xfrm>
            <a:off x="3404381" y="672219"/>
            <a:ext cx="6696221" cy="58477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চিত্রে কী কী দেখা যাচ্ছে? ভালভাবে লক্ষ্য কর? </a:t>
            </a:r>
            <a:endParaRPr lang="en-US" sz="3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7" name="Oval Callout 26"/>
          <p:cNvSpPr/>
          <p:nvPr/>
        </p:nvSpPr>
        <p:spPr>
          <a:xfrm>
            <a:off x="9256541" y="5472331"/>
            <a:ext cx="2489981" cy="689317"/>
          </a:xfrm>
          <a:prstGeom prst="wedgeEllipseCallout">
            <a:avLst>
              <a:gd name="adj1" fmla="val -116126"/>
              <a:gd name="adj2" fmla="val -6059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পুষ্টি উপাদান বা প্রাকৃতিক সার</a:t>
            </a:r>
            <a:endParaRPr lang="en-US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8" name="Rectangular Callout 27"/>
          <p:cNvSpPr/>
          <p:nvPr/>
        </p:nvSpPr>
        <p:spPr>
          <a:xfrm>
            <a:off x="3910809" y="5767754"/>
            <a:ext cx="2363373" cy="281354"/>
          </a:xfrm>
          <a:prstGeom prst="wedgeRectCallout">
            <a:avLst>
              <a:gd name="adj1" fmla="val -21374"/>
              <a:gd name="adj2" fmla="val -188493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পুষ্টি উপাদান বা প্রাকৃতিক সার</a:t>
            </a:r>
            <a:endParaRPr lang="en-US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9" name="Oval Callout 28"/>
          <p:cNvSpPr/>
          <p:nvPr/>
        </p:nvSpPr>
        <p:spPr>
          <a:xfrm>
            <a:off x="7399606" y="2897945"/>
            <a:ext cx="1055077" cy="576775"/>
          </a:xfrm>
          <a:prstGeom prst="wedgeEllipseCallout">
            <a:avLst>
              <a:gd name="adj1" fmla="val -55499"/>
              <a:gd name="adj2" fmla="val 16737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গোবর</a:t>
            </a:r>
            <a:endParaRPr lang="en-US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0" name="Oval Callout 29"/>
          <p:cNvSpPr/>
          <p:nvPr/>
        </p:nvSpPr>
        <p:spPr>
          <a:xfrm>
            <a:off x="9861452" y="1603717"/>
            <a:ext cx="1856936" cy="576775"/>
          </a:xfrm>
          <a:prstGeom prst="wedgeEllipseCallout">
            <a:avLst>
              <a:gd name="adj1" fmla="val -90530"/>
              <a:gd name="adj2" fmla="val 289329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মৃত প্রাণীদেহ</a:t>
            </a:r>
            <a:endParaRPr lang="en-US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3" name="Curved Up Arrow 32"/>
          <p:cNvSpPr/>
          <p:nvPr/>
        </p:nvSpPr>
        <p:spPr>
          <a:xfrm rot="3374204" flipV="1">
            <a:off x="6612709" y="3414472"/>
            <a:ext cx="1014272" cy="199521"/>
          </a:xfrm>
          <a:prstGeom prst="curvedUpArrow">
            <a:avLst>
              <a:gd name="adj1" fmla="val 50000"/>
              <a:gd name="adj2" fmla="val 50000"/>
              <a:gd name="adj3" fmla="val 25000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730330" y="2208649"/>
            <a:ext cx="938315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প্রাণীর মলমূত্র ও মৃত প্রাণীদেহ প্রাকৃতিক সার বা পুষ্টি উপাদানে পরিণত হয় যা উদ্ভিদের বেড়ে ওঠতে সাহায্য করে।</a:t>
            </a:r>
            <a:endParaRPr lang="en-US" sz="4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92D05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8643721"/>
      </p:ext>
    </p:extLst>
  </p:cSld>
  <p:clrMapOvr>
    <a:masterClrMapping/>
  </p:clrMapOvr>
  <p:transition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7" grpId="0" animBg="1"/>
      <p:bldP spid="17" grpId="1" animBg="1"/>
      <p:bldP spid="18" grpId="0" animBg="1"/>
      <p:bldP spid="18" grpId="1" animBg="1"/>
      <p:bldP spid="16" grpId="0" animBg="1"/>
      <p:bldP spid="16" grpId="1" animBg="1"/>
      <p:bldP spid="23" grpId="0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3" grpId="0" animBg="1"/>
      <p:bldP spid="33" grpId="1" animBg="1"/>
      <p:bldP spid="3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ame 8"/>
          <p:cNvSpPr/>
          <p:nvPr/>
        </p:nvSpPr>
        <p:spPr>
          <a:xfrm>
            <a:off x="0" y="-1"/>
            <a:ext cx="12192000" cy="6991643"/>
          </a:xfrm>
          <a:prstGeom prst="frame">
            <a:avLst>
              <a:gd name="adj1" fmla="val 1918"/>
            </a:avLst>
          </a:prstGeom>
          <a:gradFill flip="none" rotWithShape="1">
            <a:gsLst>
              <a:gs pos="0">
                <a:srgbClr val="FFFFFF"/>
              </a:gs>
              <a:gs pos="16000">
                <a:srgbClr val="1F1F1F"/>
              </a:gs>
              <a:gs pos="17999">
                <a:srgbClr val="FFFFFF"/>
              </a:gs>
              <a:gs pos="42000">
                <a:srgbClr val="636363"/>
              </a:gs>
              <a:gs pos="53000">
                <a:srgbClr val="CFCFCF"/>
              </a:gs>
              <a:gs pos="66000">
                <a:srgbClr val="CFCFCF"/>
              </a:gs>
              <a:gs pos="75999">
                <a:srgbClr val="1F1F1F"/>
              </a:gs>
              <a:gs pos="78999">
                <a:srgbClr val="FFFFFF"/>
              </a:gs>
              <a:gs pos="100000">
                <a:srgbClr val="7F7F7F"/>
              </a:gs>
            </a:gsLst>
            <a:path path="shap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63603" y="5203384"/>
            <a:ext cx="10609943" cy="4789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bn-IN" sz="2800" b="1" kern="0" dirty="0">
                <a:ln/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          প্রাণী</a:t>
            </a:r>
            <a:endParaRPr lang="bn-BD" sz="2800" b="1" kern="0" dirty="0">
              <a:ln/>
              <a:solidFill>
                <a:schemeClr val="accent6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70863" y="4731682"/>
            <a:ext cx="10609943" cy="47897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bn-IN" sz="2800" b="1" kern="0" dirty="0">
                <a:ln/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          উদ্ভিদ</a:t>
            </a:r>
            <a:endParaRPr lang="bn-BD" sz="2800" b="1" kern="0" dirty="0">
              <a:ln/>
              <a:solidFill>
                <a:schemeClr val="accent6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70863" y="4252720"/>
            <a:ext cx="10609943" cy="4789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sz="2800" b="1" kern="0" dirty="0">
                <a:ln/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          জীব                                    কীভাবে পস্পর নির্ভরশীল</a:t>
            </a:r>
            <a:endParaRPr lang="bn-BD" sz="2800" b="1" kern="0" dirty="0">
              <a:ln/>
              <a:solidFill>
                <a:schemeClr val="accent6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rot="16200000" flipH="1">
            <a:off x="3314060" y="4988114"/>
            <a:ext cx="1444285" cy="24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906454" y="3752334"/>
            <a:ext cx="470032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2000" b="1" kern="0" dirty="0">
                <a:ln/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নিচের দেখানো ছকের  মতো খাতায় একটি ছক তৈরি করি-</a:t>
            </a:r>
            <a:endParaRPr lang="en-US" sz="2000" dirty="0"/>
          </a:p>
        </p:txBody>
      </p:sp>
      <p:sp>
        <p:nvSpPr>
          <p:cNvPr id="15" name="Rectangle 14"/>
          <p:cNvSpPr/>
          <p:nvPr/>
        </p:nvSpPr>
        <p:spPr>
          <a:xfrm>
            <a:off x="4412343" y="369053"/>
            <a:ext cx="2032002" cy="64633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3600" b="1" i="0" u="none" strike="noStrike" kern="0" cap="none" spc="0" normalizeH="0" baseline="0" noProof="0" dirty="0">
                <a:ln/>
                <a:solidFill>
                  <a:prstClr val="white">
                    <a:lumMod val="9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cs typeface="NikoshBAN" pitchFamily="2" charset="0"/>
              </a:rPr>
              <a:t>দল</a:t>
            </a:r>
            <a:r>
              <a:rPr kumimoji="0" lang="en-US" sz="3600" b="1" i="0" u="none" strike="noStrike" kern="0" cap="none" spc="0" normalizeH="0" baseline="0" noProof="0" dirty="0" err="1">
                <a:ln/>
                <a:solidFill>
                  <a:prstClr val="white">
                    <a:lumMod val="9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cs typeface="NikoshBAN" pitchFamily="2" charset="0"/>
              </a:rPr>
              <a:t>গত</a:t>
            </a:r>
            <a:r>
              <a:rPr kumimoji="0" lang="bn-BD" sz="3600" b="1" i="0" u="none" strike="noStrike" kern="0" cap="none" spc="0" normalizeH="0" baseline="0" noProof="0" dirty="0">
                <a:ln/>
                <a:solidFill>
                  <a:prstClr val="white">
                    <a:lumMod val="9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cs typeface="NikoshBAN" pitchFamily="2" charset="0"/>
              </a:rPr>
              <a:t> কাজ</a:t>
            </a:r>
          </a:p>
        </p:txBody>
      </p:sp>
      <p:pic>
        <p:nvPicPr>
          <p:cNvPr id="16" name="Picture 15" descr="downloa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9716" y="307255"/>
            <a:ext cx="939942" cy="701341"/>
          </a:xfrm>
          <a:prstGeom prst="rect">
            <a:avLst/>
          </a:prstGeom>
        </p:spPr>
      </p:pic>
      <p:grpSp>
        <p:nvGrpSpPr>
          <p:cNvPr id="31" name="Group 30"/>
          <p:cNvGrpSpPr/>
          <p:nvPr/>
        </p:nvGrpSpPr>
        <p:grpSpPr>
          <a:xfrm>
            <a:off x="2100872" y="1188134"/>
            <a:ext cx="7315265" cy="2247968"/>
            <a:chOff x="2100872" y="1188134"/>
            <a:chExt cx="7315265" cy="2247968"/>
          </a:xfrm>
        </p:grpSpPr>
        <p:pic>
          <p:nvPicPr>
            <p:cNvPr id="20" name="Picture 19" descr="GuavaPlant00-450x600 copy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00872" y="1188134"/>
              <a:ext cx="1683337" cy="2247968"/>
            </a:xfrm>
            <a:prstGeom prst="rect">
              <a:avLst/>
            </a:prstGeom>
          </p:spPr>
        </p:pic>
        <p:pic>
          <p:nvPicPr>
            <p:cNvPr id="23" name="Picture 22" descr="asgd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771479" y="1698909"/>
              <a:ext cx="2644658" cy="1606997"/>
            </a:xfrm>
            <a:prstGeom prst="rect">
              <a:avLst/>
            </a:prstGeom>
          </p:spPr>
        </p:pic>
        <p:grpSp>
          <p:nvGrpSpPr>
            <p:cNvPr id="30" name="Group 29"/>
            <p:cNvGrpSpPr/>
            <p:nvPr/>
          </p:nvGrpSpPr>
          <p:grpSpPr>
            <a:xfrm>
              <a:off x="3771302" y="2108472"/>
              <a:ext cx="2784072" cy="389308"/>
              <a:chOff x="3946355" y="1792642"/>
              <a:chExt cx="1551666" cy="451297"/>
            </a:xfrm>
            <a:solidFill>
              <a:schemeClr val="accent3">
                <a:lumMod val="60000"/>
                <a:lumOff val="40000"/>
              </a:schemeClr>
            </a:solidFill>
          </p:grpSpPr>
          <p:grpSp>
            <p:nvGrpSpPr>
              <p:cNvPr id="26" name="Group 25"/>
              <p:cNvGrpSpPr/>
              <p:nvPr/>
            </p:nvGrpSpPr>
            <p:grpSpPr>
              <a:xfrm>
                <a:off x="3946355" y="1792642"/>
                <a:ext cx="1540045" cy="176835"/>
                <a:chOff x="3946355" y="1792642"/>
                <a:chExt cx="1540045" cy="176835"/>
              </a:xfrm>
              <a:grpFill/>
            </p:grpSpPr>
            <p:sp>
              <p:nvSpPr>
                <p:cNvPr id="24" name="Rectangle 23"/>
                <p:cNvSpPr/>
                <p:nvPr/>
              </p:nvSpPr>
              <p:spPr>
                <a:xfrm>
                  <a:off x="3953022" y="1885071"/>
                  <a:ext cx="1533378" cy="84406"/>
                </a:xfrm>
                <a:prstGeom prst="rect">
                  <a:avLst/>
                </a:prstGeom>
                <a:grpFill/>
                <a:ln>
                  <a:solidFill>
                    <a:schemeClr val="accent6">
                      <a:lumMod val="50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relaxedInset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" name="Diagonal Stripe 24"/>
                <p:cNvSpPr/>
                <p:nvPr/>
              </p:nvSpPr>
              <p:spPr>
                <a:xfrm rot="10498895">
                  <a:off x="3946355" y="1792642"/>
                  <a:ext cx="338948" cy="85858"/>
                </a:xfrm>
                <a:prstGeom prst="diagStripe">
                  <a:avLst/>
                </a:prstGeom>
                <a:grpFill/>
                <a:ln>
                  <a:solidFill>
                    <a:schemeClr val="accent6">
                      <a:lumMod val="50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relaxedInset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27" name="Group 26"/>
              <p:cNvGrpSpPr/>
              <p:nvPr/>
            </p:nvGrpSpPr>
            <p:grpSpPr>
              <a:xfrm rot="10800000">
                <a:off x="3957426" y="2040971"/>
                <a:ext cx="1540595" cy="202968"/>
                <a:chOff x="3945805" y="1766509"/>
                <a:chExt cx="1540595" cy="202968"/>
              </a:xfrm>
              <a:grpFill/>
            </p:grpSpPr>
            <p:sp>
              <p:nvSpPr>
                <p:cNvPr id="28" name="Rectangle 27"/>
                <p:cNvSpPr/>
                <p:nvPr/>
              </p:nvSpPr>
              <p:spPr>
                <a:xfrm>
                  <a:off x="3953022" y="1885071"/>
                  <a:ext cx="1533378" cy="84406"/>
                </a:xfrm>
                <a:prstGeom prst="rect">
                  <a:avLst/>
                </a:prstGeom>
                <a:grpFill/>
                <a:ln>
                  <a:solidFill>
                    <a:schemeClr val="accent6">
                      <a:lumMod val="50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relaxedInset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" name="Diagonal Stripe 28"/>
                <p:cNvSpPr/>
                <p:nvPr/>
              </p:nvSpPr>
              <p:spPr>
                <a:xfrm rot="10498895">
                  <a:off x="3945805" y="1766509"/>
                  <a:ext cx="261645" cy="119091"/>
                </a:xfrm>
                <a:prstGeom prst="diagStripe">
                  <a:avLst/>
                </a:prstGeom>
                <a:grpFill/>
                <a:ln>
                  <a:solidFill>
                    <a:schemeClr val="accent6">
                      <a:lumMod val="50000"/>
                    </a:schemeClr>
                  </a:solidFill>
                </a:ln>
                <a:scene3d>
                  <a:camera prst="orthographicFront"/>
                  <a:lightRig rig="threePt" dir="t"/>
                </a:scene3d>
                <a:sp3d>
                  <a:bevelT prst="relaxedInset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548643721"/>
      </p:ext>
    </p:extLst>
  </p:cSld>
  <p:clrMapOvr>
    <a:masterClrMapping/>
  </p:clrMapOvr>
  <p:transition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ame 8"/>
          <p:cNvSpPr/>
          <p:nvPr/>
        </p:nvSpPr>
        <p:spPr>
          <a:xfrm>
            <a:off x="0" y="-1"/>
            <a:ext cx="12192000" cy="7005711"/>
          </a:xfrm>
          <a:prstGeom prst="frame">
            <a:avLst>
              <a:gd name="adj1" fmla="val 1918"/>
            </a:avLst>
          </a:prstGeom>
          <a:gradFill flip="none" rotWithShape="1">
            <a:gsLst>
              <a:gs pos="0">
                <a:srgbClr val="FFFFFF"/>
              </a:gs>
              <a:gs pos="16000">
                <a:srgbClr val="1F1F1F"/>
              </a:gs>
              <a:gs pos="17999">
                <a:srgbClr val="FFFFFF"/>
              </a:gs>
              <a:gs pos="42000">
                <a:srgbClr val="636363"/>
              </a:gs>
              <a:gs pos="53000">
                <a:srgbClr val="CFCFCF"/>
              </a:gs>
              <a:gs pos="66000">
                <a:srgbClr val="CFCFCF"/>
              </a:gs>
              <a:gs pos="75999">
                <a:srgbClr val="1F1F1F"/>
              </a:gs>
              <a:gs pos="78999">
                <a:srgbClr val="FFFFFF"/>
              </a:gs>
              <a:gs pos="100000">
                <a:srgbClr val="7F7F7F"/>
              </a:gs>
            </a:gsLst>
            <a:path path="shap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5" name="Picture 4" descr="download (1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56725" y="260200"/>
            <a:ext cx="2019048" cy="133333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69880" y="260199"/>
            <a:ext cx="2428892" cy="52322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একাকী কাজ</a:t>
            </a:r>
            <a:endParaRPr lang="en-US" sz="2800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6" name="Picture 15" descr="indexcvxzv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0123" y="1688687"/>
            <a:ext cx="2463102" cy="2443396"/>
          </a:xfrm>
          <a:prstGeom prst="ellipse">
            <a:avLst/>
          </a:prstGeom>
          <a:ln w="6350" cap="rnd">
            <a:solidFill>
              <a:schemeClr val="accent3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7" name="Picture 16" descr="download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91407" y="2063045"/>
            <a:ext cx="2516387" cy="2115075"/>
          </a:xfrm>
          <a:prstGeom prst="ellipse">
            <a:avLst/>
          </a:prstGeom>
          <a:ln w="6350" cap="rnd">
            <a:solidFill>
              <a:schemeClr val="accent3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8" name="Right Arrow 17"/>
          <p:cNvSpPr/>
          <p:nvPr/>
        </p:nvSpPr>
        <p:spPr>
          <a:xfrm rot="10800000">
            <a:off x="4703324" y="2902888"/>
            <a:ext cx="1858780" cy="299803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2889524" y="4257534"/>
            <a:ext cx="6367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2800" dirty="0">
                <a:latin typeface="NikoshBAN" pitchFamily="2" charset="0"/>
                <a:cs typeface="NikoshBAN" pitchFamily="2" charset="0"/>
              </a:rPr>
              <a:t>১নং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613874" y="4364964"/>
            <a:ext cx="6543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2800" dirty="0">
                <a:latin typeface="NikoshBAN" pitchFamily="2" charset="0"/>
                <a:cs typeface="NikoshBAN" pitchFamily="2" charset="0"/>
              </a:rPr>
              <a:t>২নং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2119058" y="4912989"/>
            <a:ext cx="7576457" cy="44994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b="1" i="1" dirty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ছবিতে প্রদর্শিত </a:t>
            </a:r>
            <a:r>
              <a:rPr lang="en-US" b="1" i="1" dirty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b="1" dirty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১নং চিত্রটির বংশ বৃদ্ধিতে ২নং চিত্রটি  সাহায্য করে। এ</a:t>
            </a:r>
            <a:r>
              <a:rPr lang="bn-IN" b="1" i="1" dirty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সম্পর্কে  ২ টি বাক্য লেখ।</a:t>
            </a:r>
            <a:endParaRPr lang="en-US" b="1" i="1" dirty="0">
              <a:solidFill>
                <a:schemeClr val="accent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8643721"/>
      </p:ext>
    </p:extLst>
  </p:cSld>
  <p:clrMapOvr>
    <a:masterClrMapping/>
  </p:clrMapOvr>
  <p:transition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8" grpId="0" animBg="1"/>
      <p:bldP spid="19" grpId="0"/>
      <p:bldP spid="20" grpId="0"/>
      <p:bldP spid="2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ame 8"/>
          <p:cNvSpPr/>
          <p:nvPr/>
        </p:nvSpPr>
        <p:spPr>
          <a:xfrm>
            <a:off x="0" y="-1"/>
            <a:ext cx="12192000" cy="7005711"/>
          </a:xfrm>
          <a:prstGeom prst="frame">
            <a:avLst>
              <a:gd name="adj1" fmla="val 1918"/>
            </a:avLst>
          </a:prstGeom>
          <a:gradFill flip="none" rotWithShape="1">
            <a:gsLst>
              <a:gs pos="0">
                <a:srgbClr val="FFFFFF"/>
              </a:gs>
              <a:gs pos="16000">
                <a:srgbClr val="1F1F1F"/>
              </a:gs>
              <a:gs pos="17999">
                <a:srgbClr val="FFFFFF"/>
              </a:gs>
              <a:gs pos="42000">
                <a:srgbClr val="636363"/>
              </a:gs>
              <a:gs pos="53000">
                <a:srgbClr val="CFCFCF"/>
              </a:gs>
              <a:gs pos="66000">
                <a:srgbClr val="CFCFCF"/>
              </a:gs>
              <a:gs pos="75999">
                <a:srgbClr val="1F1F1F"/>
              </a:gs>
              <a:gs pos="78999">
                <a:srgbClr val="FFFFFF"/>
              </a:gs>
              <a:gs pos="100000">
                <a:srgbClr val="7F7F7F"/>
              </a:gs>
            </a:gsLst>
            <a:path path="shap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BE7D4E-1F59-4130-B3C4-73E508AE73AA}"/>
              </a:ext>
            </a:extLst>
          </p:cNvPr>
          <p:cNvSpPr txBox="1"/>
          <p:nvPr/>
        </p:nvSpPr>
        <p:spPr>
          <a:xfrm>
            <a:off x="6218918" y="324101"/>
            <a:ext cx="4376511" cy="76944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400" dirty="0">
                <a:latin typeface="NikoshBAN" panose="02000000000000000000" pitchFamily="2" charset="0"/>
                <a:cs typeface="NikoshBAN" panose="02000000000000000000" pitchFamily="2" charset="0"/>
              </a:rPr>
              <a:t>পাঠ্য বই সংযোগ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EC7FEC-F346-4E2F-A6EA-4A3747ABAED8}"/>
              </a:ext>
            </a:extLst>
          </p:cNvPr>
          <p:cNvSpPr txBox="1"/>
          <p:nvPr/>
        </p:nvSpPr>
        <p:spPr>
          <a:xfrm>
            <a:off x="6270170" y="2529155"/>
            <a:ext cx="4426859" cy="1938992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তোমার </a:t>
            </a:r>
            <a:r>
              <a:rPr lang="bn-IN" sz="40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প্রাথমিক বিজ্ঞান</a:t>
            </a:r>
            <a:r>
              <a:rPr lang="bn-BD" sz="40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বইয়ের</a:t>
            </a:r>
            <a:r>
              <a:rPr lang="bn-IN" sz="40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৪নং </a:t>
            </a:r>
            <a:r>
              <a:rPr lang="bn-BD" sz="40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পৃষ্ঠা খুলে মনযোগ সহকারে পড়।</a:t>
            </a:r>
            <a:endParaRPr lang="en-US" sz="40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70D3702-993C-442F-8277-9872B8117D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997" y="663439"/>
            <a:ext cx="3788951" cy="5432561"/>
          </a:xfrm>
          <a:prstGeom prst="rect">
            <a:avLst/>
          </a:prstGeom>
          <a:ln w="952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48643721"/>
      </p:ext>
    </p:extLst>
  </p:cSld>
  <p:clrMapOvr>
    <a:masterClrMapping/>
  </p:clrMapOvr>
  <p:transition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ame 8"/>
          <p:cNvSpPr/>
          <p:nvPr/>
        </p:nvSpPr>
        <p:spPr>
          <a:xfrm>
            <a:off x="0" y="0"/>
            <a:ext cx="12192000" cy="7061982"/>
          </a:xfrm>
          <a:prstGeom prst="frame">
            <a:avLst>
              <a:gd name="adj1" fmla="val 1918"/>
            </a:avLst>
          </a:prstGeom>
          <a:gradFill flip="none" rotWithShape="1">
            <a:gsLst>
              <a:gs pos="0">
                <a:srgbClr val="FFFFFF"/>
              </a:gs>
              <a:gs pos="16000">
                <a:srgbClr val="1F1F1F"/>
              </a:gs>
              <a:gs pos="17999">
                <a:srgbClr val="FFFFFF"/>
              </a:gs>
              <a:gs pos="42000">
                <a:srgbClr val="636363"/>
              </a:gs>
              <a:gs pos="53000">
                <a:srgbClr val="CFCFCF"/>
              </a:gs>
              <a:gs pos="66000">
                <a:srgbClr val="CFCFCF"/>
              </a:gs>
              <a:gs pos="75999">
                <a:srgbClr val="1F1F1F"/>
              </a:gs>
              <a:gs pos="78999">
                <a:srgbClr val="FFFFFF"/>
              </a:gs>
              <a:gs pos="100000">
                <a:srgbClr val="7F7F7F"/>
              </a:gs>
            </a:gsLst>
            <a:path path="shap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5040888" y="330698"/>
            <a:ext cx="1584764" cy="313879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2800" dirty="0">
                <a:latin typeface="NikoshBAN" pitchFamily="2" charset="0"/>
                <a:cs typeface="NikoshBAN" pitchFamily="2" charset="0"/>
              </a:rPr>
              <a:t>মূল্যায়ন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1394083" y="1214215"/>
            <a:ext cx="10178323" cy="314784"/>
            <a:chOff x="599614" y="1285860"/>
            <a:chExt cx="8258666" cy="723557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7" name="Right Arrow 6"/>
            <p:cNvSpPr/>
            <p:nvPr/>
          </p:nvSpPr>
          <p:spPr>
            <a:xfrm>
              <a:off x="599614" y="1285860"/>
              <a:ext cx="614799" cy="723557"/>
            </a:xfrm>
            <a:prstGeom prst="rightArrow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bn-IN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(১)</a:t>
              </a:r>
              <a:endParaRPr lang="en-US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1214413" y="1285860"/>
              <a:ext cx="7643867" cy="714380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bn-IN" sz="16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আমরা </a:t>
              </a:r>
              <a:r>
                <a:rPr lang="bn-IN" sz="160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পুরাতন পাকা </a:t>
              </a:r>
              <a:r>
                <a:rPr lang="bn-IN" sz="16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বাড়ির দেয়ালে বট গাছের চারা দেখতে পাই। এটি কিসের কারণে হয়ে থাকে?</a:t>
              </a:r>
              <a:endParaRPr lang="en-US" sz="1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10" name="Rounded Rectangle 9"/>
          <p:cNvSpPr/>
          <p:nvPr/>
        </p:nvSpPr>
        <p:spPr>
          <a:xfrm>
            <a:off x="2540558" y="1586858"/>
            <a:ext cx="4220006" cy="28691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IN" sz="1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      (ক) সালোকসংশ্লেষণ</a:t>
            </a:r>
            <a:endParaRPr lang="en-US" sz="1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7345181" y="1944990"/>
            <a:ext cx="4211299" cy="318529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IN" sz="1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       (ঘ)  আবাস</a:t>
            </a:r>
            <a:endParaRPr lang="en-US" sz="1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7345181" y="1560390"/>
            <a:ext cx="4211299" cy="283401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IN" sz="1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       (খ) পরাগায়ন</a:t>
            </a:r>
            <a:endParaRPr lang="en-US" sz="1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2540558" y="2001437"/>
            <a:ext cx="4220006" cy="307047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IN" sz="1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      (গ)  বীজের বিস্তার</a:t>
            </a:r>
            <a:endParaRPr lang="en-US" sz="1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Horizontal Scroll 19"/>
          <p:cNvSpPr/>
          <p:nvPr/>
        </p:nvSpPr>
        <p:spPr>
          <a:xfrm>
            <a:off x="786042" y="692342"/>
            <a:ext cx="2152059" cy="431922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b="1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সঠিক উত্তরটি খাতায় লেখঃ</a:t>
            </a:r>
            <a:endParaRPr lang="en-US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1381593" y="2445895"/>
            <a:ext cx="10178323" cy="314784"/>
            <a:chOff x="599614" y="1285860"/>
            <a:chExt cx="8258666" cy="723557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22" name="Right Arrow 21"/>
            <p:cNvSpPr/>
            <p:nvPr/>
          </p:nvSpPr>
          <p:spPr>
            <a:xfrm>
              <a:off x="599614" y="1285860"/>
              <a:ext cx="614799" cy="723557"/>
            </a:xfrm>
            <a:prstGeom prst="rightArrow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bn-IN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(২)</a:t>
              </a:r>
              <a:endParaRPr lang="en-US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1214413" y="1285860"/>
              <a:ext cx="7643867" cy="714380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bn-IN" sz="16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তোমার বন্ধু অন্তরের লাগানো কুমড়া গাছে প্রজাপতি বসে। প্রজাপতি উদ্ভিদের কোনটিতে সহায়তা করে?</a:t>
              </a:r>
              <a:endParaRPr lang="en-US" sz="1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24" name="Rounded Rectangle 23"/>
          <p:cNvSpPr/>
          <p:nvPr/>
        </p:nvSpPr>
        <p:spPr>
          <a:xfrm>
            <a:off x="2528068" y="3193292"/>
            <a:ext cx="4220006" cy="28691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IN" sz="1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       (গ) সালোকসংশ্লেষণ</a:t>
            </a:r>
            <a:r>
              <a:rPr lang="en-US" sz="1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 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7362671" y="3176670"/>
            <a:ext cx="4211299" cy="318529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IN" sz="1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       (ঘ) আবাস</a:t>
            </a:r>
            <a:endParaRPr lang="en-US" sz="1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362671" y="2792070"/>
            <a:ext cx="4211299" cy="283401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IN" sz="1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       (খ) বীজের বিস্তার</a:t>
            </a:r>
            <a:endParaRPr lang="en-US" sz="1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2513077" y="2813393"/>
            <a:ext cx="4220006" cy="307047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IN" sz="1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       (ক) পরাগায়ন</a:t>
            </a:r>
            <a:endParaRPr lang="en-US" sz="1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1396583" y="3675075"/>
            <a:ext cx="10178323" cy="314784"/>
            <a:chOff x="599614" y="1285860"/>
            <a:chExt cx="8258666" cy="723557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33" name="Right Arrow 32"/>
            <p:cNvSpPr/>
            <p:nvPr/>
          </p:nvSpPr>
          <p:spPr>
            <a:xfrm>
              <a:off x="599614" y="1285860"/>
              <a:ext cx="614799" cy="723557"/>
            </a:xfrm>
            <a:prstGeom prst="rightArrow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bn-IN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(৩)</a:t>
              </a:r>
              <a:endParaRPr lang="en-US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1214413" y="1285860"/>
              <a:ext cx="7643867" cy="714380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bn-IN" sz="16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কোনটির জন্য প্রাণী উদ্ভিদের উপর নির্ভরশীল?</a:t>
              </a:r>
              <a:endParaRPr lang="en-US" sz="1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35" name="Rounded Rectangle 34"/>
          <p:cNvSpPr/>
          <p:nvPr/>
        </p:nvSpPr>
        <p:spPr>
          <a:xfrm>
            <a:off x="7354901" y="4482432"/>
            <a:ext cx="4220006" cy="28691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IN" sz="1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       (ঘ)  আলো</a:t>
            </a:r>
            <a:endParaRPr lang="en-US" sz="1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2520847" y="4031096"/>
            <a:ext cx="4211299" cy="318529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IN" sz="1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       (ক) খাদ্য</a:t>
            </a:r>
            <a:endParaRPr lang="en-US" sz="1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7347681" y="4021250"/>
            <a:ext cx="4211299" cy="283401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IN" sz="1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       (খ) বাতাস</a:t>
            </a:r>
            <a:endParaRPr lang="en-US" sz="1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2513078" y="4462297"/>
            <a:ext cx="4220006" cy="307047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 </a:t>
            </a:r>
            <a:r>
              <a:rPr lang="bn-IN" sz="1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      (গ) আর্দ্রতা</a:t>
            </a:r>
            <a:endParaRPr lang="en-US" sz="1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43" name="Group 42"/>
          <p:cNvGrpSpPr/>
          <p:nvPr/>
        </p:nvGrpSpPr>
        <p:grpSpPr>
          <a:xfrm>
            <a:off x="1381593" y="5009185"/>
            <a:ext cx="10178323" cy="314784"/>
            <a:chOff x="599614" y="1285860"/>
            <a:chExt cx="8258666" cy="723557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44" name="Right Arrow 43"/>
            <p:cNvSpPr/>
            <p:nvPr/>
          </p:nvSpPr>
          <p:spPr>
            <a:xfrm>
              <a:off x="599614" y="1285860"/>
              <a:ext cx="614799" cy="723557"/>
            </a:xfrm>
            <a:prstGeom prst="rightArrow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bn-IN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(৪)</a:t>
              </a:r>
              <a:endParaRPr lang="en-US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1214413" y="1285860"/>
              <a:ext cx="7643867" cy="714380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bn-IN" sz="14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উদ্ভিদের বংশ বৃদ্ধিতে সহায়তা করে কোনটি</a:t>
              </a:r>
              <a:r>
                <a:rPr lang="en-US" sz="14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? </a:t>
              </a:r>
            </a:p>
          </p:txBody>
        </p:sp>
      </p:grpSp>
      <p:sp>
        <p:nvSpPr>
          <p:cNvPr id="55" name="Rounded Rectangle 54"/>
          <p:cNvSpPr/>
          <p:nvPr/>
        </p:nvSpPr>
        <p:spPr>
          <a:xfrm>
            <a:off x="2469448" y="5765388"/>
            <a:ext cx="4220006" cy="28691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IN" sz="1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       (গ) সালোকসংশ্লেষণ</a:t>
            </a:r>
            <a:r>
              <a:rPr lang="en-US" sz="1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 </a:t>
            </a:r>
          </a:p>
        </p:txBody>
      </p:sp>
      <p:sp>
        <p:nvSpPr>
          <p:cNvPr id="56" name="Rounded Rectangle 55"/>
          <p:cNvSpPr/>
          <p:nvPr/>
        </p:nvSpPr>
        <p:spPr>
          <a:xfrm>
            <a:off x="7304051" y="5748766"/>
            <a:ext cx="4211299" cy="318529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IN" sz="1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       (ঘ) আবাস</a:t>
            </a:r>
            <a:endParaRPr lang="en-US" sz="1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7" name="Rounded Rectangle 56"/>
          <p:cNvSpPr/>
          <p:nvPr/>
        </p:nvSpPr>
        <p:spPr>
          <a:xfrm>
            <a:off x="7304051" y="5364166"/>
            <a:ext cx="4211299" cy="283401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IN" sz="1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       (খ) বীজের বিস্তার</a:t>
            </a:r>
            <a:endParaRPr lang="en-US" sz="1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8" name="Rounded Rectangle 57"/>
          <p:cNvSpPr/>
          <p:nvPr/>
        </p:nvSpPr>
        <p:spPr>
          <a:xfrm>
            <a:off x="2454457" y="5385489"/>
            <a:ext cx="4220006" cy="307047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IN" sz="1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       (ক) পরাগায়ন</a:t>
            </a:r>
            <a:endParaRPr lang="en-US" sz="1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8643721"/>
      </p:ext>
    </p:extLst>
  </p:cSld>
  <p:clrMapOvr>
    <a:masterClrMapping/>
  </p:clrMapOvr>
  <p:transition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34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from="(ppt_x)" to="(ppt_x+1)" calcmode="lin" valueType="num">
                                      <p:cBhvr>
                                        <p:cTn id="11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19" dur="2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0" dur="8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  <p:to>
                                        <p:strVal val="-1.0"/>
                                      </p:to>
                                    </p:se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34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from="(ppt_x)" to="(ppt_x+1)" calcmode="lin" valueType="num">
                                      <p:cBhvr>
                                        <p:cTn id="1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24" dur="2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5" dur="8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  <p:to>
                                        <p:strVal val="-1.0"/>
                                      </p:to>
                                    </p:se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34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from="(ppt_x)" to="(ppt_x+1)" calcmode="lin" valueType="num">
                                      <p:cBhvr>
                                        <p:cTn id="12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29" dur="2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30" dur="8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  <p:to>
                                        <p:strVal val="-1.0"/>
                                      </p:to>
                                    </p:se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34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from="(ppt_x)" to="(ppt_x+1)" calcmode="lin" valueType="num">
                                      <p:cBhvr>
                                        <p:cTn id="13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36" dur="2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37" dur="8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  <p:to>
                                        <p:strVal val="-1.0"/>
                                      </p:to>
                                    </p:se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34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from="(ppt_x)" to="(ppt_x+1)" calcmode="lin" valueType="num">
                                      <p:cBhvr>
                                        <p:cTn id="14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1" dur="2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42" dur="8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  <p:to>
                                        <p:strVal val="-1.0"/>
                                      </p:to>
                                    </p:se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34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from="(ppt_x)" to="(ppt_x+1)" calcmode="lin" valueType="num">
                                      <p:cBhvr>
                                        <p:cTn id="14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6" dur="2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47" dur="8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  <p:to>
                                        <p:strVal val="-1.0"/>
                                      </p:to>
                                    </p:se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34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from="(ppt_x)" to="(ppt_x+1)" calcmode="lin" valueType="num">
                                      <p:cBhvr>
                                        <p:cTn id="15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53" dur="2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54" dur="8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  <p:to>
                                        <p:strVal val="-1.0"/>
                                      </p:to>
                                    </p:se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34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from="(ppt_x)" to="(ppt_x+1)" calcmode="lin" valueType="num">
                                      <p:cBhvr>
                                        <p:cTn id="15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58" dur="2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59" dur="8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  <p:to>
                                        <p:strVal val="-1.0"/>
                                      </p:to>
                                    </p:se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34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from="(ppt_x)" to="(ppt_x+1)" calcmode="lin" valueType="num">
                                      <p:cBhvr>
                                        <p:cTn id="16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3" dur="2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64" dur="8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  <p:to>
                                        <p:strVal val="-1.0"/>
                                      </p:to>
                                    </p:se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34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from="(ppt_x)" to="(ppt_x+1)" calcmode="lin" valueType="num">
                                      <p:cBhvr>
                                        <p:cTn id="16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70" dur="2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71" dur="8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  <p:to>
                                        <p:strVal val="-1.0"/>
                                      </p:to>
                                    </p:se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34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from="(ppt_x)" to="(ppt_x+1)" calcmode="lin" valueType="num">
                                      <p:cBhvr>
                                        <p:cTn id="17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75" dur="2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76" dur="8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  <p:to>
                                        <p:strVal val="-1.0"/>
                                      </p:to>
                                    </p:se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34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from="(ppt_x)" to="(ppt_x+1)" calcmode="lin" valueType="num">
                                      <p:cBhvr>
                                        <p:cTn id="17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80" dur="2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81" dur="8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  <p:to>
                                        <p:strVal val="-1.0"/>
                                      </p:to>
                                    </p:se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5" grpId="0" animBg="1"/>
      <p:bldP spid="20" grpId="0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35" grpId="0" animBg="1"/>
      <p:bldP spid="35" grpId="1" animBg="1"/>
      <p:bldP spid="36" grpId="0" animBg="1"/>
      <p:bldP spid="37" grpId="0" animBg="1"/>
      <p:bldP spid="37" grpId="1" animBg="1"/>
      <p:bldP spid="38" grpId="0" animBg="1"/>
      <p:bldP spid="38" grpId="1" animBg="1"/>
      <p:bldP spid="55" grpId="0" animBg="1"/>
      <p:bldP spid="55" grpId="1" animBg="1"/>
      <p:bldP spid="56" grpId="0" animBg="1"/>
      <p:bldP spid="56" grpId="1" animBg="1"/>
      <p:bldP spid="57" grpId="0" animBg="1"/>
      <p:bldP spid="57" grpId="1" animBg="1"/>
      <p:bldP spid="5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ame 8"/>
          <p:cNvSpPr/>
          <p:nvPr/>
        </p:nvSpPr>
        <p:spPr>
          <a:xfrm>
            <a:off x="0" y="-1"/>
            <a:ext cx="12192000" cy="7090117"/>
          </a:xfrm>
          <a:prstGeom prst="frame">
            <a:avLst>
              <a:gd name="adj1" fmla="val 1918"/>
            </a:avLst>
          </a:prstGeom>
          <a:gradFill flip="none" rotWithShape="1">
            <a:gsLst>
              <a:gs pos="0">
                <a:srgbClr val="FFFFFF"/>
              </a:gs>
              <a:gs pos="16000">
                <a:srgbClr val="1F1F1F"/>
              </a:gs>
              <a:gs pos="17999">
                <a:srgbClr val="FFFFFF"/>
              </a:gs>
              <a:gs pos="42000">
                <a:srgbClr val="636363"/>
              </a:gs>
              <a:gs pos="53000">
                <a:srgbClr val="CFCFCF"/>
              </a:gs>
              <a:gs pos="66000">
                <a:srgbClr val="CFCFCF"/>
              </a:gs>
              <a:gs pos="75999">
                <a:srgbClr val="1F1F1F"/>
              </a:gs>
              <a:gs pos="78999">
                <a:srgbClr val="FFFFFF"/>
              </a:gs>
              <a:gs pos="100000">
                <a:srgbClr val="7F7F7F"/>
              </a:gs>
            </a:gsLst>
            <a:path path="shap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Horizontal Scroll 4"/>
          <p:cNvSpPr/>
          <p:nvPr/>
        </p:nvSpPr>
        <p:spPr>
          <a:xfrm>
            <a:off x="4885350" y="204695"/>
            <a:ext cx="2684683" cy="544813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8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সংক্ষিপ্ত প্রশ্নোত্তর</a:t>
            </a:r>
            <a:endParaRPr lang="en-US" sz="28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08938" y="1098261"/>
            <a:ext cx="10578655" cy="205883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IN" sz="1200" dirty="0">
                <a:latin typeface="NikoshBAN" pitchFamily="2" charset="0"/>
                <a:cs typeface="NikoshBAN" pitchFamily="2" charset="0"/>
              </a:rPr>
              <a:t>                                               পরাগায়ন কী?</a:t>
            </a:r>
            <a:endParaRPr lang="en-US" sz="1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Notched Right Arrow 6"/>
          <p:cNvSpPr/>
          <p:nvPr/>
        </p:nvSpPr>
        <p:spPr>
          <a:xfrm>
            <a:off x="675445" y="1463416"/>
            <a:ext cx="658680" cy="335404"/>
          </a:xfrm>
          <a:prstGeom prst="notched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উত্তরঃ</a:t>
            </a:r>
            <a:endParaRPr lang="en-US" sz="1200" dirty="0">
              <a:solidFill>
                <a:schemeClr val="accent4">
                  <a:lumMod val="60000"/>
                  <a:lumOff val="4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Pentagon 7"/>
          <p:cNvSpPr/>
          <p:nvPr/>
        </p:nvSpPr>
        <p:spPr>
          <a:xfrm>
            <a:off x="723929" y="1098259"/>
            <a:ext cx="1714512" cy="190895"/>
          </a:xfrm>
          <a:prstGeom prst="homePlat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1200" dirty="0">
                <a:latin typeface="NikoshBAN" pitchFamily="2" charset="0"/>
                <a:cs typeface="NikoshBAN" pitchFamily="2" charset="0"/>
              </a:rPr>
              <a:t>প্রশ্ন-১</a:t>
            </a:r>
            <a:endParaRPr lang="en-US" sz="1200" dirty="0"/>
          </a:p>
        </p:txBody>
      </p:sp>
      <p:sp>
        <p:nvSpPr>
          <p:cNvPr id="10" name="Rectangle 9"/>
          <p:cNvSpPr/>
          <p:nvPr/>
        </p:nvSpPr>
        <p:spPr>
          <a:xfrm>
            <a:off x="1348614" y="1501362"/>
            <a:ext cx="9968960" cy="222508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524976" y="1543987"/>
            <a:ext cx="7337670" cy="11600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IN" sz="12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1200" dirty="0">
                <a:latin typeface="NikoshBAN" pitchFamily="2" charset="0"/>
                <a:cs typeface="NikoshBAN" pitchFamily="2" charset="0"/>
              </a:rPr>
              <a:t>যে পদ্ধতিতে উদ্ভিদে ফুল থেকে ফল বা বীজ উৎপন্ন হয় তাকে পরাগায়ন বলে।</a:t>
            </a:r>
            <a:endParaRPr lang="en-US" sz="1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11438" y="2090101"/>
            <a:ext cx="10578655" cy="205883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IN" sz="1200" dirty="0">
                <a:latin typeface="NikoshBAN" pitchFamily="2" charset="0"/>
                <a:cs typeface="NikoshBAN" pitchFamily="2" charset="0"/>
              </a:rPr>
              <a:t>                                               পরাগায়নের ফলে উদ্ভিদে কী সৃষ্টি হয়?</a:t>
            </a:r>
            <a:endParaRPr lang="en-US" sz="1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Notched Right Arrow 14"/>
          <p:cNvSpPr/>
          <p:nvPr/>
        </p:nvSpPr>
        <p:spPr>
          <a:xfrm>
            <a:off x="677945" y="2455256"/>
            <a:ext cx="658680" cy="335404"/>
          </a:xfrm>
          <a:prstGeom prst="notched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উত্তরঃ</a:t>
            </a:r>
            <a:endParaRPr lang="en-US" sz="1200" dirty="0">
              <a:solidFill>
                <a:schemeClr val="accent4">
                  <a:lumMod val="60000"/>
                  <a:lumOff val="4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Pentagon 15"/>
          <p:cNvSpPr/>
          <p:nvPr/>
        </p:nvSpPr>
        <p:spPr>
          <a:xfrm>
            <a:off x="726429" y="2090099"/>
            <a:ext cx="1714512" cy="190895"/>
          </a:xfrm>
          <a:prstGeom prst="homePlat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1200" dirty="0">
                <a:latin typeface="NikoshBAN" pitchFamily="2" charset="0"/>
                <a:cs typeface="NikoshBAN" pitchFamily="2" charset="0"/>
              </a:rPr>
              <a:t>প্রশ্ন-২</a:t>
            </a:r>
            <a:endParaRPr lang="en-US" sz="1200" dirty="0"/>
          </a:p>
        </p:txBody>
      </p:sp>
      <p:sp>
        <p:nvSpPr>
          <p:cNvPr id="17" name="Rectangle 16"/>
          <p:cNvSpPr/>
          <p:nvPr/>
        </p:nvSpPr>
        <p:spPr>
          <a:xfrm>
            <a:off x="1351114" y="2493202"/>
            <a:ext cx="9968960" cy="222508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1434678" y="2534660"/>
            <a:ext cx="6572296" cy="18105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IN" sz="1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বীজ।</a:t>
            </a:r>
            <a:endParaRPr lang="en-US" sz="1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26428" y="3079441"/>
            <a:ext cx="10578655" cy="205883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IN" sz="1200" dirty="0">
                <a:latin typeface="NikoshBAN" pitchFamily="2" charset="0"/>
                <a:cs typeface="NikoshBAN" pitchFamily="2" charset="0"/>
              </a:rPr>
              <a:t>                                               বীজের বিস্তরণ  কাকে বলে ?</a:t>
            </a:r>
            <a:endParaRPr lang="en-US" sz="1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Notched Right Arrow 19"/>
          <p:cNvSpPr/>
          <p:nvPr/>
        </p:nvSpPr>
        <p:spPr>
          <a:xfrm>
            <a:off x="692935" y="3444596"/>
            <a:ext cx="658680" cy="335404"/>
          </a:xfrm>
          <a:prstGeom prst="notched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উত্তরঃ</a:t>
            </a:r>
            <a:endParaRPr lang="en-US" sz="1200" dirty="0">
              <a:solidFill>
                <a:schemeClr val="accent4">
                  <a:lumMod val="60000"/>
                  <a:lumOff val="4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Pentagon 20"/>
          <p:cNvSpPr/>
          <p:nvPr/>
        </p:nvSpPr>
        <p:spPr>
          <a:xfrm>
            <a:off x="741419" y="3079439"/>
            <a:ext cx="1714512" cy="190895"/>
          </a:xfrm>
          <a:prstGeom prst="homePlat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1200" dirty="0">
                <a:latin typeface="NikoshBAN" pitchFamily="2" charset="0"/>
                <a:cs typeface="NikoshBAN" pitchFamily="2" charset="0"/>
              </a:rPr>
              <a:t>প্রশ্ন-৩</a:t>
            </a:r>
            <a:endParaRPr lang="en-US" sz="1200" dirty="0"/>
          </a:p>
        </p:txBody>
      </p:sp>
      <p:sp>
        <p:nvSpPr>
          <p:cNvPr id="22" name="Rectangle 21"/>
          <p:cNvSpPr/>
          <p:nvPr/>
        </p:nvSpPr>
        <p:spPr>
          <a:xfrm>
            <a:off x="1366104" y="3482542"/>
            <a:ext cx="9968960" cy="222508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1449668" y="3524000"/>
            <a:ext cx="6572296" cy="18105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IN" sz="1200" dirty="0">
                <a:latin typeface="NikoshBAN" pitchFamily="2" charset="0"/>
                <a:cs typeface="NikoshBAN" pitchFamily="2" charset="0"/>
              </a:rPr>
              <a:t>মাতৃ উদ্ভিদ থেকে বিভিন্ন স্থানে বীজ ছড়িয়ে পড়াকে বীজের বিস্তরণ বলে।</a:t>
            </a:r>
            <a:endParaRPr lang="en-US" sz="1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96448" y="4053791"/>
            <a:ext cx="10578655" cy="205883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bn-IN" sz="1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                                         ক্লোরোফিল কী </a:t>
            </a:r>
            <a:r>
              <a:rPr lang="en-US" sz="1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? </a:t>
            </a:r>
          </a:p>
        </p:txBody>
      </p:sp>
      <p:sp>
        <p:nvSpPr>
          <p:cNvPr id="25" name="Notched Right Arrow 24"/>
          <p:cNvSpPr/>
          <p:nvPr/>
        </p:nvSpPr>
        <p:spPr>
          <a:xfrm>
            <a:off x="662955" y="4418946"/>
            <a:ext cx="658680" cy="335404"/>
          </a:xfrm>
          <a:prstGeom prst="notched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উত্তরঃ</a:t>
            </a:r>
            <a:endParaRPr lang="en-US" sz="1200" dirty="0">
              <a:solidFill>
                <a:schemeClr val="accent4">
                  <a:lumMod val="60000"/>
                  <a:lumOff val="4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6" name="Pentagon 25"/>
          <p:cNvSpPr/>
          <p:nvPr/>
        </p:nvSpPr>
        <p:spPr>
          <a:xfrm>
            <a:off x="711439" y="4053789"/>
            <a:ext cx="1714512" cy="190895"/>
          </a:xfrm>
          <a:prstGeom prst="homePlat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1200" dirty="0">
                <a:latin typeface="NikoshBAN" pitchFamily="2" charset="0"/>
                <a:cs typeface="NikoshBAN" pitchFamily="2" charset="0"/>
              </a:rPr>
              <a:t>প্রশ্ন-৪</a:t>
            </a:r>
            <a:endParaRPr lang="en-US" sz="1200" dirty="0"/>
          </a:p>
        </p:txBody>
      </p:sp>
      <p:sp>
        <p:nvSpPr>
          <p:cNvPr id="27" name="Rectangle 26"/>
          <p:cNvSpPr/>
          <p:nvPr/>
        </p:nvSpPr>
        <p:spPr>
          <a:xfrm>
            <a:off x="1336124" y="4456892"/>
            <a:ext cx="9968960" cy="222508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1376146" y="4498350"/>
            <a:ext cx="6572296" cy="18105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IN" sz="1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ক্লোরোফিল হলো উদ্ভিদের পাতায় বিদ্যমান সবুজ কনিকা, যা উদ্ভিদের খাদ্য তৈরিতে সহায়তা করে।</a:t>
            </a:r>
            <a:endParaRPr lang="en-US" sz="1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467195" y="932437"/>
            <a:ext cx="11392525" cy="4928717"/>
            <a:chOff x="467195" y="932437"/>
            <a:chExt cx="11392525" cy="4928717"/>
          </a:xfrm>
          <a:effectLst>
            <a:glow rad="228600">
              <a:schemeClr val="accent6">
                <a:satMod val="175000"/>
                <a:alpha val="40000"/>
              </a:schemeClr>
            </a:glow>
          </a:effectLst>
        </p:grpSpPr>
        <p:sp>
          <p:nvSpPr>
            <p:cNvPr id="30" name="Rectangle 29"/>
            <p:cNvSpPr/>
            <p:nvPr/>
          </p:nvSpPr>
          <p:spPr>
            <a:xfrm>
              <a:off x="479685" y="932437"/>
              <a:ext cx="11362545" cy="4928717"/>
            </a:xfrm>
            <a:prstGeom prst="rect">
              <a:avLst/>
            </a:prstGeom>
            <a:noFill/>
            <a:ln w="28575">
              <a:solidFill>
                <a:srgbClr val="92D050"/>
              </a:solidFill>
              <a:prstDash val="dashDot"/>
            </a:ln>
            <a:effectLst>
              <a:softEdge rad="12700"/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>
                <a:noFill/>
              </a:endParaRPr>
            </a:p>
          </p:txBody>
        </p:sp>
        <p:cxnSp>
          <p:nvCxnSpPr>
            <p:cNvPr id="31" name="Straight Connector 30"/>
            <p:cNvCxnSpPr/>
            <p:nvPr/>
          </p:nvCxnSpPr>
          <p:spPr>
            <a:xfrm>
              <a:off x="479685" y="1903751"/>
              <a:ext cx="11362545" cy="1588"/>
            </a:xfrm>
            <a:prstGeom prst="line">
              <a:avLst/>
            </a:prstGeom>
            <a:ln w="28575">
              <a:solidFill>
                <a:srgbClr val="92D050"/>
              </a:solidFill>
              <a:prstDash val="dashDot"/>
            </a:ln>
            <a:effectLst>
              <a:softEdge rad="1270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482185" y="2895591"/>
              <a:ext cx="11362545" cy="1588"/>
            </a:xfrm>
            <a:prstGeom prst="line">
              <a:avLst/>
            </a:prstGeom>
            <a:ln w="28575">
              <a:solidFill>
                <a:srgbClr val="92D050"/>
              </a:solidFill>
              <a:prstDash val="dashDot"/>
            </a:ln>
            <a:effectLst>
              <a:softEdge rad="1270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497175" y="3884931"/>
              <a:ext cx="11362545" cy="1588"/>
            </a:xfrm>
            <a:prstGeom prst="line">
              <a:avLst/>
            </a:prstGeom>
            <a:ln w="28575">
              <a:solidFill>
                <a:srgbClr val="92D050"/>
              </a:solidFill>
              <a:prstDash val="dashDot"/>
            </a:ln>
            <a:effectLst>
              <a:softEdge rad="1270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467195" y="4859281"/>
              <a:ext cx="11362545" cy="1588"/>
            </a:xfrm>
            <a:prstGeom prst="line">
              <a:avLst/>
            </a:prstGeom>
            <a:ln w="28575">
              <a:solidFill>
                <a:srgbClr val="92D050"/>
              </a:solidFill>
              <a:prstDash val="dashDot"/>
            </a:ln>
            <a:effectLst>
              <a:softEdge rad="1270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Rectangle 34"/>
          <p:cNvSpPr/>
          <p:nvPr/>
        </p:nvSpPr>
        <p:spPr>
          <a:xfrm>
            <a:off x="726428" y="5043131"/>
            <a:ext cx="10578655" cy="205883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IN" sz="1200" dirty="0">
                <a:latin typeface="NikoshBAN" pitchFamily="2" charset="0"/>
                <a:cs typeface="NikoshBAN" pitchFamily="2" charset="0"/>
              </a:rPr>
              <a:t>                                                কে উদ্ভিদের পরাগায়নে সহায়তা করে?</a:t>
            </a:r>
            <a:endParaRPr lang="en-US" sz="1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6" name="Notched Right Arrow 35"/>
          <p:cNvSpPr/>
          <p:nvPr/>
        </p:nvSpPr>
        <p:spPr>
          <a:xfrm>
            <a:off x="692935" y="5408286"/>
            <a:ext cx="658680" cy="335404"/>
          </a:xfrm>
          <a:prstGeom prst="notched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উত্তরঃ</a:t>
            </a:r>
            <a:endParaRPr lang="en-US" sz="1200" dirty="0">
              <a:solidFill>
                <a:schemeClr val="accent4">
                  <a:lumMod val="60000"/>
                  <a:lumOff val="4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7" name="Pentagon 36"/>
          <p:cNvSpPr/>
          <p:nvPr/>
        </p:nvSpPr>
        <p:spPr>
          <a:xfrm>
            <a:off x="741419" y="5043129"/>
            <a:ext cx="1714512" cy="190895"/>
          </a:xfrm>
          <a:prstGeom prst="homePlat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1200" dirty="0">
                <a:latin typeface="NikoshBAN" pitchFamily="2" charset="0"/>
                <a:cs typeface="NikoshBAN" pitchFamily="2" charset="0"/>
              </a:rPr>
              <a:t>প্রশ্ন-৫</a:t>
            </a:r>
            <a:endParaRPr lang="en-US" sz="1200" dirty="0"/>
          </a:p>
        </p:txBody>
      </p:sp>
      <p:sp>
        <p:nvSpPr>
          <p:cNvPr id="38" name="Rectangle 37"/>
          <p:cNvSpPr/>
          <p:nvPr/>
        </p:nvSpPr>
        <p:spPr>
          <a:xfrm>
            <a:off x="1366104" y="5446232"/>
            <a:ext cx="9968960" cy="222508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Rectangle 38"/>
          <p:cNvSpPr/>
          <p:nvPr/>
        </p:nvSpPr>
        <p:spPr>
          <a:xfrm>
            <a:off x="1362584" y="5487690"/>
            <a:ext cx="6572296" cy="18105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IN" sz="1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বিভিন্ন প্রাণী।</a:t>
            </a:r>
            <a:endParaRPr lang="en-US" sz="1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8643721"/>
      </p:ext>
    </p:extLst>
  </p:cSld>
  <p:clrMapOvr>
    <a:masterClrMapping/>
  </p:clrMapOvr>
  <p:transition>
    <p:wheel spokes="2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11" grpId="0" animBg="1"/>
      <p:bldP spid="18" grpId="0" animBg="1"/>
      <p:bldP spid="23" grpId="0" animBg="1"/>
      <p:bldP spid="28" grpId="0" animBg="1"/>
      <p:bldP spid="3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ame 8"/>
          <p:cNvSpPr/>
          <p:nvPr/>
        </p:nvSpPr>
        <p:spPr>
          <a:xfrm>
            <a:off x="0" y="0"/>
            <a:ext cx="12192000" cy="6963508"/>
          </a:xfrm>
          <a:prstGeom prst="frame">
            <a:avLst>
              <a:gd name="adj1" fmla="val 1918"/>
            </a:avLst>
          </a:prstGeom>
          <a:gradFill flip="none" rotWithShape="1">
            <a:gsLst>
              <a:gs pos="0">
                <a:srgbClr val="FFFFFF"/>
              </a:gs>
              <a:gs pos="16000">
                <a:srgbClr val="1F1F1F"/>
              </a:gs>
              <a:gs pos="17999">
                <a:srgbClr val="FFFFFF"/>
              </a:gs>
              <a:gs pos="42000">
                <a:srgbClr val="636363"/>
              </a:gs>
              <a:gs pos="53000">
                <a:srgbClr val="CFCFCF"/>
              </a:gs>
              <a:gs pos="66000">
                <a:srgbClr val="CFCFCF"/>
              </a:gs>
              <a:gs pos="75999">
                <a:srgbClr val="1F1F1F"/>
              </a:gs>
              <a:gs pos="78999">
                <a:srgbClr val="FFFFFF"/>
              </a:gs>
              <a:gs pos="100000">
                <a:srgbClr val="7F7F7F"/>
              </a:gs>
            </a:gsLst>
            <a:path path="shap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49" t="16657" r="17357" b="35531"/>
          <a:stretch/>
        </p:blipFill>
        <p:spPr bwMode="auto">
          <a:xfrm>
            <a:off x="3403570" y="703943"/>
            <a:ext cx="2944092" cy="630382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</p:pic>
      <p:pic>
        <p:nvPicPr>
          <p:cNvPr id="6" name="Picture 5" descr="download (1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6903" y="237431"/>
            <a:ext cx="2686050" cy="170497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857830" y="2569028"/>
            <a:ext cx="8476342" cy="175432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buFont typeface="Wingdings" pitchFamily="2" charset="2"/>
              <a:buChar char="q"/>
            </a:pPr>
            <a:r>
              <a:rPr lang="bn-IN" sz="3600" b="1" spc="50" dirty="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তোমার পরিচিত পরিবেশ হতে এমন পাঁচটি ঘটনার উদাহরণ দাও যেখানে উদ্ভিদ ও প্রাণীর পারস্পরিক নির্ভরশীলতা রয়েছে।</a:t>
            </a:r>
          </a:p>
        </p:txBody>
      </p:sp>
    </p:spTree>
    <p:extLst>
      <p:ext uri="{BB962C8B-B14F-4D97-AF65-F5344CB8AC3E}">
        <p14:creationId xmlns:p14="http://schemas.microsoft.com/office/powerpoint/2010/main" val="548643721"/>
      </p:ext>
    </p:extLst>
  </p:cSld>
  <p:clrMapOvr>
    <a:masterClrMapping/>
  </p:clrMapOvr>
  <p:transition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>
          <a:xfrm>
            <a:off x="106664" y="6454826"/>
            <a:ext cx="849939" cy="365125"/>
          </a:xfrm>
        </p:spPr>
        <p:txBody>
          <a:bodyPr/>
          <a:lstStyle/>
          <a:p>
            <a:fld id="{3D3AF3DF-5AFE-4625-B8E4-9EAE16E6C0B6}" type="datetime5">
              <a:rPr lang="en-US" smtClean="0">
                <a:solidFill>
                  <a:schemeClr val="accent5">
                    <a:lumMod val="50000"/>
                  </a:schemeClr>
                </a:solidFill>
              </a:rPr>
              <a:pPr/>
              <a:t>7-Nov-19</a:t>
            </a:fld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>
          <a:xfrm>
            <a:off x="7723178" y="6454826"/>
            <a:ext cx="4468822" cy="365125"/>
          </a:xfrm>
        </p:spPr>
        <p:txBody>
          <a:bodyPr/>
          <a:lstStyle/>
          <a:p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Sukesh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Sutradhar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Nasirnagar,Brahmanbaria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Mob: 01722 269461</a:t>
            </a:r>
          </a:p>
        </p:txBody>
      </p:sp>
      <p:sp>
        <p:nvSpPr>
          <p:cNvPr id="9" name="Frame 8"/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1918"/>
            </a:avLst>
          </a:prstGeom>
          <a:gradFill flip="none" rotWithShape="1">
            <a:gsLst>
              <a:gs pos="0">
                <a:srgbClr val="FFFFFF"/>
              </a:gs>
              <a:gs pos="16000">
                <a:srgbClr val="1F1F1F"/>
              </a:gs>
              <a:gs pos="17999">
                <a:srgbClr val="FFFFFF"/>
              </a:gs>
              <a:gs pos="42000">
                <a:srgbClr val="636363"/>
              </a:gs>
              <a:gs pos="53000">
                <a:srgbClr val="CFCFCF"/>
              </a:gs>
              <a:gs pos="66000">
                <a:srgbClr val="CFCFCF"/>
              </a:gs>
              <a:gs pos="75999">
                <a:srgbClr val="1F1F1F"/>
              </a:gs>
              <a:gs pos="78999">
                <a:srgbClr val="FFFFFF"/>
              </a:gs>
              <a:gs pos="100000">
                <a:srgbClr val="7F7F7F"/>
              </a:gs>
            </a:gsLst>
            <a:path path="shap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5" name="Picture 4" descr="nxvx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422" y="304800"/>
            <a:ext cx="11718387" cy="621254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606088" y="585708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bn-IN" sz="6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সকলকে ধন্যবাদ</a:t>
            </a:r>
          </a:p>
          <a:p>
            <a:pPr algn="ctr"/>
            <a:r>
              <a:rPr lang="bn-IN" sz="6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আজকের পাঠ </a:t>
            </a:r>
          </a:p>
          <a:p>
            <a:pPr algn="ctr"/>
            <a:r>
              <a:rPr lang="bn-IN" sz="6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এখানেই শেষ।</a:t>
            </a:r>
          </a:p>
        </p:txBody>
      </p:sp>
    </p:spTree>
    <p:extLst>
      <p:ext uri="{BB962C8B-B14F-4D97-AF65-F5344CB8AC3E}">
        <p14:creationId xmlns:p14="http://schemas.microsoft.com/office/powerpoint/2010/main" val="548643721"/>
      </p:ext>
    </p:extLst>
  </p:cSld>
  <p:clrMapOvr>
    <a:masterClrMapping/>
  </p:clrMapOvr>
  <p:transition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ame 8"/>
          <p:cNvSpPr/>
          <p:nvPr/>
        </p:nvSpPr>
        <p:spPr>
          <a:xfrm>
            <a:off x="0" y="-1"/>
            <a:ext cx="12192000" cy="6977575"/>
          </a:xfrm>
          <a:prstGeom prst="frame">
            <a:avLst>
              <a:gd name="adj1" fmla="val 1918"/>
            </a:avLst>
          </a:prstGeom>
          <a:gradFill flip="none" rotWithShape="1">
            <a:gsLst>
              <a:gs pos="0">
                <a:srgbClr val="FFFFFF"/>
              </a:gs>
              <a:gs pos="16000">
                <a:srgbClr val="1F1F1F"/>
              </a:gs>
              <a:gs pos="17999">
                <a:srgbClr val="FFFFFF"/>
              </a:gs>
              <a:gs pos="42000">
                <a:srgbClr val="636363"/>
              </a:gs>
              <a:gs pos="53000">
                <a:srgbClr val="CFCFCF"/>
              </a:gs>
              <a:gs pos="66000">
                <a:srgbClr val="CFCFCF"/>
              </a:gs>
              <a:gs pos="75999">
                <a:srgbClr val="1F1F1F"/>
              </a:gs>
              <a:gs pos="78999">
                <a:srgbClr val="FFFFFF"/>
              </a:gs>
              <a:gs pos="100000">
                <a:srgbClr val="7F7F7F"/>
              </a:gs>
            </a:gsLst>
            <a:path path="shap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791755" y="603934"/>
            <a:ext cx="11167289" cy="5321300"/>
            <a:chOff x="558800" y="1054100"/>
            <a:chExt cx="11167289" cy="5321300"/>
          </a:xfrm>
        </p:grpSpPr>
        <p:sp>
          <p:nvSpPr>
            <p:cNvPr id="8" name="Flowchart: Document 7"/>
            <p:cNvSpPr/>
            <p:nvPr/>
          </p:nvSpPr>
          <p:spPr>
            <a:xfrm>
              <a:off x="617944" y="1587500"/>
              <a:ext cx="5359400" cy="4775200"/>
            </a:xfrm>
            <a:prstGeom prst="flowChartDocument">
              <a:avLst/>
            </a:prstGeom>
            <a:noFill/>
            <a:ln w="38100"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Flowchart: Document 9"/>
            <p:cNvSpPr/>
            <p:nvPr/>
          </p:nvSpPr>
          <p:spPr>
            <a:xfrm>
              <a:off x="6324600" y="1587500"/>
              <a:ext cx="5359400" cy="4787900"/>
            </a:xfrm>
            <a:prstGeom prst="flowChartDocument">
              <a:avLst/>
            </a:prstGeom>
            <a:noFill/>
            <a:ln w="38100"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Can 10"/>
            <p:cNvSpPr/>
            <p:nvPr/>
          </p:nvSpPr>
          <p:spPr>
            <a:xfrm rot="5400000">
              <a:off x="3044401" y="-1431501"/>
              <a:ext cx="506487" cy="5477689"/>
            </a:xfrm>
            <a:prstGeom prst="can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3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Can 11"/>
            <p:cNvSpPr/>
            <p:nvPr/>
          </p:nvSpPr>
          <p:spPr>
            <a:xfrm rot="5400000">
              <a:off x="8734001" y="-1431501"/>
              <a:ext cx="506487" cy="5477689"/>
            </a:xfrm>
            <a:prstGeom prst="can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3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TextBox 15"/>
          <p:cNvSpPr txBox="1"/>
          <p:nvPr/>
        </p:nvSpPr>
        <p:spPr>
          <a:xfrm flipH="1">
            <a:off x="6794397" y="2132902"/>
            <a:ext cx="4279903" cy="273921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70C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শ্রেণি-পঞ্চম,</a:t>
            </a:r>
          </a:p>
          <a:p>
            <a:pPr algn="ctr"/>
            <a:r>
              <a:rPr lang="bn-IN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বিষয়-প্রাথমিক বিজ্ঞান,</a:t>
            </a:r>
          </a:p>
          <a:p>
            <a:pPr algn="ctr"/>
            <a:r>
              <a:rPr lang="bn-IN" sz="2400" b="1" dirty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অধ্যায়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:</a:t>
            </a:r>
            <a:r>
              <a:rPr lang="bn-IN" sz="2400" b="1" dirty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প্রথম (আমাদের পরিবেশ)</a:t>
            </a:r>
          </a:p>
          <a:p>
            <a:pPr algn="ctr"/>
            <a:r>
              <a:rPr lang="bn-IN" sz="2400" dirty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পাঠের শিরোনাম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:</a:t>
            </a:r>
            <a:r>
              <a:rPr lang="bn-IN" sz="2400" dirty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উদ্ভিদ ও প্রাণীর পারস্পরিক নির্ভরশীলতা,</a:t>
            </a:r>
          </a:p>
          <a:p>
            <a:pPr algn="ctr"/>
            <a:r>
              <a:rPr lang="bn-IN" sz="2400" dirty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:</a:t>
            </a:r>
            <a:r>
              <a:rPr lang="bn-IN" sz="2400" dirty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৪৫ মিনিট।</a:t>
            </a:r>
          </a:p>
          <a:p>
            <a:pPr algn="ctr"/>
            <a:endParaRPr lang="bn-IN" sz="1200" dirty="0">
              <a:solidFill>
                <a:schemeClr val="accent1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PubOvalCallout"/>
          <p:cNvSpPr>
            <a:spLocks noEditPoints="1" noChangeArrowheads="1"/>
          </p:cNvSpPr>
          <p:nvPr/>
        </p:nvSpPr>
        <p:spPr bwMode="auto">
          <a:xfrm>
            <a:off x="1208678" y="1182946"/>
            <a:ext cx="4140200" cy="825500"/>
          </a:xfrm>
          <a:custGeom>
            <a:avLst/>
            <a:gdLst>
              <a:gd name="G0" fmla="+- 0 0 0"/>
              <a:gd name="G1" fmla="+- 10766 0 0"/>
              <a:gd name="T0" fmla="*/ 10800 w 21600"/>
              <a:gd name="T1" fmla="*/ 0 h 21600"/>
              <a:gd name="T2" fmla="*/ 0 w 21600"/>
              <a:gd name="T3" fmla="*/ 8105 h 21600"/>
              <a:gd name="T4" fmla="*/ 10766 w 21600"/>
              <a:gd name="T5" fmla="*/ 21600 h 21600"/>
              <a:gd name="T6" fmla="*/ 10800 w 21600"/>
              <a:gd name="T7" fmla="*/ 16210 h 21600"/>
              <a:gd name="T8" fmla="*/ 21600 w 21600"/>
              <a:gd name="T9" fmla="*/ 8105 h 21600"/>
              <a:gd name="T10" fmla="*/ 17694720 60000 65536"/>
              <a:gd name="T11" fmla="*/ 11796480 60000 65536"/>
              <a:gd name="T12" fmla="*/ 5898240 60000 65536"/>
              <a:gd name="T13" fmla="*/ 5898240 60000 65536"/>
              <a:gd name="T14" fmla="*/ 0 60000 65536"/>
              <a:gd name="T15" fmla="*/ 3163 w 21600"/>
              <a:gd name="T16" fmla="*/ 2374 h 21600"/>
              <a:gd name="T17" fmla="*/ 18437 w 21600"/>
              <a:gd name="T18" fmla="*/ 13836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10766" y="21600"/>
                </a:moveTo>
                <a:lnTo>
                  <a:pt x="9590" y="16158"/>
                </a:lnTo>
                <a:cubicBezTo>
                  <a:pt x="9991" y="16192"/>
                  <a:pt x="10395" y="16210"/>
                  <a:pt x="10800" y="16210"/>
                </a:cubicBezTo>
                <a:cubicBezTo>
                  <a:pt x="16764" y="16210"/>
                  <a:pt x="21600" y="12581"/>
                  <a:pt x="21600" y="8105"/>
                </a:cubicBezTo>
                <a:cubicBezTo>
                  <a:pt x="21600" y="3628"/>
                  <a:pt x="16764" y="0"/>
                  <a:pt x="10800" y="0"/>
                </a:cubicBezTo>
                <a:cubicBezTo>
                  <a:pt x="4835" y="0"/>
                  <a:pt x="0" y="3628"/>
                  <a:pt x="0" y="8105"/>
                </a:cubicBezTo>
                <a:cubicBezTo>
                  <a:pt x="-1" y="10568"/>
                  <a:pt x="1493" y="12898"/>
                  <a:pt x="4057" y="14436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bn-IN" sz="28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NikoshBAN" pitchFamily="2" charset="0"/>
                <a:cs typeface="NikoshBAN" pitchFamily="2" charset="0"/>
              </a:rPr>
              <a:t>শিক্ষক পরিচিতি</a:t>
            </a:r>
            <a:endParaRPr lang="en-US" sz="2800" b="1" dirty="0">
              <a:solidFill>
                <a:schemeClr val="accent1">
                  <a:lumMod val="40000"/>
                  <a:lumOff val="6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PubOvalCallout"/>
          <p:cNvSpPr>
            <a:spLocks noEditPoints="1" noChangeArrowheads="1"/>
          </p:cNvSpPr>
          <p:nvPr/>
        </p:nvSpPr>
        <p:spPr bwMode="auto">
          <a:xfrm>
            <a:off x="7061197" y="1188957"/>
            <a:ext cx="4140200" cy="825500"/>
          </a:xfrm>
          <a:custGeom>
            <a:avLst/>
            <a:gdLst>
              <a:gd name="G0" fmla="+- 0 0 0"/>
              <a:gd name="G1" fmla="+- 10766 0 0"/>
              <a:gd name="T0" fmla="*/ 10800 w 21600"/>
              <a:gd name="T1" fmla="*/ 0 h 21600"/>
              <a:gd name="T2" fmla="*/ 0 w 21600"/>
              <a:gd name="T3" fmla="*/ 8105 h 21600"/>
              <a:gd name="T4" fmla="*/ 10766 w 21600"/>
              <a:gd name="T5" fmla="*/ 21600 h 21600"/>
              <a:gd name="T6" fmla="*/ 10800 w 21600"/>
              <a:gd name="T7" fmla="*/ 16210 h 21600"/>
              <a:gd name="T8" fmla="*/ 21600 w 21600"/>
              <a:gd name="T9" fmla="*/ 8105 h 21600"/>
              <a:gd name="T10" fmla="*/ 17694720 60000 65536"/>
              <a:gd name="T11" fmla="*/ 11796480 60000 65536"/>
              <a:gd name="T12" fmla="*/ 5898240 60000 65536"/>
              <a:gd name="T13" fmla="*/ 5898240 60000 65536"/>
              <a:gd name="T14" fmla="*/ 0 60000 65536"/>
              <a:gd name="T15" fmla="*/ 3163 w 21600"/>
              <a:gd name="T16" fmla="*/ 2374 h 21600"/>
              <a:gd name="T17" fmla="*/ 18437 w 21600"/>
              <a:gd name="T18" fmla="*/ 13836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10766" y="21600"/>
                </a:moveTo>
                <a:lnTo>
                  <a:pt x="9590" y="16158"/>
                </a:lnTo>
                <a:cubicBezTo>
                  <a:pt x="9991" y="16192"/>
                  <a:pt x="10395" y="16210"/>
                  <a:pt x="10800" y="16210"/>
                </a:cubicBezTo>
                <a:cubicBezTo>
                  <a:pt x="16764" y="16210"/>
                  <a:pt x="21600" y="12581"/>
                  <a:pt x="21600" y="8105"/>
                </a:cubicBezTo>
                <a:cubicBezTo>
                  <a:pt x="21600" y="3628"/>
                  <a:pt x="16764" y="0"/>
                  <a:pt x="10800" y="0"/>
                </a:cubicBezTo>
                <a:cubicBezTo>
                  <a:pt x="4835" y="0"/>
                  <a:pt x="0" y="3628"/>
                  <a:pt x="0" y="8105"/>
                </a:cubicBezTo>
                <a:cubicBezTo>
                  <a:pt x="-1" y="10568"/>
                  <a:pt x="1493" y="12898"/>
                  <a:pt x="4057" y="14436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bn-IN" sz="28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NikoshBAN" pitchFamily="2" charset="0"/>
                <a:cs typeface="NikoshBAN" pitchFamily="2" charset="0"/>
              </a:rPr>
              <a:t>পাঠ পরিচিতি</a:t>
            </a:r>
            <a:endParaRPr lang="en-US" sz="2800" b="1" dirty="0">
              <a:solidFill>
                <a:schemeClr val="accent1">
                  <a:lumMod val="40000"/>
                  <a:lumOff val="6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FC55781-E5A6-4FA8-B976-85298F6FC0CC}"/>
              </a:ext>
            </a:extLst>
          </p:cNvPr>
          <p:cNvSpPr txBox="1"/>
          <p:nvPr/>
        </p:nvSpPr>
        <p:spPr>
          <a:xfrm flipH="1">
            <a:off x="1117699" y="2211513"/>
            <a:ext cx="4834043" cy="255454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70C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শাহরিণা</a:t>
            </a:r>
            <a:r>
              <a:rPr 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বিণ</a:t>
            </a:r>
            <a:r>
              <a:rPr 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সুইটি</a:t>
            </a:r>
            <a:endParaRPr lang="en-US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2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সহকারী</a:t>
            </a:r>
            <a:r>
              <a:rPr 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</a:t>
            </a:r>
          </a:p>
          <a:p>
            <a:pPr algn="ctr"/>
            <a:r>
              <a:rPr lang="en-US" sz="28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চরমোনাই</a:t>
            </a:r>
            <a:r>
              <a:rPr lang="en-US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মাদ্রাসা</a:t>
            </a:r>
            <a:r>
              <a:rPr lang="en-US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বিদ্যালয়</a:t>
            </a:r>
            <a:r>
              <a:rPr lang="en-US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</a:t>
            </a:r>
          </a:p>
          <a:p>
            <a:pPr algn="ctr"/>
            <a:r>
              <a:rPr lang="en-US" sz="28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বরিশাল</a:t>
            </a:r>
            <a:r>
              <a:rPr lang="en-US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সদর</a:t>
            </a:r>
            <a:r>
              <a:rPr lang="en-US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28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বরিশাল</a:t>
            </a:r>
            <a:endParaRPr lang="bn-IN" sz="2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IN" sz="1200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8643721"/>
      </p:ext>
    </p:extLst>
  </p:cSld>
  <p:clrMapOvr>
    <a:masterClrMapping/>
  </p:clrMapOvr>
  <p:transition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ame 8"/>
          <p:cNvSpPr/>
          <p:nvPr/>
        </p:nvSpPr>
        <p:spPr>
          <a:xfrm>
            <a:off x="0" y="0"/>
            <a:ext cx="12192000" cy="7019778"/>
          </a:xfrm>
          <a:prstGeom prst="frame">
            <a:avLst>
              <a:gd name="adj1" fmla="val 1918"/>
            </a:avLst>
          </a:prstGeom>
          <a:gradFill flip="none" rotWithShape="1">
            <a:gsLst>
              <a:gs pos="0">
                <a:srgbClr val="FFFFFF"/>
              </a:gs>
              <a:gs pos="16000">
                <a:srgbClr val="1F1F1F"/>
              </a:gs>
              <a:gs pos="17999">
                <a:srgbClr val="FFFFFF"/>
              </a:gs>
              <a:gs pos="42000">
                <a:srgbClr val="636363"/>
              </a:gs>
              <a:gs pos="53000">
                <a:srgbClr val="CFCFCF"/>
              </a:gs>
              <a:gs pos="66000">
                <a:srgbClr val="CFCFCF"/>
              </a:gs>
              <a:gs pos="75999">
                <a:srgbClr val="1F1F1F"/>
              </a:gs>
              <a:gs pos="78999">
                <a:srgbClr val="FFFFFF"/>
              </a:gs>
              <a:gs pos="100000">
                <a:srgbClr val="7F7F7F"/>
              </a:gs>
            </a:gsLst>
            <a:path path="shap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5" name="Picture 4" descr="titl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7038" y="1289070"/>
            <a:ext cx="6396490" cy="486228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400284" y="638373"/>
            <a:ext cx="32103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2800" b="1" dirty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ছবিতে কী কী দেখা যাচ্ছে?</a:t>
            </a:r>
            <a:endParaRPr lang="en-US" sz="2800" b="1" dirty="0">
              <a:solidFill>
                <a:schemeClr val="accent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28102" y="1669485"/>
            <a:ext cx="11029071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2700" b="1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একটি মেয়ে</a:t>
            </a:r>
            <a:r>
              <a:rPr lang="en-US" sz="2700" b="1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2700" b="1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গাছ থেকে অক্সিজেন গ্রহণ করছে এবং গাছটি মেয়েটি হতে কার্বন ডাই অক্সাইড গ্রহণ করছে। </a:t>
            </a:r>
            <a:endParaRPr lang="en-US" sz="2700" b="1" dirty="0">
              <a:solidFill>
                <a:schemeClr val="accent6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131006" y="1289070"/>
            <a:ext cx="97489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3200" b="1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এ থেকে বুঝা যায় যে, বেঁচে থাকার জন্য উদ্ভিদ ও প্রাণী পারস্পরিক নির্ভরশীল। </a:t>
            </a:r>
            <a:endParaRPr lang="en-US" sz="32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8643721"/>
      </p:ext>
    </p:extLst>
  </p:cSld>
  <p:clrMapOvr>
    <a:masterClrMapping/>
  </p:clrMapOvr>
  <p:transition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4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from="(ppt_x)" to="(ppt_x+1)" calcmode="lin" valueType="num">
                                      <p:cBhvr>
                                        <p:cTn id="17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8" dur="4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9" dur="1600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  <p:to>
                                        <p:strVal val="-1.0"/>
                                      </p:to>
                                    </p:se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4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5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6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7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4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from="(ppt_x)" to="(ppt_x+1)" calcmode="lin" valueType="num">
                                      <p:cBhvr>
                                        <p:cTn id="31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2" dur="4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3" dur="1600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  <p:to>
                                        <p:strVal val="-1.0"/>
                                      </p:to>
                                    </p:se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  <p:bldP spid="7" grpId="0"/>
      <p:bldP spid="7" grpId="1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ame 8"/>
          <p:cNvSpPr/>
          <p:nvPr/>
        </p:nvSpPr>
        <p:spPr>
          <a:xfrm>
            <a:off x="0" y="-1"/>
            <a:ext cx="12192000" cy="7005711"/>
          </a:xfrm>
          <a:prstGeom prst="frame">
            <a:avLst>
              <a:gd name="adj1" fmla="val 1918"/>
            </a:avLst>
          </a:prstGeom>
          <a:gradFill flip="none" rotWithShape="1">
            <a:gsLst>
              <a:gs pos="0">
                <a:srgbClr val="FFFFFF"/>
              </a:gs>
              <a:gs pos="16000">
                <a:srgbClr val="1F1F1F"/>
              </a:gs>
              <a:gs pos="17999">
                <a:srgbClr val="FFFFFF"/>
              </a:gs>
              <a:gs pos="42000">
                <a:srgbClr val="636363"/>
              </a:gs>
              <a:gs pos="53000">
                <a:srgbClr val="CFCFCF"/>
              </a:gs>
              <a:gs pos="66000">
                <a:srgbClr val="CFCFCF"/>
              </a:gs>
              <a:gs pos="75999">
                <a:srgbClr val="1F1F1F"/>
              </a:gs>
              <a:gs pos="78999">
                <a:srgbClr val="FFFFFF"/>
              </a:gs>
              <a:gs pos="100000">
                <a:srgbClr val="7F7F7F"/>
              </a:gs>
            </a:gsLst>
            <a:path path="shap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Down Arrow Callout 4"/>
          <p:cNvSpPr/>
          <p:nvPr/>
        </p:nvSpPr>
        <p:spPr>
          <a:xfrm>
            <a:off x="1944916" y="1190170"/>
            <a:ext cx="7489371" cy="1016001"/>
          </a:xfrm>
          <a:prstGeom prst="downArrowCallout">
            <a:avLst>
              <a:gd name="adj1" fmla="val 24193"/>
              <a:gd name="adj2" fmla="val 164516"/>
              <a:gd name="adj3" fmla="val 25000"/>
              <a:gd name="adj4" fmla="val 64977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>
                <a:solidFill>
                  <a:schemeClr val="accent2">
                    <a:lumMod val="75000"/>
                  </a:schemeClr>
                </a:solidFill>
              </a:rPr>
              <a:t>আজকের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bn-IN" sz="3200" dirty="0">
                <a:solidFill>
                  <a:schemeClr val="accent2">
                    <a:lumMod val="75000"/>
                  </a:schemeClr>
                </a:solidFill>
              </a:rPr>
              <a:t>পাঠ </a:t>
            </a:r>
            <a:endParaRPr lang="en-US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Horizontal Scroll 6"/>
          <p:cNvSpPr/>
          <p:nvPr/>
        </p:nvSpPr>
        <p:spPr>
          <a:xfrm>
            <a:off x="1538514" y="2801257"/>
            <a:ext cx="8432800" cy="2017485"/>
          </a:xfrm>
          <a:prstGeom prst="horizontalScroll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>
                <a:lumMod val="10000"/>
              </a:schemeClr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sz="3200" dirty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                       উদ্ভিদ ও প্রাণীর পারস্পরিক নির্ভরশীলতা।</a:t>
            </a:r>
            <a:endParaRPr lang="en-US" sz="3200" b="1" spc="300" dirty="0">
              <a:ln/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 descr="titl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20685" y="3120573"/>
            <a:ext cx="1872342" cy="13788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Program Files\Microsoft Office\MEDIA\CAGCAT10\j0149627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646528" y="1266193"/>
            <a:ext cx="715187" cy="508171"/>
          </a:xfrm>
          <a:prstGeom prst="rect">
            <a:avLst/>
          </a:prstGeom>
          <a:noFill/>
        </p:spPr>
      </p:pic>
      <p:pic>
        <p:nvPicPr>
          <p:cNvPr id="1031" name="Picture 7" descr="C:\Users\Sukesh Sutradhar\AppData\Local\Microsoft\Windows\Temporary Internet Files\Content.IE5\91RLCIX6\gurica-tree[1]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18214" y="1333206"/>
            <a:ext cx="558760" cy="4665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48643721"/>
      </p:ext>
    </p:extLst>
  </p:cSld>
  <p:clrMapOvr>
    <a:masterClrMapping/>
  </p:clrMapOvr>
  <p:transition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ame 8"/>
          <p:cNvSpPr/>
          <p:nvPr/>
        </p:nvSpPr>
        <p:spPr>
          <a:xfrm>
            <a:off x="0" y="-1"/>
            <a:ext cx="12192000" cy="6991643"/>
          </a:xfrm>
          <a:prstGeom prst="frame">
            <a:avLst>
              <a:gd name="adj1" fmla="val 1918"/>
            </a:avLst>
          </a:prstGeom>
          <a:gradFill flip="none" rotWithShape="1">
            <a:gsLst>
              <a:gs pos="0">
                <a:srgbClr val="FFFFFF"/>
              </a:gs>
              <a:gs pos="16000">
                <a:srgbClr val="1F1F1F"/>
              </a:gs>
              <a:gs pos="17999">
                <a:srgbClr val="FFFFFF"/>
              </a:gs>
              <a:gs pos="42000">
                <a:srgbClr val="636363"/>
              </a:gs>
              <a:gs pos="53000">
                <a:srgbClr val="CFCFCF"/>
              </a:gs>
              <a:gs pos="66000">
                <a:srgbClr val="CFCFCF"/>
              </a:gs>
              <a:gs pos="75999">
                <a:srgbClr val="1F1F1F"/>
              </a:gs>
              <a:gs pos="78999">
                <a:srgbClr val="FFFFFF"/>
              </a:gs>
              <a:gs pos="100000">
                <a:srgbClr val="7F7F7F"/>
              </a:gs>
            </a:gsLst>
            <a:path path="shap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Diagonal Stripe 5"/>
          <p:cNvSpPr/>
          <p:nvPr/>
        </p:nvSpPr>
        <p:spPr>
          <a:xfrm rot="2742128">
            <a:off x="4053808" y="-136272"/>
            <a:ext cx="3126125" cy="3252782"/>
          </a:xfrm>
          <a:prstGeom prst="diagStripe">
            <a:avLst>
              <a:gd name="adj" fmla="val 71759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1843315" y="2032002"/>
            <a:ext cx="7866743" cy="1248228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q"/>
            </a:pP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2400" dirty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১.১.২ উদ্ভিদ ও প্রাণীর পারস্পরিক নির্ভরশীলতা  ব্যাখ্যা করতে পারবে। </a:t>
            </a: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63886" y="870858"/>
            <a:ext cx="23077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3200" dirty="0"/>
          </a:p>
        </p:txBody>
      </p:sp>
      <p:pic>
        <p:nvPicPr>
          <p:cNvPr id="3078" name="Picture 6" descr="C:\Program Files\Microsoft Office\MEDIA\CAGCAT10\j0304933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29501" y="3910985"/>
            <a:ext cx="1884390" cy="1727200"/>
          </a:xfrm>
          <a:prstGeom prst="rect">
            <a:avLst/>
          </a:prstGeom>
          <a:noFill/>
        </p:spPr>
      </p:pic>
      <p:pic>
        <p:nvPicPr>
          <p:cNvPr id="44" name="Picture 5" descr="C:\Users\Sukesh Sutradhar\AppData\Local\Microsoft\Windows\Temporary Internet Files\Content.IE5\NLO3O10Q\Sparse-Foliage-Tree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2909536" y="4172856"/>
            <a:ext cx="488641" cy="449943"/>
          </a:xfrm>
          <a:prstGeom prst="rect">
            <a:avLst/>
          </a:prstGeom>
          <a:noFill/>
        </p:spPr>
      </p:pic>
      <p:pic>
        <p:nvPicPr>
          <p:cNvPr id="50" name="Picture 5" descr="C:\Users\Sukesh Sutradhar\AppData\Local\Microsoft\Windows\Temporary Internet Files\Content.IE5\NLO3O10Q\Sparse-Foliage-Tree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3461078" y="4143826"/>
            <a:ext cx="488641" cy="449943"/>
          </a:xfrm>
          <a:prstGeom prst="rect">
            <a:avLst/>
          </a:prstGeom>
          <a:noFill/>
        </p:spPr>
      </p:pic>
      <p:pic>
        <p:nvPicPr>
          <p:cNvPr id="56" name="Picture 5" descr="C:\Users\Sukesh Sutradhar\AppData\Local\Microsoft\Windows\Temporary Internet Files\Content.IE5\NLO3O10Q\Sparse-Foliage-Tree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3729593" y="3817254"/>
            <a:ext cx="488641" cy="449943"/>
          </a:xfrm>
          <a:prstGeom prst="rect">
            <a:avLst/>
          </a:prstGeom>
          <a:noFill/>
        </p:spPr>
      </p:pic>
      <p:pic>
        <p:nvPicPr>
          <p:cNvPr id="57" name="Picture 5" descr="C:\Users\Sukesh Sutradhar\AppData\Local\Microsoft\Windows\Temporary Internet Files\Content.IE5\NLO3O10Q\Sparse-Foliage-Tree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3881993" y="3969654"/>
            <a:ext cx="488641" cy="449943"/>
          </a:xfrm>
          <a:prstGeom prst="rect">
            <a:avLst/>
          </a:prstGeom>
          <a:noFill/>
        </p:spPr>
      </p:pic>
      <p:pic>
        <p:nvPicPr>
          <p:cNvPr id="58" name="Picture 5" descr="C:\Users\Sukesh Sutradhar\AppData\Local\Microsoft\Windows\Temporary Internet Files\Content.IE5\NLO3O10Q\Sparse-Foliage-Tree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4034393" y="4122054"/>
            <a:ext cx="488641" cy="449943"/>
          </a:xfrm>
          <a:prstGeom prst="rect">
            <a:avLst/>
          </a:prstGeom>
          <a:noFill/>
        </p:spPr>
      </p:pic>
      <p:pic>
        <p:nvPicPr>
          <p:cNvPr id="59" name="Picture 5" descr="C:\Users\Sukesh Sutradhar\AppData\Local\Microsoft\Windows\Temporary Internet Files\Content.IE5\NLO3O10Q\Sparse-Foliage-Tree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4411764" y="3744683"/>
            <a:ext cx="488641" cy="449943"/>
          </a:xfrm>
          <a:prstGeom prst="rect">
            <a:avLst/>
          </a:prstGeom>
          <a:noFill/>
        </p:spPr>
      </p:pic>
      <p:pic>
        <p:nvPicPr>
          <p:cNvPr id="60" name="Picture 5" descr="C:\Users\Sukesh Sutradhar\AppData\Local\Microsoft\Windows\Temporary Internet Files\Content.IE5\NLO3O10Q\Sparse-Foliage-Tree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4135993" y="3657598"/>
            <a:ext cx="488641" cy="449943"/>
          </a:xfrm>
          <a:prstGeom prst="rect">
            <a:avLst/>
          </a:prstGeom>
          <a:noFill/>
        </p:spPr>
      </p:pic>
      <p:pic>
        <p:nvPicPr>
          <p:cNvPr id="61" name="Picture 5" descr="C:\Users\Sukesh Sutradhar\AppData\Local\Microsoft\Windows\Temporary Internet Files\Content.IE5\NLO3O10Q\Sparse-Foliage-Tree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4077935" y="3643083"/>
            <a:ext cx="488641" cy="449943"/>
          </a:xfrm>
          <a:prstGeom prst="rect">
            <a:avLst/>
          </a:prstGeom>
          <a:noFill/>
        </p:spPr>
      </p:pic>
      <p:pic>
        <p:nvPicPr>
          <p:cNvPr id="62" name="Picture 5" descr="C:\Users\Sukesh Sutradhar\AppData\Local\Microsoft\Windows\Temporary Internet Files\Content.IE5\NLO3O10Q\Sparse-Foliage-Tree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4455307" y="3715655"/>
            <a:ext cx="488641" cy="449943"/>
          </a:xfrm>
          <a:prstGeom prst="rect">
            <a:avLst/>
          </a:prstGeom>
          <a:noFill/>
        </p:spPr>
      </p:pic>
      <p:pic>
        <p:nvPicPr>
          <p:cNvPr id="63" name="Picture 5" descr="C:\Users\Sukesh Sutradhar\AppData\Local\Microsoft\Windows\Temporary Internet Files\Content.IE5\NLO3O10Q\Sparse-Foliage-Tree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4607707" y="3868055"/>
            <a:ext cx="488641" cy="449943"/>
          </a:xfrm>
          <a:prstGeom prst="rect">
            <a:avLst/>
          </a:prstGeom>
          <a:noFill/>
        </p:spPr>
      </p:pic>
      <p:pic>
        <p:nvPicPr>
          <p:cNvPr id="64" name="Picture 5" descr="C:\Users\Sukesh Sutradhar\AppData\Local\Microsoft\Windows\Temporary Internet Files\Content.IE5\NLO3O10Q\Sparse-Foliage-Tree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4760107" y="4020455"/>
            <a:ext cx="488641" cy="449943"/>
          </a:xfrm>
          <a:prstGeom prst="rect">
            <a:avLst/>
          </a:prstGeom>
          <a:noFill/>
        </p:spPr>
      </p:pic>
      <p:pic>
        <p:nvPicPr>
          <p:cNvPr id="65" name="Picture 5" descr="C:\Users\Sukesh Sutradhar\AppData\Local\Microsoft\Windows\Temporary Internet Files\Content.IE5\NLO3O10Q\Sparse-Foliage-Tree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4912507" y="4172855"/>
            <a:ext cx="488641" cy="449943"/>
          </a:xfrm>
          <a:prstGeom prst="rect">
            <a:avLst/>
          </a:prstGeom>
          <a:noFill/>
        </p:spPr>
      </p:pic>
      <p:pic>
        <p:nvPicPr>
          <p:cNvPr id="90" name="Picture 5" descr="C:\Users\Sukesh Sutradhar\AppData\Local\Microsoft\Windows\Temporary Internet Files\Content.IE5\NLO3O10Q\Sparse-Foliage-Tree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5326164" y="6212111"/>
            <a:ext cx="488641" cy="449943"/>
          </a:xfrm>
          <a:prstGeom prst="rect">
            <a:avLst/>
          </a:prstGeom>
          <a:noFill/>
        </p:spPr>
      </p:pic>
      <p:pic>
        <p:nvPicPr>
          <p:cNvPr id="95" name="Picture 5" descr="C:\Users\Sukesh Sutradhar\AppData\Local\Microsoft\Windows\Temporary Internet Files\Content.IE5\NLO3O10Q\Sparse-Foliage-Tree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5870450" y="6161311"/>
            <a:ext cx="488641" cy="449943"/>
          </a:xfrm>
          <a:prstGeom prst="rect">
            <a:avLst/>
          </a:prstGeom>
          <a:noFill/>
        </p:spPr>
      </p:pic>
      <p:pic>
        <p:nvPicPr>
          <p:cNvPr id="99" name="Picture 5" descr="C:\Users\Sukesh Sutradhar\AppData\Local\Microsoft\Windows\Temporary Internet Files\Content.IE5\NLO3O10Q\Sparse-Foliage-Tree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4767364" y="6204854"/>
            <a:ext cx="488641" cy="449943"/>
          </a:xfrm>
          <a:prstGeom prst="rect">
            <a:avLst/>
          </a:prstGeom>
          <a:noFill/>
        </p:spPr>
      </p:pic>
      <p:pic>
        <p:nvPicPr>
          <p:cNvPr id="101" name="Picture 5" descr="C:\Users\Sukesh Sutradhar\AppData\Local\Microsoft\Windows\Temporary Internet Files\Content.IE5\NLO3O10Q\Sparse-Foliage-Tree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4266621" y="6139542"/>
            <a:ext cx="488641" cy="449943"/>
          </a:xfrm>
          <a:prstGeom prst="rect">
            <a:avLst/>
          </a:prstGeom>
          <a:noFill/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86F2ECE2-A307-4D67-9E38-C9179F1CAA4B}"/>
              </a:ext>
            </a:extLst>
          </p:cNvPr>
          <p:cNvGrpSpPr/>
          <p:nvPr/>
        </p:nvGrpSpPr>
        <p:grpSpPr>
          <a:xfrm>
            <a:off x="2151163" y="3903728"/>
            <a:ext cx="5009841" cy="2213428"/>
            <a:chOff x="2220107" y="4296226"/>
            <a:chExt cx="5009841" cy="2213428"/>
          </a:xfrm>
        </p:grpSpPr>
        <p:pic>
          <p:nvPicPr>
            <p:cNvPr id="3077" name="Picture 5" descr="C:\Users\Sukesh Sutradhar\AppData\Local\Microsoft\Windows\Temporary Internet Files\Content.IE5\NLO3O10Q\Sparse-Foliage-Tree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flipH="1">
              <a:off x="2220107" y="4630057"/>
              <a:ext cx="488641" cy="449943"/>
            </a:xfrm>
            <a:prstGeom prst="rect">
              <a:avLst/>
            </a:prstGeom>
            <a:noFill/>
          </p:spPr>
        </p:pic>
        <p:pic>
          <p:nvPicPr>
            <p:cNvPr id="20" name="Picture 5" descr="C:\Users\Sukesh Sutradhar\AppData\Local\Microsoft\Windows\Temporary Internet Files\Content.IE5\NLO3O10Q\Sparse-Foliage-Tree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flipH="1">
              <a:off x="2372507" y="4782457"/>
              <a:ext cx="488641" cy="449943"/>
            </a:xfrm>
            <a:prstGeom prst="rect">
              <a:avLst/>
            </a:prstGeom>
            <a:noFill/>
          </p:spPr>
        </p:pic>
        <p:pic>
          <p:nvPicPr>
            <p:cNvPr id="21" name="Picture 5" descr="C:\Users\Sukesh Sutradhar\AppData\Local\Microsoft\Windows\Temporary Internet Files\Content.IE5\NLO3O10Q\Sparse-Foliage-Tree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flipH="1">
              <a:off x="2524907" y="4934857"/>
              <a:ext cx="488641" cy="449943"/>
            </a:xfrm>
            <a:prstGeom prst="rect">
              <a:avLst/>
            </a:prstGeom>
            <a:noFill/>
          </p:spPr>
        </p:pic>
        <p:pic>
          <p:nvPicPr>
            <p:cNvPr id="22" name="Picture 5" descr="C:\Users\Sukesh Sutradhar\AppData\Local\Microsoft\Windows\Temporary Internet Files\Content.IE5\NLO3O10Q\Sparse-Foliage-Tree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flipH="1">
              <a:off x="2677307" y="5087257"/>
              <a:ext cx="488641" cy="449943"/>
            </a:xfrm>
            <a:prstGeom prst="rect">
              <a:avLst/>
            </a:prstGeom>
            <a:noFill/>
          </p:spPr>
        </p:pic>
        <p:pic>
          <p:nvPicPr>
            <p:cNvPr id="23" name="Picture 5" descr="C:\Users\Sukesh Sutradhar\AppData\Local\Microsoft\Windows\Temporary Internet Files\Content.IE5\NLO3O10Q\Sparse-Foliage-Tree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flipH="1">
              <a:off x="2829707" y="5239657"/>
              <a:ext cx="488641" cy="449943"/>
            </a:xfrm>
            <a:prstGeom prst="rect">
              <a:avLst/>
            </a:prstGeom>
            <a:noFill/>
          </p:spPr>
        </p:pic>
        <p:pic>
          <p:nvPicPr>
            <p:cNvPr id="24" name="Picture 5" descr="C:\Users\Sukesh Sutradhar\AppData\Local\Microsoft\Windows\Temporary Internet Files\Content.IE5\NLO3O10Q\Sparse-Foliage-Tree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flipH="1">
              <a:off x="2982107" y="5392057"/>
              <a:ext cx="488641" cy="449943"/>
            </a:xfrm>
            <a:prstGeom prst="rect">
              <a:avLst/>
            </a:prstGeom>
            <a:noFill/>
          </p:spPr>
        </p:pic>
        <p:pic>
          <p:nvPicPr>
            <p:cNvPr id="25" name="Picture 5" descr="C:\Users\Sukesh Sutradhar\AppData\Local\Microsoft\Windows\Temporary Internet Files\Content.IE5\NLO3O10Q\Sparse-Foliage-Tree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flipH="1">
              <a:off x="3134507" y="5544457"/>
              <a:ext cx="488641" cy="449943"/>
            </a:xfrm>
            <a:prstGeom prst="rect">
              <a:avLst/>
            </a:prstGeom>
            <a:noFill/>
          </p:spPr>
        </p:pic>
        <p:pic>
          <p:nvPicPr>
            <p:cNvPr id="26" name="Picture 5" descr="C:\Users\Sukesh Sutradhar\AppData\Local\Microsoft\Windows\Temporary Internet Files\Content.IE5\NLO3O10Q\Sparse-Foliage-Tree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flipH="1">
              <a:off x="3286907" y="5696857"/>
              <a:ext cx="488641" cy="449943"/>
            </a:xfrm>
            <a:prstGeom prst="rect">
              <a:avLst/>
            </a:prstGeom>
            <a:noFill/>
          </p:spPr>
        </p:pic>
        <p:pic>
          <p:nvPicPr>
            <p:cNvPr id="27" name="Picture 5" descr="C:\Users\Sukesh Sutradhar\AppData\Local\Microsoft\Windows\Temporary Internet Files\Content.IE5\NLO3O10Q\Sparse-Foliage-Tree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flipH="1">
              <a:off x="3439307" y="5849257"/>
              <a:ext cx="488641" cy="449943"/>
            </a:xfrm>
            <a:prstGeom prst="rect">
              <a:avLst/>
            </a:prstGeom>
            <a:noFill/>
          </p:spPr>
        </p:pic>
        <p:pic>
          <p:nvPicPr>
            <p:cNvPr id="28" name="Picture 5" descr="C:\Users\Sukesh Sutradhar\AppData\Local\Microsoft\Windows\Temporary Internet Files\Content.IE5\NLO3O10Q\Sparse-Foliage-Tree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flipH="1">
              <a:off x="2590221" y="4463142"/>
              <a:ext cx="488641" cy="449943"/>
            </a:xfrm>
            <a:prstGeom prst="rect">
              <a:avLst/>
            </a:prstGeom>
            <a:noFill/>
          </p:spPr>
        </p:pic>
        <p:pic>
          <p:nvPicPr>
            <p:cNvPr id="33" name="Picture 5" descr="C:\Users\Sukesh Sutradhar\AppData\Local\Microsoft\Windows\Temporary Internet Files\Content.IE5\NLO3O10Q\Sparse-Foliage-Tree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flipH="1">
              <a:off x="2742621" y="4615542"/>
              <a:ext cx="488641" cy="449943"/>
            </a:xfrm>
            <a:prstGeom prst="rect">
              <a:avLst/>
            </a:prstGeom>
            <a:noFill/>
          </p:spPr>
        </p:pic>
        <p:pic>
          <p:nvPicPr>
            <p:cNvPr id="34" name="Picture 5" descr="C:\Users\Sukesh Sutradhar\AppData\Local\Microsoft\Windows\Temporary Internet Files\Content.IE5\NLO3O10Q\Sparse-Foliage-Tree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flipH="1">
              <a:off x="2895021" y="4767942"/>
              <a:ext cx="488641" cy="449943"/>
            </a:xfrm>
            <a:prstGeom prst="rect">
              <a:avLst/>
            </a:prstGeom>
            <a:noFill/>
          </p:spPr>
        </p:pic>
        <p:pic>
          <p:nvPicPr>
            <p:cNvPr id="35" name="Picture 5" descr="C:\Users\Sukesh Sutradhar\AppData\Local\Microsoft\Windows\Temporary Internet Files\Content.IE5\NLO3O10Q\Sparse-Foliage-Tree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flipH="1">
              <a:off x="3047421" y="4920342"/>
              <a:ext cx="488641" cy="449943"/>
            </a:xfrm>
            <a:prstGeom prst="rect">
              <a:avLst/>
            </a:prstGeom>
            <a:noFill/>
          </p:spPr>
        </p:pic>
        <p:pic>
          <p:nvPicPr>
            <p:cNvPr id="36" name="Picture 5" descr="C:\Users\Sukesh Sutradhar\AppData\Local\Microsoft\Windows\Temporary Internet Files\Content.IE5\NLO3O10Q\Sparse-Foliage-Tree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flipH="1">
              <a:off x="3199821" y="5072742"/>
              <a:ext cx="488641" cy="449943"/>
            </a:xfrm>
            <a:prstGeom prst="rect">
              <a:avLst/>
            </a:prstGeom>
            <a:noFill/>
          </p:spPr>
        </p:pic>
        <p:pic>
          <p:nvPicPr>
            <p:cNvPr id="37" name="Picture 5" descr="C:\Users\Sukesh Sutradhar\AppData\Local\Microsoft\Windows\Temporary Internet Files\Content.IE5\NLO3O10Q\Sparse-Foliage-Tree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flipH="1">
              <a:off x="3352221" y="5225142"/>
              <a:ext cx="488641" cy="449943"/>
            </a:xfrm>
            <a:prstGeom prst="rect">
              <a:avLst/>
            </a:prstGeom>
            <a:noFill/>
          </p:spPr>
        </p:pic>
        <p:pic>
          <p:nvPicPr>
            <p:cNvPr id="38" name="Picture 5" descr="C:\Users\Sukesh Sutradhar\AppData\Local\Microsoft\Windows\Temporary Internet Files\Content.IE5\NLO3O10Q\Sparse-Foliage-Tree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flipH="1">
              <a:off x="3504621" y="5377542"/>
              <a:ext cx="488641" cy="449943"/>
            </a:xfrm>
            <a:prstGeom prst="rect">
              <a:avLst/>
            </a:prstGeom>
            <a:noFill/>
          </p:spPr>
        </p:pic>
        <p:pic>
          <p:nvPicPr>
            <p:cNvPr id="39" name="Picture 5" descr="C:\Users\Sukesh Sutradhar\AppData\Local\Microsoft\Windows\Temporary Internet Files\Content.IE5\NLO3O10Q\Sparse-Foliage-Tree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flipH="1">
              <a:off x="3657021" y="5529942"/>
              <a:ext cx="488641" cy="449943"/>
            </a:xfrm>
            <a:prstGeom prst="rect">
              <a:avLst/>
            </a:prstGeom>
            <a:noFill/>
          </p:spPr>
        </p:pic>
        <p:pic>
          <p:nvPicPr>
            <p:cNvPr id="40" name="Picture 5" descr="C:\Users\Sukesh Sutradhar\AppData\Local\Microsoft\Windows\Temporary Internet Files\Content.IE5\NLO3O10Q\Sparse-Foliage-Tree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flipH="1">
              <a:off x="3809421" y="5682342"/>
              <a:ext cx="488641" cy="449943"/>
            </a:xfrm>
            <a:prstGeom prst="rect">
              <a:avLst/>
            </a:prstGeom>
            <a:noFill/>
          </p:spPr>
        </p:pic>
        <p:pic>
          <p:nvPicPr>
            <p:cNvPr id="41" name="Picture 5" descr="C:\Users\Sukesh Sutradhar\AppData\Local\Microsoft\Windows\Temporary Internet Files\Content.IE5\NLO3O10Q\Sparse-Foliage-Tree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flipH="1">
              <a:off x="3961821" y="5834742"/>
              <a:ext cx="488641" cy="449943"/>
            </a:xfrm>
            <a:prstGeom prst="rect">
              <a:avLst/>
            </a:prstGeom>
            <a:noFill/>
          </p:spPr>
        </p:pic>
        <p:pic>
          <p:nvPicPr>
            <p:cNvPr id="45" name="Picture 5" descr="C:\Users\Sukesh Sutradhar\AppData\Local\Microsoft\Windows\Temporary Internet Files\Content.IE5\NLO3O10Q\Sparse-Foliage-Tree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flipH="1">
              <a:off x="3061936" y="4325256"/>
              <a:ext cx="488641" cy="449943"/>
            </a:xfrm>
            <a:prstGeom prst="rect">
              <a:avLst/>
            </a:prstGeom>
            <a:noFill/>
          </p:spPr>
        </p:pic>
        <p:pic>
          <p:nvPicPr>
            <p:cNvPr id="46" name="Picture 5" descr="C:\Users\Sukesh Sutradhar\AppData\Local\Microsoft\Windows\Temporary Internet Files\Content.IE5\NLO3O10Q\Sparse-Foliage-Tree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flipH="1">
              <a:off x="3214336" y="4477656"/>
              <a:ext cx="488641" cy="449943"/>
            </a:xfrm>
            <a:prstGeom prst="rect">
              <a:avLst/>
            </a:prstGeom>
            <a:noFill/>
          </p:spPr>
        </p:pic>
        <p:pic>
          <p:nvPicPr>
            <p:cNvPr id="47" name="Picture 5" descr="C:\Users\Sukesh Sutradhar\AppData\Local\Microsoft\Windows\Temporary Internet Files\Content.IE5\NLO3O10Q\Sparse-Foliage-Tree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flipH="1">
              <a:off x="3366736" y="4630056"/>
              <a:ext cx="488641" cy="449943"/>
            </a:xfrm>
            <a:prstGeom prst="rect">
              <a:avLst/>
            </a:prstGeom>
            <a:noFill/>
          </p:spPr>
        </p:pic>
        <p:pic>
          <p:nvPicPr>
            <p:cNvPr id="48" name="Picture 5" descr="C:\Users\Sukesh Sutradhar\AppData\Local\Microsoft\Windows\Temporary Internet Files\Content.IE5\NLO3O10Q\Sparse-Foliage-Tree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flipH="1">
              <a:off x="3519136" y="4782456"/>
              <a:ext cx="488641" cy="449943"/>
            </a:xfrm>
            <a:prstGeom prst="rect">
              <a:avLst/>
            </a:prstGeom>
            <a:noFill/>
          </p:spPr>
        </p:pic>
        <p:pic>
          <p:nvPicPr>
            <p:cNvPr id="49" name="Picture 5" descr="C:\Users\Sukesh Sutradhar\AppData\Local\Microsoft\Windows\Temporary Internet Files\Content.IE5\NLO3O10Q\Sparse-Foliage-Tree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flipH="1">
              <a:off x="3671536" y="4934856"/>
              <a:ext cx="488641" cy="449943"/>
            </a:xfrm>
            <a:prstGeom prst="rect">
              <a:avLst/>
            </a:prstGeom>
            <a:noFill/>
          </p:spPr>
        </p:pic>
        <p:pic>
          <p:nvPicPr>
            <p:cNvPr id="51" name="Picture 5" descr="C:\Users\Sukesh Sutradhar\AppData\Local\Microsoft\Windows\Temporary Internet Files\Content.IE5\NLO3O10Q\Sparse-Foliage-Tree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flipH="1">
              <a:off x="3613478" y="4296226"/>
              <a:ext cx="488641" cy="449943"/>
            </a:xfrm>
            <a:prstGeom prst="rect">
              <a:avLst/>
            </a:prstGeom>
            <a:noFill/>
          </p:spPr>
        </p:pic>
        <p:pic>
          <p:nvPicPr>
            <p:cNvPr id="52" name="Picture 5" descr="C:\Users\Sukesh Sutradhar\AppData\Local\Microsoft\Windows\Temporary Internet Files\Content.IE5\NLO3O10Q\Sparse-Foliage-Tree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flipH="1">
              <a:off x="3765878" y="4448626"/>
              <a:ext cx="488641" cy="449943"/>
            </a:xfrm>
            <a:prstGeom prst="rect">
              <a:avLst/>
            </a:prstGeom>
            <a:noFill/>
          </p:spPr>
        </p:pic>
        <p:pic>
          <p:nvPicPr>
            <p:cNvPr id="53" name="Picture 5" descr="C:\Users\Sukesh Sutradhar\AppData\Local\Microsoft\Windows\Temporary Internet Files\Content.IE5\NLO3O10Q\Sparse-Foliage-Tree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flipH="1">
              <a:off x="4310164" y="5747654"/>
              <a:ext cx="488641" cy="449943"/>
            </a:xfrm>
            <a:prstGeom prst="rect">
              <a:avLst/>
            </a:prstGeom>
            <a:noFill/>
          </p:spPr>
        </p:pic>
        <p:pic>
          <p:nvPicPr>
            <p:cNvPr id="54" name="Picture 5" descr="C:\Users\Sukesh Sutradhar\AppData\Local\Microsoft\Windows\Temporary Internet Files\Content.IE5\NLO3O10Q\Sparse-Foliage-Tree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flipH="1">
              <a:off x="4868964" y="5754911"/>
              <a:ext cx="488641" cy="449943"/>
            </a:xfrm>
            <a:prstGeom prst="rect">
              <a:avLst/>
            </a:prstGeom>
            <a:noFill/>
          </p:spPr>
        </p:pic>
        <p:pic>
          <p:nvPicPr>
            <p:cNvPr id="55" name="Picture 5" descr="C:\Users\Sukesh Sutradhar\AppData\Local\Microsoft\Windows\Temporary Internet Files\Content.IE5\NLO3O10Q\Sparse-Foliage-Tree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flipH="1">
              <a:off x="5311650" y="5123540"/>
              <a:ext cx="488641" cy="449943"/>
            </a:xfrm>
            <a:prstGeom prst="rect">
              <a:avLst/>
            </a:prstGeom>
            <a:noFill/>
          </p:spPr>
        </p:pic>
        <p:pic>
          <p:nvPicPr>
            <p:cNvPr id="66" name="Picture 5" descr="C:\Users\Sukesh Sutradhar\AppData\Local\Microsoft\Windows\Temporary Internet Files\Content.IE5\NLO3O10Q\Sparse-Foliage-Tree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flipH="1">
              <a:off x="5064907" y="4325255"/>
              <a:ext cx="488641" cy="449943"/>
            </a:xfrm>
            <a:prstGeom prst="rect">
              <a:avLst/>
            </a:prstGeom>
            <a:noFill/>
          </p:spPr>
        </p:pic>
        <p:pic>
          <p:nvPicPr>
            <p:cNvPr id="67" name="Picture 5" descr="C:\Users\Sukesh Sutradhar\AppData\Local\Microsoft\Windows\Temporary Internet Files\Content.IE5\NLO3O10Q\Sparse-Foliage-Tree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flipH="1">
              <a:off x="5217307" y="4477655"/>
              <a:ext cx="488641" cy="449943"/>
            </a:xfrm>
            <a:prstGeom prst="rect">
              <a:avLst/>
            </a:prstGeom>
            <a:noFill/>
          </p:spPr>
        </p:pic>
        <p:pic>
          <p:nvPicPr>
            <p:cNvPr id="68" name="Picture 5" descr="C:\Users\Sukesh Sutradhar\AppData\Local\Microsoft\Windows\Temporary Internet Files\Content.IE5\NLO3O10Q\Sparse-Foliage-Tree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flipH="1">
              <a:off x="5369707" y="4630055"/>
              <a:ext cx="488641" cy="449943"/>
            </a:xfrm>
            <a:prstGeom prst="rect">
              <a:avLst/>
            </a:prstGeom>
            <a:noFill/>
          </p:spPr>
        </p:pic>
        <p:pic>
          <p:nvPicPr>
            <p:cNvPr id="69" name="Picture 5" descr="C:\Users\Sukesh Sutradhar\AppData\Local\Microsoft\Windows\Temporary Internet Files\Content.IE5\NLO3O10Q\Sparse-Foliage-Tree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flipH="1">
              <a:off x="5522107" y="4782455"/>
              <a:ext cx="488641" cy="449943"/>
            </a:xfrm>
            <a:prstGeom prst="rect">
              <a:avLst/>
            </a:prstGeom>
            <a:noFill/>
          </p:spPr>
        </p:pic>
        <p:pic>
          <p:nvPicPr>
            <p:cNvPr id="70" name="Picture 5" descr="C:\Users\Sukesh Sutradhar\AppData\Local\Microsoft\Windows\Temporary Internet Files\Content.IE5\NLO3O10Q\Sparse-Foliage-Tree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flipH="1">
              <a:off x="5674507" y="4934855"/>
              <a:ext cx="488641" cy="449943"/>
            </a:xfrm>
            <a:prstGeom prst="rect">
              <a:avLst/>
            </a:prstGeom>
            <a:noFill/>
          </p:spPr>
        </p:pic>
        <p:pic>
          <p:nvPicPr>
            <p:cNvPr id="71" name="Picture 5" descr="C:\Users\Sukesh Sutradhar\AppData\Local\Microsoft\Windows\Temporary Internet Files\Content.IE5\NLO3O10Q\Sparse-Foliage-Tree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flipH="1">
              <a:off x="5826907" y="5087255"/>
              <a:ext cx="488641" cy="449943"/>
            </a:xfrm>
            <a:prstGeom prst="rect">
              <a:avLst/>
            </a:prstGeom>
            <a:noFill/>
          </p:spPr>
        </p:pic>
        <p:pic>
          <p:nvPicPr>
            <p:cNvPr id="72" name="Picture 5" descr="C:\Users\Sukesh Sutradhar\AppData\Local\Microsoft\Windows\Temporary Internet Files\Content.IE5\NLO3O10Q\Sparse-Foliage-Tree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flipH="1">
              <a:off x="5979307" y="5239655"/>
              <a:ext cx="488641" cy="449943"/>
            </a:xfrm>
            <a:prstGeom prst="rect">
              <a:avLst/>
            </a:prstGeom>
            <a:noFill/>
          </p:spPr>
        </p:pic>
        <p:pic>
          <p:nvPicPr>
            <p:cNvPr id="73" name="Picture 5" descr="C:\Users\Sukesh Sutradhar\AppData\Local\Microsoft\Windows\Temporary Internet Files\Content.IE5\NLO3O10Q\Sparse-Foliage-Tree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flipH="1">
              <a:off x="6131707" y="5392055"/>
              <a:ext cx="488641" cy="449943"/>
            </a:xfrm>
            <a:prstGeom prst="rect">
              <a:avLst/>
            </a:prstGeom>
            <a:noFill/>
          </p:spPr>
        </p:pic>
        <p:pic>
          <p:nvPicPr>
            <p:cNvPr id="74" name="Picture 5" descr="C:\Users\Sukesh Sutradhar\AppData\Local\Microsoft\Windows\Temporary Internet Files\Content.IE5\NLO3O10Q\Sparse-Foliage-Tree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flipH="1">
              <a:off x="6284107" y="5544455"/>
              <a:ext cx="488641" cy="449943"/>
            </a:xfrm>
            <a:prstGeom prst="rect">
              <a:avLst/>
            </a:prstGeom>
            <a:noFill/>
          </p:spPr>
        </p:pic>
        <p:pic>
          <p:nvPicPr>
            <p:cNvPr id="75" name="Picture 5" descr="C:\Users\Sukesh Sutradhar\AppData\Local\Microsoft\Windows\Temporary Internet Files\Content.IE5\NLO3O10Q\Sparse-Foliage-Tree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flipH="1">
              <a:off x="6436507" y="5696855"/>
              <a:ext cx="488641" cy="449943"/>
            </a:xfrm>
            <a:prstGeom prst="rect">
              <a:avLst/>
            </a:prstGeom>
            <a:noFill/>
          </p:spPr>
        </p:pic>
        <p:pic>
          <p:nvPicPr>
            <p:cNvPr id="76" name="Picture 5" descr="C:\Users\Sukesh Sutradhar\AppData\Local\Microsoft\Windows\Temporary Internet Files\Content.IE5\NLO3O10Q\Sparse-Foliage-Tree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flipH="1">
              <a:off x="6588907" y="5849255"/>
              <a:ext cx="488641" cy="449943"/>
            </a:xfrm>
            <a:prstGeom prst="rect">
              <a:avLst/>
            </a:prstGeom>
            <a:noFill/>
          </p:spPr>
        </p:pic>
        <p:pic>
          <p:nvPicPr>
            <p:cNvPr id="77" name="Picture 5" descr="C:\Users\Sukesh Sutradhar\AppData\Local\Microsoft\Windows\Temporary Internet Files\Content.IE5\NLO3O10Q\Sparse-Foliage-Tree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flipH="1">
              <a:off x="6741307" y="6001655"/>
              <a:ext cx="488641" cy="449943"/>
            </a:xfrm>
            <a:prstGeom prst="rect">
              <a:avLst/>
            </a:prstGeom>
            <a:noFill/>
          </p:spPr>
        </p:pic>
        <p:pic>
          <p:nvPicPr>
            <p:cNvPr id="79" name="Picture 5" descr="C:\Users\Sukesh Sutradhar\AppData\Local\Microsoft\Windows\Temporary Internet Files\Content.IE5\NLO3O10Q\Sparse-Foliage-Tree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flipH="1">
              <a:off x="5464050" y="5275940"/>
              <a:ext cx="488641" cy="449943"/>
            </a:xfrm>
            <a:prstGeom prst="rect">
              <a:avLst/>
            </a:prstGeom>
            <a:noFill/>
          </p:spPr>
        </p:pic>
        <p:pic>
          <p:nvPicPr>
            <p:cNvPr id="80" name="Picture 5" descr="C:\Users\Sukesh Sutradhar\AppData\Local\Microsoft\Windows\Temporary Internet Files\Content.IE5\NLO3O10Q\Sparse-Foliage-Tree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flipH="1">
              <a:off x="5616450" y="5428340"/>
              <a:ext cx="488641" cy="449943"/>
            </a:xfrm>
            <a:prstGeom prst="rect">
              <a:avLst/>
            </a:prstGeom>
            <a:noFill/>
          </p:spPr>
        </p:pic>
        <p:pic>
          <p:nvPicPr>
            <p:cNvPr id="81" name="Picture 5" descr="C:\Users\Sukesh Sutradhar\AppData\Local\Microsoft\Windows\Temporary Internet Files\Content.IE5\NLO3O10Q\Sparse-Foliage-Tree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flipH="1">
              <a:off x="5768850" y="5580740"/>
              <a:ext cx="488641" cy="449943"/>
            </a:xfrm>
            <a:prstGeom prst="rect">
              <a:avLst/>
            </a:prstGeom>
            <a:noFill/>
          </p:spPr>
        </p:pic>
        <p:pic>
          <p:nvPicPr>
            <p:cNvPr id="82" name="Picture 5" descr="C:\Users\Sukesh Sutradhar\AppData\Local\Microsoft\Windows\Temporary Internet Files\Content.IE5\NLO3O10Q\Sparse-Foliage-Tree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flipH="1">
              <a:off x="5921250" y="5733140"/>
              <a:ext cx="488641" cy="449943"/>
            </a:xfrm>
            <a:prstGeom prst="rect">
              <a:avLst/>
            </a:prstGeom>
            <a:noFill/>
          </p:spPr>
        </p:pic>
        <p:pic>
          <p:nvPicPr>
            <p:cNvPr id="83" name="Picture 5" descr="C:\Users\Sukesh Sutradhar\AppData\Local\Microsoft\Windows\Temporary Internet Files\Content.IE5\NLO3O10Q\Sparse-Foliage-Tree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flipH="1">
              <a:off x="6073650" y="5885540"/>
              <a:ext cx="488641" cy="449943"/>
            </a:xfrm>
            <a:prstGeom prst="rect">
              <a:avLst/>
            </a:prstGeom>
            <a:noFill/>
          </p:spPr>
        </p:pic>
        <p:pic>
          <p:nvPicPr>
            <p:cNvPr id="84" name="Picture 5" descr="C:\Users\Sukesh Sutradhar\AppData\Local\Microsoft\Windows\Temporary Internet Files\Content.IE5\NLO3O10Q\Sparse-Foliage-Tree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flipH="1">
              <a:off x="6226050" y="6037940"/>
              <a:ext cx="488641" cy="449943"/>
            </a:xfrm>
            <a:prstGeom prst="rect">
              <a:avLst/>
            </a:prstGeom>
            <a:noFill/>
          </p:spPr>
        </p:pic>
        <p:pic>
          <p:nvPicPr>
            <p:cNvPr id="87" name="Picture 5" descr="C:\Users\Sukesh Sutradhar\AppData\Local\Microsoft\Windows\Temporary Internet Files\Content.IE5\NLO3O10Q\Sparse-Foliage-Tree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flipH="1">
              <a:off x="5260850" y="5551711"/>
              <a:ext cx="488641" cy="449943"/>
            </a:xfrm>
            <a:prstGeom prst="rect">
              <a:avLst/>
            </a:prstGeom>
            <a:noFill/>
          </p:spPr>
        </p:pic>
        <p:pic>
          <p:nvPicPr>
            <p:cNvPr id="88" name="Picture 5" descr="C:\Users\Sukesh Sutradhar\AppData\Local\Microsoft\Windows\Temporary Internet Files\Content.IE5\NLO3O10Q\Sparse-Foliage-Tree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flipH="1">
              <a:off x="5021364" y="5907311"/>
              <a:ext cx="488641" cy="449943"/>
            </a:xfrm>
            <a:prstGeom prst="rect">
              <a:avLst/>
            </a:prstGeom>
            <a:noFill/>
          </p:spPr>
        </p:pic>
        <p:pic>
          <p:nvPicPr>
            <p:cNvPr id="89" name="Picture 5" descr="C:\Users\Sukesh Sutradhar\AppData\Local\Microsoft\Windows\Temporary Internet Files\Content.IE5\NLO3O10Q\Sparse-Foliage-Tree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flipH="1">
              <a:off x="5173764" y="6059711"/>
              <a:ext cx="488641" cy="449943"/>
            </a:xfrm>
            <a:prstGeom prst="rect">
              <a:avLst/>
            </a:prstGeom>
            <a:noFill/>
          </p:spPr>
        </p:pic>
        <p:pic>
          <p:nvPicPr>
            <p:cNvPr id="92" name="Picture 5" descr="C:\Users\Sukesh Sutradhar\AppData\Local\Microsoft\Windows\Temporary Internet Files\Content.IE5\NLO3O10Q\Sparse-Foliage-Tree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flipH="1">
              <a:off x="5413250" y="5704111"/>
              <a:ext cx="488641" cy="449943"/>
            </a:xfrm>
            <a:prstGeom prst="rect">
              <a:avLst/>
            </a:prstGeom>
            <a:noFill/>
          </p:spPr>
        </p:pic>
        <p:pic>
          <p:nvPicPr>
            <p:cNvPr id="93" name="Picture 5" descr="C:\Users\Sukesh Sutradhar\AppData\Local\Microsoft\Windows\Temporary Internet Files\Content.IE5\NLO3O10Q\Sparse-Foliage-Tree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flipH="1">
              <a:off x="5565650" y="5856511"/>
              <a:ext cx="488641" cy="449943"/>
            </a:xfrm>
            <a:prstGeom prst="rect">
              <a:avLst/>
            </a:prstGeom>
            <a:noFill/>
          </p:spPr>
        </p:pic>
        <p:pic>
          <p:nvPicPr>
            <p:cNvPr id="94" name="Picture 5" descr="C:\Users\Sukesh Sutradhar\AppData\Local\Microsoft\Windows\Temporary Internet Files\Content.IE5\NLO3O10Q\Sparse-Foliage-Tree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flipH="1">
              <a:off x="5718050" y="6008911"/>
              <a:ext cx="488641" cy="449943"/>
            </a:xfrm>
            <a:prstGeom prst="rect">
              <a:avLst/>
            </a:prstGeom>
            <a:noFill/>
          </p:spPr>
        </p:pic>
        <p:pic>
          <p:nvPicPr>
            <p:cNvPr id="97" name="Picture 5" descr="C:\Users\Sukesh Sutradhar\AppData\Local\Microsoft\Windows\Temporary Internet Files\Content.IE5\NLO3O10Q\Sparse-Foliage-Tree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flipH="1">
              <a:off x="4462564" y="5900054"/>
              <a:ext cx="488641" cy="449943"/>
            </a:xfrm>
            <a:prstGeom prst="rect">
              <a:avLst/>
            </a:prstGeom>
            <a:noFill/>
          </p:spPr>
        </p:pic>
        <p:pic>
          <p:nvPicPr>
            <p:cNvPr id="98" name="Picture 5" descr="C:\Users\Sukesh Sutradhar\AppData\Local\Microsoft\Windows\Temporary Internet Files\Content.IE5\NLO3O10Q\Sparse-Foliage-Tree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flipH="1">
              <a:off x="4614964" y="6052454"/>
              <a:ext cx="488641" cy="449943"/>
            </a:xfrm>
            <a:prstGeom prst="rect">
              <a:avLst/>
            </a:prstGeom>
            <a:noFill/>
          </p:spPr>
        </p:pic>
        <p:pic>
          <p:nvPicPr>
            <p:cNvPr id="100" name="Picture 5" descr="C:\Users\Sukesh Sutradhar\AppData\Local\Microsoft\Windows\Temporary Internet Files\Content.IE5\NLO3O10Q\Sparse-Foliage-Tree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flipH="1">
              <a:off x="4114221" y="5987142"/>
              <a:ext cx="488641" cy="449943"/>
            </a:xfrm>
            <a:prstGeom prst="rect">
              <a:avLst/>
            </a:prstGeom>
            <a:noFill/>
          </p:spPr>
        </p:pic>
        <p:pic>
          <p:nvPicPr>
            <p:cNvPr id="102" name="Picture 5" descr="C:\Users\Sukesh Sutradhar\AppData\Local\Microsoft\Windows\Temporary Internet Files\Content.IE5\NLO3O10Q\Sparse-Foliage-Tree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flipH="1">
              <a:off x="3591707" y="6001657"/>
              <a:ext cx="488641" cy="449943"/>
            </a:xfrm>
            <a:prstGeom prst="rect">
              <a:avLst/>
            </a:prstGeom>
            <a:noFill/>
          </p:spPr>
        </p:pic>
      </p:grpSp>
      <p:pic>
        <p:nvPicPr>
          <p:cNvPr id="103" name="Picture 5" descr="C:\Users\Sukesh Sutradhar\AppData\Local\Microsoft\Windows\Temporary Internet Files\Content.IE5\NLO3O10Q\Sparse-Foliage-Tree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3744107" y="6154057"/>
            <a:ext cx="488641" cy="449943"/>
          </a:xfrm>
          <a:prstGeom prst="rect">
            <a:avLst/>
          </a:prstGeom>
          <a:noFill/>
        </p:spPr>
      </p:pic>
      <p:pic>
        <p:nvPicPr>
          <p:cNvPr id="85" name="Picture 5" descr="C:\Users\Sukesh Sutradhar\AppData\Local\Microsoft\Windows\Temporary Internet Files\Content.IE5\NLO3O10Q\Sparse-Foliage-Tree[1].png">
            <a:extLst>
              <a:ext uri="{FF2B5EF4-FFF2-40B4-BE49-F238E27FC236}">
                <a16:creationId xmlns:a16="http://schemas.microsoft.com/office/drawing/2014/main" id="{D8AB94C1-94EC-4EFD-9249-CDB564F39C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5132643" y="4481175"/>
            <a:ext cx="488641" cy="44994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48643721"/>
      </p:ext>
    </p:extLst>
  </p:cSld>
  <p:clrMapOvr>
    <a:masterClrMapping/>
  </p:clrMapOvr>
  <p:transition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9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5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1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7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3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9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5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7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1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7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7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7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7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8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8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3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8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8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8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9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9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9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9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95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9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9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01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0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0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0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07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0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1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1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1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3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1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1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9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2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2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2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2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25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2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2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2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3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ame 8"/>
          <p:cNvSpPr/>
          <p:nvPr/>
        </p:nvSpPr>
        <p:spPr>
          <a:xfrm>
            <a:off x="0" y="0"/>
            <a:ext cx="12192000" cy="7033846"/>
          </a:xfrm>
          <a:prstGeom prst="frame">
            <a:avLst>
              <a:gd name="adj1" fmla="val 1918"/>
            </a:avLst>
          </a:prstGeom>
          <a:gradFill flip="none" rotWithShape="1">
            <a:gsLst>
              <a:gs pos="0">
                <a:srgbClr val="FFFFFF"/>
              </a:gs>
              <a:gs pos="16000">
                <a:srgbClr val="1F1F1F"/>
              </a:gs>
              <a:gs pos="17999">
                <a:srgbClr val="FFFFFF"/>
              </a:gs>
              <a:gs pos="42000">
                <a:srgbClr val="636363"/>
              </a:gs>
              <a:gs pos="53000">
                <a:srgbClr val="CFCFCF"/>
              </a:gs>
              <a:gs pos="66000">
                <a:srgbClr val="CFCFCF"/>
              </a:gs>
              <a:gs pos="75999">
                <a:srgbClr val="1F1F1F"/>
              </a:gs>
              <a:gs pos="78999">
                <a:srgbClr val="FFFFFF"/>
              </a:gs>
              <a:gs pos="100000">
                <a:srgbClr val="7F7F7F"/>
              </a:gs>
            </a:gsLst>
            <a:path path="shap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8" name="Group 47"/>
          <p:cNvGrpSpPr/>
          <p:nvPr/>
        </p:nvGrpSpPr>
        <p:grpSpPr>
          <a:xfrm>
            <a:off x="5711252" y="831920"/>
            <a:ext cx="5934519" cy="5388998"/>
            <a:chOff x="990279" y="412192"/>
            <a:chExt cx="6468080" cy="5926890"/>
          </a:xfrm>
        </p:grpSpPr>
        <p:pic>
          <p:nvPicPr>
            <p:cNvPr id="12" name="Picture 11" descr="download (14)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flipH="1">
              <a:off x="3572888" y="3909747"/>
              <a:ext cx="1249898" cy="1145064"/>
            </a:xfrm>
            <a:prstGeom prst="rect">
              <a:avLst/>
            </a:prstGeom>
            <a:ln w="127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16" name="Picture 15" descr="download (16)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876242" y="4553679"/>
              <a:ext cx="1277974" cy="1157574"/>
            </a:xfrm>
            <a:prstGeom prst="rect">
              <a:avLst/>
            </a:prstGeom>
            <a:ln w="127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17" name="Picture 16" descr="images (32).jp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flipH="1">
              <a:off x="3572896" y="1528831"/>
              <a:ext cx="1233713" cy="1124427"/>
            </a:xfrm>
            <a:prstGeom prst="rect">
              <a:avLst/>
            </a:prstGeom>
            <a:ln w="127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11" name="Picture 10" descr="download (5).jp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275205" y="3274142"/>
              <a:ext cx="1216153" cy="1140543"/>
            </a:xfrm>
            <a:prstGeom prst="rect">
              <a:avLst/>
            </a:prstGeom>
            <a:ln w="127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18" name="Picture 17" descr="images (33).jpg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275818" y="2067431"/>
              <a:ext cx="1229192" cy="1137880"/>
            </a:xfrm>
            <a:prstGeom prst="rect">
              <a:avLst/>
            </a:prstGeom>
            <a:ln w="127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19" name="Picture 18" descr="images (34).jpg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237093" y="5186598"/>
              <a:ext cx="1221266" cy="1152484"/>
            </a:xfrm>
            <a:prstGeom prst="rect">
              <a:avLst/>
            </a:prstGeom>
            <a:ln w="127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58" name="Picture 57" descr="images man.png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 flipH="1">
              <a:off x="990279" y="2738608"/>
              <a:ext cx="1219202" cy="1134603"/>
            </a:xfrm>
            <a:prstGeom prst="rect">
              <a:avLst/>
            </a:prstGeom>
            <a:ln w="127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61" name="Picture 60" descr="images (36).jpg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187351" y="412192"/>
              <a:ext cx="1224688" cy="1116804"/>
            </a:xfrm>
            <a:prstGeom prst="rect">
              <a:avLst/>
            </a:prstGeom>
            <a:ln w="127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62" name="Picture 61" descr="bird-feathers.jpg.653x0_q80_crop-smart.png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879130" y="870661"/>
              <a:ext cx="1246453" cy="1127260"/>
            </a:xfrm>
            <a:prstGeom prst="rect">
              <a:avLst/>
            </a:prstGeom>
            <a:ln w="127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  <p:pic>
        <p:nvPicPr>
          <p:cNvPr id="66" name="Picture 65" descr="images (42).jp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81677" y="1119328"/>
            <a:ext cx="1602154" cy="4951689"/>
          </a:xfrm>
          <a:prstGeom prst="rect">
            <a:avLst/>
          </a:prstGeom>
        </p:spPr>
      </p:pic>
      <p:pic>
        <p:nvPicPr>
          <p:cNvPr id="69" name="Picture 68" descr="Arrow-Moving.gif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13584639">
            <a:off x="2661570" y="4578987"/>
            <a:ext cx="1622927" cy="83996"/>
          </a:xfrm>
          <a:prstGeom prst="rect">
            <a:avLst/>
          </a:prstGeom>
        </p:spPr>
      </p:pic>
      <p:pic>
        <p:nvPicPr>
          <p:cNvPr id="71" name="Picture 70" descr="85be7062e9c059fa347764acb8090f71.jp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890675" y="2996055"/>
            <a:ext cx="1738785" cy="816290"/>
          </a:xfrm>
          <a:prstGeom prst="rect">
            <a:avLst/>
          </a:prstGeom>
        </p:spPr>
      </p:pic>
      <p:pic>
        <p:nvPicPr>
          <p:cNvPr id="73" name="Picture 72" descr="Arrow-Moving.gif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10203714">
            <a:off x="6443707" y="5436305"/>
            <a:ext cx="2252383" cy="116573"/>
          </a:xfrm>
          <a:prstGeom prst="rect">
            <a:avLst/>
          </a:prstGeom>
        </p:spPr>
      </p:pic>
      <p:pic>
        <p:nvPicPr>
          <p:cNvPr id="75" name="Picture 74" descr="Arrow-Moving.gif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4437323" flipV="1">
            <a:off x="1391193" y="1853757"/>
            <a:ext cx="1650074" cy="85400"/>
          </a:xfrm>
          <a:prstGeom prst="rect">
            <a:avLst/>
          </a:prstGeom>
        </p:spPr>
      </p:pic>
      <p:sp>
        <p:nvSpPr>
          <p:cNvPr id="76" name="TextBox 75"/>
          <p:cNvSpPr txBox="1"/>
          <p:nvPr/>
        </p:nvSpPr>
        <p:spPr>
          <a:xfrm rot="4442207">
            <a:off x="1793151" y="1620415"/>
            <a:ext cx="12343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0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সুর্যের আলো</a:t>
            </a:r>
            <a:endParaRPr lang="en-US" sz="2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0" name="Oval 79"/>
          <p:cNvSpPr/>
          <p:nvPr/>
        </p:nvSpPr>
        <p:spPr>
          <a:xfrm rot="21003277">
            <a:off x="4398464" y="1839532"/>
            <a:ext cx="1437671" cy="227557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1" name="Oval 80"/>
          <p:cNvSpPr/>
          <p:nvPr/>
        </p:nvSpPr>
        <p:spPr>
          <a:xfrm rot="583071">
            <a:off x="4038334" y="5291796"/>
            <a:ext cx="2283447" cy="371643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82" name="Picture 81" descr="10975743-0-yellow-arrow-clip-ar.gif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 rot="19949953" flipV="1">
            <a:off x="3102857" y="2373964"/>
            <a:ext cx="1504770" cy="117589"/>
          </a:xfrm>
          <a:prstGeom prst="rect">
            <a:avLst/>
          </a:prstGeom>
        </p:spPr>
      </p:pic>
      <p:cxnSp>
        <p:nvCxnSpPr>
          <p:cNvPr id="85" name="Straight Arrow Connector 84"/>
          <p:cNvCxnSpPr/>
          <p:nvPr/>
        </p:nvCxnSpPr>
        <p:spPr>
          <a:xfrm>
            <a:off x="1528997" y="2698230"/>
            <a:ext cx="734518" cy="494675"/>
          </a:xfrm>
          <a:prstGeom prst="straightConnector1">
            <a:avLst/>
          </a:prstGeom>
          <a:ln w="762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Oval 85"/>
          <p:cNvSpPr/>
          <p:nvPr/>
        </p:nvSpPr>
        <p:spPr>
          <a:xfrm>
            <a:off x="9024079" y="2833141"/>
            <a:ext cx="2773180" cy="112426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76200"/>
          <a:effectLst>
            <a:outerShdw blurRad="50800" dist="38100" dir="16200000" rotWithShape="0">
              <a:prstClr val="black">
                <a:alpha val="40000"/>
              </a:prstClr>
            </a:outerShd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400" dirty="0">
                <a:solidFill>
                  <a:schemeClr val="accent5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বিভিন্ন প্রাণীর শ্বাস গ্রহণ ও ত্যাগ</a:t>
            </a:r>
            <a:endParaRPr lang="en-US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89" name="Oval 88"/>
          <p:cNvSpPr/>
          <p:nvPr/>
        </p:nvSpPr>
        <p:spPr>
          <a:xfrm>
            <a:off x="1216748" y="5578824"/>
            <a:ext cx="1361560" cy="49219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76200"/>
          <a:effectLst>
            <a:outerShdw blurRad="50800" dist="38100" dir="16200000" rotWithShape="0">
              <a:prstClr val="black">
                <a:alpha val="40000"/>
              </a:prstClr>
            </a:outerShd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dirty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উদ্ভিদ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9" name="Sun 28"/>
          <p:cNvSpPr/>
          <p:nvPr/>
        </p:nvSpPr>
        <p:spPr>
          <a:xfrm>
            <a:off x="1448968" y="239151"/>
            <a:ext cx="731526" cy="928468"/>
          </a:xfrm>
          <a:prstGeom prst="sun">
            <a:avLst>
              <a:gd name="adj" fmla="val 32206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908435" y="3587265"/>
            <a:ext cx="10832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8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মানুষ</a:t>
            </a:r>
            <a:endParaRPr lang="en-US" sz="28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947095" y="2192208"/>
            <a:ext cx="10832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2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মোরগ</a:t>
            </a:r>
            <a:endParaRPr lang="en-US" sz="32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865059" y="3995237"/>
            <a:ext cx="10832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2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গরু</a:t>
            </a:r>
            <a:endParaRPr lang="en-US" sz="32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877955" y="1772493"/>
            <a:ext cx="10832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8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বিড়াল</a:t>
            </a:r>
            <a:endParaRPr lang="en-US" sz="28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9563742" y="1137118"/>
            <a:ext cx="10832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2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পেঁচা</a:t>
            </a:r>
            <a:endParaRPr lang="en-US" sz="32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0787633" y="686952"/>
            <a:ext cx="10832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2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কাক</a:t>
            </a:r>
            <a:endParaRPr lang="en-US" sz="32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9324589" y="5104220"/>
            <a:ext cx="10832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2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সিংহ</a:t>
            </a:r>
            <a:endParaRPr lang="en-US" sz="32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0548478" y="5835743"/>
            <a:ext cx="10832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8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মাছি</a:t>
            </a:r>
            <a:endParaRPr lang="en-US" sz="28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8199174" y="4625918"/>
            <a:ext cx="10832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8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ছাগল</a:t>
            </a:r>
            <a:endParaRPr lang="en-US" sz="28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702189" y="4234350"/>
            <a:ext cx="1308295" cy="33855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1600" dirty="0">
                <a:latin typeface="NikoshBAN" pitchFamily="2" charset="0"/>
                <a:cs typeface="NikoshBAN" pitchFamily="2" charset="0"/>
              </a:rPr>
              <a:t>সালোকসংশ্লেষণ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4" name="Picture 43" descr="10975743-0-yellow-arrow-clip-ar.gif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 rot="470489" flipV="1">
            <a:off x="6293943" y="1879237"/>
            <a:ext cx="1504770" cy="117589"/>
          </a:xfrm>
          <a:prstGeom prst="rect">
            <a:avLst/>
          </a:prstGeom>
        </p:spPr>
      </p:pic>
      <p:sp>
        <p:nvSpPr>
          <p:cNvPr id="46" name="Rectangle 45"/>
          <p:cNvSpPr/>
          <p:nvPr/>
        </p:nvSpPr>
        <p:spPr>
          <a:xfrm>
            <a:off x="4218669" y="472998"/>
            <a:ext cx="40672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600" b="1" dirty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ছবিতে কী কী দেখা </a:t>
            </a:r>
            <a:r>
              <a:rPr lang="bn-IN" sz="36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যাচ্ছে</a:t>
            </a:r>
            <a:r>
              <a:rPr lang="bn-IN" sz="3600" b="1" dirty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3600" b="1" dirty="0">
              <a:solidFill>
                <a:schemeClr val="tx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2518114" y="203358"/>
            <a:ext cx="651334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27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উদ্ভিদ সালোকসংশ্লেষণ প্রক্রিয়ায় খাদ্য তৈরির সময় কার্বন ডাই অক্সাইড গ্রহণ এবং অক্সিজেন ত্যাগ করছে। অপরদিকে প্রাণী শ্বাস ক্রিয়ার সময় অক্সিজেন গ্রহণ করছে এবং কার্বন ডাই অক্সাইড ত্যাগ করছে।</a:t>
            </a:r>
            <a:endParaRPr lang="en-US" sz="27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 rot="765147">
            <a:off x="4487601" y="5289466"/>
            <a:ext cx="15103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n-IN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কার্বন ডাই অক্সাইড</a:t>
            </a:r>
            <a:endParaRPr 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0" name="TextBox 49"/>
          <p:cNvSpPr txBox="1"/>
          <p:nvPr/>
        </p:nvSpPr>
        <p:spPr>
          <a:xfrm rot="20915238">
            <a:off x="4670465" y="1786586"/>
            <a:ext cx="827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dirty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অক্সিজেন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617789" y="1533401"/>
            <a:ext cx="9383151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আমরা শিখলাম</a:t>
            </a:r>
            <a:r>
              <a:rPr lang="bn-IN" sz="4400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, প্রাণীর </a:t>
            </a:r>
            <a:r>
              <a:rPr lang="bn-IN" sz="4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ত্যাগ করা কার্বন ডাই অক্সাইড  উদ্ভিদ গ্রহণ করে সালোকসংশ্লেষণ প্রক্রিয়ায় খাদ্য তৈরি করে। অপরদিকে প্রাণী শ্বাস গ্রহণের সময় উদ্ভিদের ত্যাগ করা অক্সিজেন গ্রহণ করে। এভাবে উদ্ভিদের খাদ্য তৈরি ও প্রাণীর শ্বাস কার্যে এরা পরস্পর নির্ভরশীল।</a:t>
            </a:r>
            <a:endParaRPr lang="en-US" sz="4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8643721"/>
      </p:ext>
    </p:extLst>
  </p:cSld>
  <p:clrMapOvr>
    <a:masterClrMapping/>
  </p:clrMapOvr>
  <p:transition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56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0.01913 0.01966 L -2.61617E-7 -2.28492E-6 " pathEditMode="relative" rAng="0" ptsTypes="AA">
                                      <p:cBhvr>
                                        <p:cTn id="9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0" y="-100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56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0.03411 -0.00486 L -0.00118 -2.59019E-7 " pathEditMode="relative" rAng="0" ptsTypes="AA">
                                      <p:cBhvr>
                                        <p:cTn id="1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0" y="200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6" presetClass="entr" presetSubtype="16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6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9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0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5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8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1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4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7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0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3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6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60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5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8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1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4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7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80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83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86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8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9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95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98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1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4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7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0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7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8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7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2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7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7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0" dur="5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7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7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8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7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2" dur="5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7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6"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7" presetClass="exit" presetSubtype="1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150"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7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4" dur="5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7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8" dur="5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7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2" dur="500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7" presetClass="exit" presetSubtype="1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166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7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0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7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7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8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7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2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17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6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17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0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7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4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7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17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2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7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6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7" presetClass="exit" presetSubtype="1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210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17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4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17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8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17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17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6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500"/>
                            </p:stCondLst>
                            <p:childTnLst>
                              <p:par>
                                <p:cTn id="230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/>
      <p:bldP spid="76" grpId="1"/>
      <p:bldP spid="80" grpId="0" animBg="1"/>
      <p:bldP spid="80" grpId="1" animBg="1"/>
      <p:bldP spid="81" grpId="0" animBg="1"/>
      <p:bldP spid="81" grpId="1" animBg="1"/>
      <p:bldP spid="86" grpId="0" animBg="1"/>
      <p:bldP spid="86" grpId="1" animBg="1"/>
      <p:bldP spid="89" grpId="0" animBg="1"/>
      <p:bldP spid="89" grpId="1" animBg="1"/>
      <p:bldP spid="29" grpId="0" animBg="1"/>
      <p:bldP spid="29" grpId="1" animBg="1"/>
      <p:bldP spid="29" grpId="2" animBg="1"/>
      <p:bldP spid="30" grpId="0"/>
      <p:bldP spid="30" grpId="1"/>
      <p:bldP spid="31" grpId="0"/>
      <p:bldP spid="31" grpId="1"/>
      <p:bldP spid="32" grpId="0"/>
      <p:bldP spid="32" grpId="1"/>
      <p:bldP spid="33" grpId="0"/>
      <p:bldP spid="33" grpId="1"/>
      <p:bldP spid="34" grpId="0"/>
      <p:bldP spid="34" grpId="1"/>
      <p:bldP spid="35" grpId="0"/>
      <p:bldP spid="35" grpId="1"/>
      <p:bldP spid="36" grpId="0"/>
      <p:bldP spid="36" grpId="1"/>
      <p:bldP spid="37" grpId="0"/>
      <p:bldP spid="37" grpId="1"/>
      <p:bldP spid="41" grpId="0"/>
      <p:bldP spid="41" grpId="1"/>
      <p:bldP spid="42" grpId="0" animBg="1"/>
      <p:bldP spid="42" grpId="1" animBg="1"/>
      <p:bldP spid="46" grpId="0"/>
      <p:bldP spid="46" grpId="1"/>
      <p:bldP spid="46" grpId="2"/>
      <p:bldP spid="47" grpId="0"/>
      <p:bldP spid="47" grpId="1"/>
      <p:bldP spid="49" grpId="0"/>
      <p:bldP spid="49" grpId="1"/>
      <p:bldP spid="50" grpId="0"/>
      <p:bldP spid="50" grpId="1"/>
      <p:bldP spid="4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ame 8"/>
          <p:cNvSpPr/>
          <p:nvPr/>
        </p:nvSpPr>
        <p:spPr>
          <a:xfrm>
            <a:off x="0" y="-1"/>
            <a:ext cx="12192000" cy="6991643"/>
          </a:xfrm>
          <a:prstGeom prst="frame">
            <a:avLst>
              <a:gd name="adj1" fmla="val 1918"/>
            </a:avLst>
          </a:prstGeom>
          <a:gradFill flip="none" rotWithShape="1">
            <a:gsLst>
              <a:gs pos="0">
                <a:srgbClr val="FFFFFF"/>
              </a:gs>
              <a:gs pos="16000">
                <a:srgbClr val="1F1F1F"/>
              </a:gs>
              <a:gs pos="17999">
                <a:srgbClr val="FFFFFF"/>
              </a:gs>
              <a:gs pos="42000">
                <a:srgbClr val="636363"/>
              </a:gs>
              <a:gs pos="53000">
                <a:srgbClr val="CFCFCF"/>
              </a:gs>
              <a:gs pos="66000">
                <a:srgbClr val="CFCFCF"/>
              </a:gs>
              <a:gs pos="75999">
                <a:srgbClr val="1F1F1F"/>
              </a:gs>
              <a:gs pos="78999">
                <a:srgbClr val="FFFFFF"/>
              </a:gs>
              <a:gs pos="100000">
                <a:srgbClr val="7F7F7F"/>
              </a:gs>
            </a:gsLst>
            <a:path path="shap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/>
              </a:solidFill>
            </a:endParaRPr>
          </a:p>
        </p:txBody>
      </p:sp>
      <p:pic>
        <p:nvPicPr>
          <p:cNvPr id="33" name="Picture 32" descr="gddfg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958" y="824459"/>
            <a:ext cx="2015517" cy="4971430"/>
          </a:xfrm>
          <a:prstGeom prst="rect">
            <a:avLst/>
          </a:prstGeom>
        </p:spPr>
      </p:pic>
      <p:sp>
        <p:nvSpPr>
          <p:cNvPr id="35" name="Right Arrow 34"/>
          <p:cNvSpPr/>
          <p:nvPr/>
        </p:nvSpPr>
        <p:spPr>
          <a:xfrm>
            <a:off x="2068644" y="3117952"/>
            <a:ext cx="509665" cy="434715"/>
          </a:xfrm>
          <a:prstGeom prst="rightArrow">
            <a:avLst>
              <a:gd name="adj1" fmla="val 36062"/>
              <a:gd name="adj2" fmla="val 33507"/>
            </a:avLst>
          </a:prstGeom>
          <a:solidFill>
            <a:schemeClr val="accent5">
              <a:lumMod val="75000"/>
            </a:schemeClr>
          </a:solidFill>
          <a:ln w="76200"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grpSp>
        <p:nvGrpSpPr>
          <p:cNvPr id="36" name="Group 35"/>
          <p:cNvGrpSpPr/>
          <p:nvPr/>
        </p:nvGrpSpPr>
        <p:grpSpPr>
          <a:xfrm>
            <a:off x="3048230" y="1424063"/>
            <a:ext cx="3689920" cy="4074096"/>
            <a:chOff x="3048230" y="1424063"/>
            <a:chExt cx="3689920" cy="4074096"/>
          </a:xfrm>
        </p:grpSpPr>
        <p:pic>
          <p:nvPicPr>
            <p:cNvPr id="6" name="Picture 5" descr="85be7062e9c059fa347764acb8090f71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395634" y="1636582"/>
              <a:ext cx="1276502" cy="1211547"/>
            </a:xfrm>
            <a:prstGeom prst="rect">
              <a:avLst/>
            </a:prstGeom>
          </p:spPr>
        </p:pic>
        <p:pic>
          <p:nvPicPr>
            <p:cNvPr id="16" name="Picture 15" descr="roots-as-vegetables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77890" y="4075215"/>
              <a:ext cx="1217825" cy="1403689"/>
            </a:xfrm>
            <a:prstGeom prst="rect">
              <a:avLst/>
            </a:prstGeom>
          </p:spPr>
        </p:pic>
        <p:pic>
          <p:nvPicPr>
            <p:cNvPr id="19" name="Picture 18" descr="fddg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449318" y="2782429"/>
              <a:ext cx="1288832" cy="1279901"/>
            </a:xfrm>
            <a:prstGeom prst="rect">
              <a:avLst/>
            </a:prstGeom>
          </p:spPr>
        </p:pic>
        <p:pic>
          <p:nvPicPr>
            <p:cNvPr id="22" name="Picture 21" descr="plants-powerpoint-and-interactive-activities-17-638 cogfpy.png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1036687">
              <a:off x="5268980" y="4088635"/>
              <a:ext cx="1271135" cy="1409524"/>
            </a:xfrm>
            <a:prstGeom prst="rect">
              <a:avLst/>
            </a:prstGeom>
          </p:spPr>
        </p:pic>
        <p:pic>
          <p:nvPicPr>
            <p:cNvPr id="23" name="Picture 22" descr="plants-powerpoint-and-interactive-activities-17-638 copy.png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211742" y="2841675"/>
              <a:ext cx="1179769" cy="1209820"/>
            </a:xfrm>
            <a:prstGeom prst="rect">
              <a:avLst/>
            </a:prstGeom>
          </p:spPr>
        </p:pic>
        <p:pic>
          <p:nvPicPr>
            <p:cNvPr id="24" name="Picture 23" descr="download (4).jpg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048230" y="2812448"/>
              <a:ext cx="1115020" cy="1279863"/>
            </a:xfrm>
            <a:prstGeom prst="rect">
              <a:avLst/>
            </a:prstGeom>
          </p:spPr>
        </p:pic>
        <p:pic>
          <p:nvPicPr>
            <p:cNvPr id="26" name="Picture 25" descr="images (6).jpg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248544" y="4118544"/>
              <a:ext cx="1156168" cy="1247931"/>
            </a:xfrm>
            <a:prstGeom prst="rect">
              <a:avLst/>
            </a:prstGeom>
          </p:spPr>
        </p:pic>
        <p:pic>
          <p:nvPicPr>
            <p:cNvPr id="27" name="Picture 26" descr="images (23).jpg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154329" y="1562254"/>
              <a:ext cx="1144521" cy="1270885"/>
            </a:xfrm>
            <a:prstGeom prst="rect">
              <a:avLst/>
            </a:prstGeom>
          </p:spPr>
        </p:pic>
        <p:pic>
          <p:nvPicPr>
            <p:cNvPr id="29" name="Picture 28" descr="images (7).jpg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4228672" y="1424063"/>
              <a:ext cx="1188831" cy="1341620"/>
            </a:xfrm>
            <a:prstGeom prst="rect">
              <a:avLst/>
            </a:prstGeom>
          </p:spPr>
        </p:pic>
      </p:grpSp>
      <p:sp>
        <p:nvSpPr>
          <p:cNvPr id="48" name="Oval 47"/>
          <p:cNvSpPr/>
          <p:nvPr/>
        </p:nvSpPr>
        <p:spPr>
          <a:xfrm>
            <a:off x="2698231" y="1139250"/>
            <a:ext cx="4317166" cy="4601980"/>
          </a:xfrm>
          <a:prstGeom prst="ellipse">
            <a:avLst/>
          </a:prstGeom>
          <a:noFill/>
          <a:ln w="28575"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grpSp>
        <p:nvGrpSpPr>
          <p:cNvPr id="74" name="Group 73"/>
          <p:cNvGrpSpPr/>
          <p:nvPr/>
        </p:nvGrpSpPr>
        <p:grpSpPr>
          <a:xfrm>
            <a:off x="8079698" y="217004"/>
            <a:ext cx="3627620" cy="5531371"/>
            <a:chOff x="8079698" y="554636"/>
            <a:chExt cx="3627620" cy="5531371"/>
          </a:xfrm>
        </p:grpSpPr>
        <p:grpSp>
          <p:nvGrpSpPr>
            <p:cNvPr id="71" name="Group 70"/>
            <p:cNvGrpSpPr/>
            <p:nvPr/>
          </p:nvGrpSpPr>
          <p:grpSpPr>
            <a:xfrm>
              <a:off x="8139658" y="590843"/>
              <a:ext cx="3523576" cy="5448958"/>
              <a:chOff x="8139658" y="590843"/>
              <a:chExt cx="3523576" cy="5448958"/>
            </a:xfrm>
          </p:grpSpPr>
          <p:pic>
            <p:nvPicPr>
              <p:cNvPr id="51" name="Picture 50" descr="download (14).jpg"/>
              <p:cNvPicPr>
                <a:picLocks noChangeAspect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 flipH="1">
                <a:off x="8155763" y="1648918"/>
                <a:ext cx="1146792" cy="1020837"/>
              </a:xfrm>
              <a:prstGeom prst="rect">
                <a:avLst/>
              </a:prstGeom>
              <a:ln w="3175" cap="sq">
                <a:solidFill>
                  <a:srgbClr val="000000"/>
                </a:solidFill>
                <a:prstDash val="solid"/>
                <a:miter lim="800000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</p:pic>
          <p:pic>
            <p:nvPicPr>
              <p:cNvPr id="52" name="Picture 51" descr="download (16).jpg"/>
              <p:cNvPicPr>
                <a:picLocks noChangeAspect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0524778" y="2758191"/>
                <a:ext cx="1137570" cy="1108054"/>
              </a:xfrm>
              <a:prstGeom prst="rect">
                <a:avLst/>
              </a:prstGeom>
              <a:ln w="3175" cap="sq">
                <a:solidFill>
                  <a:srgbClr val="000000"/>
                </a:solidFill>
                <a:prstDash val="solid"/>
                <a:miter lim="800000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</p:pic>
          <p:pic>
            <p:nvPicPr>
              <p:cNvPr id="53" name="Picture 52" descr="images (32).jpg"/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 flipH="1">
                <a:off x="8140781" y="3885884"/>
                <a:ext cx="1131942" cy="1022380"/>
              </a:xfrm>
              <a:prstGeom prst="rect">
                <a:avLst/>
              </a:prstGeom>
              <a:ln w="3175" cap="sq">
                <a:solidFill>
                  <a:srgbClr val="000000"/>
                </a:solidFill>
                <a:prstDash val="solid"/>
                <a:miter lim="800000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</p:pic>
          <p:pic>
            <p:nvPicPr>
              <p:cNvPr id="54" name="Picture 53" descr="download (5).jpg"/>
              <p:cNvPicPr>
                <a:picLocks noChangeAspect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0536529" y="3913822"/>
                <a:ext cx="1115831" cy="1037034"/>
              </a:xfrm>
              <a:prstGeom prst="rect">
                <a:avLst/>
              </a:prstGeom>
              <a:ln w="3175" cap="sq">
                <a:solidFill>
                  <a:srgbClr val="000000"/>
                </a:solidFill>
                <a:prstDash val="solid"/>
                <a:miter lim="800000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</p:pic>
          <p:pic>
            <p:nvPicPr>
              <p:cNvPr id="55" name="Picture 54" descr="images (33).jpg"/>
              <p:cNvPicPr>
                <a:picLocks noChangeAspect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9319153" y="5005189"/>
                <a:ext cx="1143981" cy="1034612"/>
              </a:xfrm>
              <a:prstGeom prst="rect">
                <a:avLst/>
              </a:prstGeom>
              <a:ln w="3175" cap="sq">
                <a:solidFill>
                  <a:srgbClr val="000000"/>
                </a:solidFill>
                <a:prstDash val="solid"/>
                <a:miter lim="800000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</p:pic>
          <p:pic>
            <p:nvPicPr>
              <p:cNvPr id="56" name="Picture 55" descr="images (34).jpg"/>
              <p:cNvPicPr>
                <a:picLocks noChangeAspect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9356017" y="590843"/>
                <a:ext cx="1120522" cy="1041009"/>
              </a:xfrm>
              <a:prstGeom prst="rect">
                <a:avLst/>
              </a:prstGeom>
              <a:ln w="3175" cap="sq">
                <a:solidFill>
                  <a:srgbClr val="000000"/>
                </a:solidFill>
                <a:prstDash val="solid"/>
                <a:miter lim="800000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</p:pic>
          <p:pic>
            <p:nvPicPr>
              <p:cNvPr id="57" name="Picture 56" descr="images man.png"/>
              <p:cNvPicPr>
                <a:picLocks noChangeAspect="1"/>
              </p:cNvPicPr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 flipH="1">
                <a:off x="8139658" y="2722347"/>
                <a:ext cx="1133613" cy="1115136"/>
              </a:xfrm>
              <a:prstGeom prst="rect">
                <a:avLst/>
              </a:prstGeom>
              <a:ln w="3175" cap="sq">
                <a:solidFill>
                  <a:srgbClr val="000000"/>
                </a:solidFill>
                <a:prstDash val="solid"/>
                <a:miter lim="800000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</p:pic>
          <p:pic>
            <p:nvPicPr>
              <p:cNvPr id="58" name="Picture 57" descr="images (36).jpg"/>
              <p:cNvPicPr>
                <a:picLocks noChangeAspect="1"/>
              </p:cNvPicPr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10539572" y="1686361"/>
                <a:ext cx="1123662" cy="1015449"/>
              </a:xfrm>
              <a:prstGeom prst="rect">
                <a:avLst/>
              </a:prstGeom>
              <a:ln w="3175" cap="sq">
                <a:solidFill>
                  <a:srgbClr val="000000"/>
                </a:solidFill>
                <a:prstDash val="solid"/>
                <a:miter lim="800000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</p:pic>
          <p:pic>
            <p:nvPicPr>
              <p:cNvPr id="59" name="Picture 58" descr="bird-feathers.jpg.653x0_q80_crop-smart.png"/>
              <p:cNvPicPr>
                <a:picLocks noChangeAspect="1"/>
              </p:cNvPicPr>
              <p:nvPr/>
            </p:nvPicPr>
            <p:blipFill>
              <a:blip r:embed="rId21" cstate="print"/>
              <a:stretch>
                <a:fillRect/>
              </a:stretch>
            </p:blipFill>
            <p:spPr>
              <a:xfrm>
                <a:off x="9354257" y="1683484"/>
                <a:ext cx="1143631" cy="1024956"/>
              </a:xfrm>
              <a:prstGeom prst="rect">
                <a:avLst/>
              </a:prstGeom>
              <a:ln w="12700" cap="sq">
                <a:solidFill>
                  <a:srgbClr val="000000"/>
                </a:solidFill>
                <a:prstDash val="solid"/>
                <a:miter lim="800000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</p:pic>
          <p:pic>
            <p:nvPicPr>
              <p:cNvPr id="61" name="Picture 60" descr="images (35).jpg"/>
              <p:cNvPicPr>
                <a:picLocks noChangeAspect="1"/>
              </p:cNvPicPr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9343011" y="2780522"/>
                <a:ext cx="1195074" cy="1101932"/>
              </a:xfrm>
              <a:prstGeom prst="rect">
                <a:avLst/>
              </a:prstGeom>
            </p:spPr>
          </p:pic>
          <p:pic>
            <p:nvPicPr>
              <p:cNvPr id="63" name="Picture 62" descr="images (9).jpg"/>
              <p:cNvPicPr>
                <a:picLocks noChangeAspect="1"/>
              </p:cNvPicPr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9324820" y="3914152"/>
                <a:ext cx="1153305" cy="1047594"/>
              </a:xfrm>
              <a:prstGeom prst="rect">
                <a:avLst/>
              </a:prstGeom>
              <a:ln w="3175" cap="sq">
                <a:solidFill>
                  <a:srgbClr val="000000"/>
                </a:solidFill>
                <a:prstDash val="solid"/>
                <a:miter lim="800000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</p:pic>
        </p:grpSp>
        <p:sp>
          <p:nvSpPr>
            <p:cNvPr id="72" name="Rounded Rectangle 71"/>
            <p:cNvSpPr/>
            <p:nvPr/>
          </p:nvSpPr>
          <p:spPr>
            <a:xfrm>
              <a:off x="8079698" y="554636"/>
              <a:ext cx="3627620" cy="5531371"/>
            </a:xfrm>
            <a:prstGeom prst="roundRect">
              <a:avLst>
                <a:gd name="adj" fmla="val 43802"/>
              </a:avLst>
            </a:prstGeom>
            <a:noFill/>
            <a:ln w="12700"/>
            <a:effectLst>
              <a:glow rad="101600">
                <a:schemeClr val="accent3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sp>
        <p:nvSpPr>
          <p:cNvPr id="73" name="Right Arrow 72"/>
          <p:cNvSpPr/>
          <p:nvPr/>
        </p:nvSpPr>
        <p:spPr>
          <a:xfrm>
            <a:off x="7197780" y="3045503"/>
            <a:ext cx="509665" cy="434715"/>
          </a:xfrm>
          <a:prstGeom prst="rightArrow">
            <a:avLst>
              <a:gd name="adj1" fmla="val 36062"/>
              <a:gd name="adj2" fmla="val 33507"/>
            </a:avLst>
          </a:prstGeom>
          <a:solidFill>
            <a:schemeClr val="accent5">
              <a:lumMod val="75000"/>
            </a:schemeClr>
          </a:solidFill>
          <a:ln w="76200"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34" name="Rectangle 33"/>
          <p:cNvSpPr/>
          <p:nvPr/>
        </p:nvSpPr>
        <p:spPr>
          <a:xfrm>
            <a:off x="2391499" y="346788"/>
            <a:ext cx="510657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2800" b="1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উদ্ভিদ হতে খাদ্য হিসাবে আমরা কী কী পাই?</a:t>
            </a:r>
            <a:endParaRPr lang="en-US" sz="28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2572035" y="336858"/>
            <a:ext cx="47994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32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ফুল, ফল, বীজ,পাতা, মূল ইত্যাদি।</a:t>
            </a:r>
            <a:endParaRPr lang="en-US" sz="32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1373939" y="400488"/>
            <a:ext cx="682752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2400" b="1" dirty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মানুষ ছাড়া আর কোন কোন প্রাণী এগুলো খাদ্য হিসাবে  গ্রহণ করে?</a:t>
            </a:r>
            <a:endParaRPr lang="en-US" sz="2400" b="1" dirty="0">
              <a:solidFill>
                <a:schemeClr val="accent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1701483" y="472609"/>
            <a:ext cx="60357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b="1" dirty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গরু, ছাগল, হাঁস, মোরগ, পেঁচা, কাক, বিড়াল, শালিক, সিংহ ইত্যাদি।</a:t>
            </a:r>
            <a:endParaRPr lang="en-US" b="1" dirty="0">
              <a:solidFill>
                <a:schemeClr val="accent6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6" name="Oval 65"/>
          <p:cNvSpPr/>
          <p:nvPr/>
        </p:nvSpPr>
        <p:spPr>
          <a:xfrm>
            <a:off x="611838" y="5930528"/>
            <a:ext cx="1361560" cy="49219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76200"/>
          <a:effectLst>
            <a:outerShdw blurRad="50800" dist="38100" dir="16200000" rotWithShape="0">
              <a:prstClr val="black">
                <a:alpha val="40000"/>
              </a:prstClr>
            </a:outerShd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dirty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উদ্ভিদ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7" name="Oval 66"/>
          <p:cNvSpPr/>
          <p:nvPr/>
        </p:nvSpPr>
        <p:spPr>
          <a:xfrm>
            <a:off x="3108960" y="5852161"/>
            <a:ext cx="3559126" cy="56820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76200"/>
          <a:effectLst>
            <a:outerShdw blurRad="50800" dist="38100" dir="16200000" rotWithShape="0">
              <a:prstClr val="black">
                <a:alpha val="40000"/>
              </a:prstClr>
            </a:outerShd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1600" dirty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উদ্ভিদ হতে প্রাপ্ত কান্ড, </a:t>
            </a:r>
          </a:p>
          <a:p>
            <a:pPr algn="ctr"/>
            <a:r>
              <a:rPr lang="bn-IN" sz="1600" dirty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শাখা ও ফলমূল</a:t>
            </a:r>
            <a:endParaRPr lang="en-US" sz="16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8" name="Oval 67"/>
          <p:cNvSpPr/>
          <p:nvPr/>
        </p:nvSpPr>
        <p:spPr>
          <a:xfrm>
            <a:off x="9087744" y="5869556"/>
            <a:ext cx="1898370" cy="49219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76200"/>
          <a:effectLst>
            <a:outerShdw blurRad="50800" dist="38100" dir="16200000" rotWithShape="0">
              <a:prstClr val="black">
                <a:alpha val="40000"/>
              </a:prstClr>
            </a:outerShd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dirty="0">
                <a:solidFill>
                  <a:schemeClr val="accent6">
                    <a:lumMod val="50000"/>
                  </a:schemeClr>
                </a:solidFill>
              </a:rPr>
              <a:t>বিভিন্ন প্রাণী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730330" y="2208649"/>
            <a:ext cx="938315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আজকে আমরা শিখলাম, প্রাণী খাদ্য হিসাবে উদ্ভিদের বিভিন্ন অংশ ব্যবহার করে।</a:t>
            </a:r>
            <a:endParaRPr lang="en-US" sz="4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8643721"/>
      </p:ext>
    </p:extLst>
  </p:cSld>
  <p:clrMapOvr>
    <a:masterClrMapping/>
  </p:clrMapOvr>
  <p:transition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4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from="(ppt_x)" to="(ppt_x+1)" calcmode="lin" valueType="num">
                                      <p:cBhvr>
                                        <p:cTn id="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3" dur="2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8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  <p:to>
                                        <p:strVal val="-1.0"/>
                                      </p:to>
                                    </p:se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3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9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5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4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from="(ppt_x)" to="(ppt_x+1)" calcmode="lin" valueType="num">
                                      <p:cBhvr>
                                        <p:cTn id="6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5" dur="2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6" dur="8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  <p:to>
                                        <p:strVal val="-1.0"/>
                                      </p:to>
                                    </p:se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7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7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7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5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7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7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8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4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from="(ppt_x)" to="(ppt_x+1)" calcmode="lin" valueType="num">
                                      <p:cBhvr>
                                        <p:cTn id="8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5" dur="2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86" dur="8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  <p:to>
                                        <p:strVal val="-1.0"/>
                                      </p:to>
                                    </p:se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9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9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9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000"/>
                            </p:stCondLst>
                            <p:childTnLst>
                              <p:par>
                                <p:cTn id="96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9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9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0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02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0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0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0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7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5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7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7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7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7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1" dur="5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7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5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7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9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7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3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7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7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7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1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7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5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7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9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500"/>
                            </p:stCondLst>
                            <p:childTnLst>
                              <p:par>
                                <p:cTn id="16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5" grpId="1" animBg="1"/>
      <p:bldP spid="48" grpId="0" animBg="1"/>
      <p:bldP spid="48" grpId="1" animBg="1"/>
      <p:bldP spid="73" grpId="0" animBg="1"/>
      <p:bldP spid="73" grpId="1" animBg="1"/>
      <p:bldP spid="34" grpId="0"/>
      <p:bldP spid="34" grpId="1"/>
      <p:bldP spid="34" grpId="2"/>
      <p:bldP spid="50" grpId="0" build="allAtOnce"/>
      <p:bldP spid="50" grpId="1" build="allAtOnce"/>
      <p:bldP spid="60" grpId="0"/>
      <p:bldP spid="60" grpId="1"/>
      <p:bldP spid="60" grpId="2"/>
      <p:bldP spid="64" grpId="0"/>
      <p:bldP spid="64" grpId="1"/>
      <p:bldP spid="66" grpId="0" animBg="1"/>
      <p:bldP spid="66" grpId="1" animBg="1"/>
      <p:bldP spid="67" grpId="0" animBg="1"/>
      <p:bldP spid="67" grpId="1" animBg="1"/>
      <p:bldP spid="68" grpId="0" animBg="1"/>
      <p:bldP spid="68" grpId="1" animBg="1"/>
      <p:bldP spid="4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ame 8"/>
          <p:cNvSpPr/>
          <p:nvPr/>
        </p:nvSpPr>
        <p:spPr>
          <a:xfrm>
            <a:off x="0" y="0"/>
            <a:ext cx="12192000" cy="7019778"/>
          </a:xfrm>
          <a:prstGeom prst="frame">
            <a:avLst>
              <a:gd name="adj1" fmla="val 1918"/>
            </a:avLst>
          </a:prstGeom>
          <a:gradFill flip="none" rotWithShape="1">
            <a:gsLst>
              <a:gs pos="0">
                <a:srgbClr val="FFFFFF"/>
              </a:gs>
              <a:gs pos="16000">
                <a:srgbClr val="1F1F1F"/>
              </a:gs>
              <a:gs pos="17999">
                <a:srgbClr val="FFFFFF"/>
              </a:gs>
              <a:gs pos="42000">
                <a:srgbClr val="636363"/>
              </a:gs>
              <a:gs pos="53000">
                <a:srgbClr val="CFCFCF"/>
              </a:gs>
              <a:gs pos="66000">
                <a:srgbClr val="CFCFCF"/>
              </a:gs>
              <a:gs pos="75999">
                <a:srgbClr val="1F1F1F"/>
              </a:gs>
              <a:gs pos="78999">
                <a:srgbClr val="FFFFFF"/>
              </a:gs>
              <a:gs pos="100000">
                <a:srgbClr val="7F7F7F"/>
              </a:gs>
            </a:gsLst>
            <a:path path="shap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7" name="Picture 6" descr="download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2588" y="693462"/>
            <a:ext cx="3947256" cy="2368104"/>
          </a:xfrm>
          <a:prstGeom prst="rect">
            <a:avLst/>
          </a:prstGeom>
          <a:ln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 descr="download (7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0465" y="743217"/>
            <a:ext cx="3320157" cy="2366825"/>
          </a:xfrm>
          <a:prstGeom prst="rect">
            <a:avLst/>
          </a:prstGeom>
          <a:ln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11" descr="images (10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76579" y="3710230"/>
            <a:ext cx="3334043" cy="2135124"/>
          </a:xfrm>
          <a:prstGeom prst="rect">
            <a:avLst/>
          </a:prstGeom>
          <a:ln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Picture 15" descr="images (12)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0841" y="3694581"/>
            <a:ext cx="3446585" cy="2166423"/>
          </a:xfrm>
          <a:prstGeom prst="rect">
            <a:avLst/>
          </a:prstGeom>
          <a:ln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Picture 16" descr="images (15)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01908" y="3684655"/>
            <a:ext cx="3868616" cy="2186276"/>
          </a:xfrm>
          <a:prstGeom prst="rect">
            <a:avLst/>
          </a:prstGeom>
          <a:ln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Picture 20" descr="gjd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7450" y="743217"/>
            <a:ext cx="3453864" cy="2330626"/>
          </a:xfrm>
          <a:prstGeom prst="rect">
            <a:avLst/>
          </a:prstGeom>
          <a:ln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TextBox 14"/>
          <p:cNvSpPr txBox="1"/>
          <p:nvPr/>
        </p:nvSpPr>
        <p:spPr>
          <a:xfrm>
            <a:off x="1097280" y="3294471"/>
            <a:ext cx="18458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0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কাঠ দিয়ে ঘর তৈরি</a:t>
            </a:r>
            <a:endParaRPr lang="en-US" sz="2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909635" y="3348395"/>
            <a:ext cx="20686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000" dirty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গাছের গর্তে পাখির বাসা</a:t>
            </a:r>
            <a:endParaRPr lang="en-US" sz="2000" dirty="0">
              <a:solidFill>
                <a:schemeClr val="accent6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587276" y="267292"/>
            <a:ext cx="45297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8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ছবিতে কী কী দেখা যাচ্ছে?</a:t>
            </a:r>
            <a:endParaRPr lang="en-US" sz="28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146191" y="5861349"/>
            <a:ext cx="1899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000" dirty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গাছে পাখির বাসা</a:t>
            </a:r>
            <a:endParaRPr lang="en-US" sz="2000" dirty="0">
              <a:solidFill>
                <a:schemeClr val="accent6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036320" y="5858718"/>
            <a:ext cx="18505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0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গাছে বানর বসে আছে</a:t>
            </a:r>
            <a:endParaRPr lang="en-US" sz="2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862654" y="3324951"/>
            <a:ext cx="24759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0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গাছের গর্তে পাখির বাসা</a:t>
            </a:r>
            <a:endParaRPr lang="en-US" sz="2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822619" y="5844593"/>
            <a:ext cx="23493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0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বাঘ গাছের উপর ঘুমাচ্ছে</a:t>
            </a:r>
            <a:endParaRPr lang="en-US" sz="2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954161" y="250876"/>
            <a:ext cx="61453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8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এগুলো হচ্ছে উদ্ভিদে বিভিন্ন প্রাণীর আবাসস্থলের চিত্র।</a:t>
            </a:r>
            <a:endParaRPr lang="en-US" sz="28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378633" y="1969455"/>
            <a:ext cx="938315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তাহলে ছবিগুলো থেকে আমরা জানলাম, বিভিন্ন প্রাণীর আবাসস্থল হলো উদ্ভিদ।</a:t>
            </a:r>
            <a:endParaRPr lang="en-US" sz="6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8643721"/>
      </p:ext>
    </p:extLst>
  </p:cSld>
  <p:clrMapOvr>
    <a:masterClrMapping/>
  </p:clrMapOvr>
  <p:transition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4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6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7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0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6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2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8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4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from="(ppt_x)" to="(ppt_x+1)" calcmode="lin" valueType="num">
                                      <p:cBhvr>
                                        <p:cTn id="6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8" dur="2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9" dur="8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  <p:to>
                                        <p:strVal val="-1.0"/>
                                      </p:to>
                                    </p:se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7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7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7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7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7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7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7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7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7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7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7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3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7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7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7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5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7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9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7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3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500"/>
                            </p:stCondLst>
                            <p:childTnLst>
                              <p:par>
                                <p:cTn id="13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5" grpId="1"/>
      <p:bldP spid="18" grpId="0"/>
      <p:bldP spid="18" grpId="1"/>
      <p:bldP spid="19" grpId="0" build="allAtOnce"/>
      <p:bldP spid="19" grpId="1" build="allAtOnce"/>
      <p:bldP spid="19" grpId="2" build="allAtOnce"/>
      <p:bldP spid="20" grpId="0"/>
      <p:bldP spid="20" grpId="1"/>
      <p:bldP spid="22" grpId="0"/>
      <p:bldP spid="22" grpId="1"/>
      <p:bldP spid="23" grpId="0"/>
      <p:bldP spid="23" grpId="1"/>
      <p:bldP spid="24" grpId="0"/>
      <p:bldP spid="24" grpId="1"/>
      <p:bldP spid="29" grpId="0"/>
      <p:bldP spid="29" grpId="1"/>
      <p:bldP spid="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ame 8"/>
          <p:cNvSpPr/>
          <p:nvPr/>
        </p:nvSpPr>
        <p:spPr>
          <a:xfrm>
            <a:off x="0" y="0"/>
            <a:ext cx="12192000" cy="7033846"/>
          </a:xfrm>
          <a:prstGeom prst="frame">
            <a:avLst>
              <a:gd name="adj1" fmla="val 1918"/>
            </a:avLst>
          </a:prstGeom>
          <a:gradFill flip="none" rotWithShape="1">
            <a:gsLst>
              <a:gs pos="0">
                <a:srgbClr val="FFFFFF"/>
              </a:gs>
              <a:gs pos="16000">
                <a:srgbClr val="1F1F1F"/>
              </a:gs>
              <a:gs pos="17999">
                <a:srgbClr val="FFFFFF"/>
              </a:gs>
              <a:gs pos="42000">
                <a:srgbClr val="636363"/>
              </a:gs>
              <a:gs pos="53000">
                <a:srgbClr val="CFCFCF"/>
              </a:gs>
              <a:gs pos="66000">
                <a:srgbClr val="CFCFCF"/>
              </a:gs>
              <a:gs pos="75999">
                <a:srgbClr val="1F1F1F"/>
              </a:gs>
              <a:gs pos="78999">
                <a:srgbClr val="FFFFFF"/>
              </a:gs>
              <a:gs pos="100000">
                <a:srgbClr val="7F7F7F"/>
              </a:gs>
            </a:gsLst>
            <a:path path="shap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5" name="Picture 4" descr="download (1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3502" y="520505"/>
            <a:ext cx="4065563" cy="302455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Picture 5" descr="download (4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935" y="3224969"/>
            <a:ext cx="3544326" cy="278049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Picture 10" descr="jap-pumpkin copy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693880" y="4458336"/>
            <a:ext cx="2381673" cy="1595721"/>
          </a:xfrm>
          <a:prstGeom prst="rect">
            <a:avLst/>
          </a:prstGeom>
        </p:spPr>
      </p:pic>
      <p:pic>
        <p:nvPicPr>
          <p:cNvPr id="15" name="Picture 14" descr="frwsfsda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77534" y="862973"/>
            <a:ext cx="2450011" cy="1894293"/>
          </a:xfrm>
          <a:prstGeom prst="rect">
            <a:avLst/>
          </a:prstGeom>
        </p:spPr>
      </p:pic>
      <p:pic>
        <p:nvPicPr>
          <p:cNvPr id="17" name="Picture 16" descr="ds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85953" y="4739037"/>
            <a:ext cx="1535632" cy="10666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Picture 18" descr="Blue_butterfly_2.gif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3717791">
            <a:off x="1110901" y="4255092"/>
            <a:ext cx="1304643" cy="1203171"/>
          </a:xfrm>
          <a:prstGeom prst="rect">
            <a:avLst/>
          </a:prstGeom>
        </p:spPr>
      </p:pic>
      <p:sp>
        <p:nvSpPr>
          <p:cNvPr id="20" name="Bent Arrow 19"/>
          <p:cNvSpPr/>
          <p:nvPr/>
        </p:nvSpPr>
        <p:spPr>
          <a:xfrm rot="10800000">
            <a:off x="9974013" y="3657591"/>
            <a:ext cx="970670" cy="1716266"/>
          </a:xfrm>
          <a:prstGeom prst="bentArrow">
            <a:avLst>
              <a:gd name="adj1" fmla="val 25000"/>
              <a:gd name="adj2" fmla="val 24490"/>
              <a:gd name="adj3" fmla="val 25000"/>
              <a:gd name="adj4" fmla="val 64158"/>
            </a:avLst>
          </a:prstGeom>
          <a:solidFill>
            <a:schemeClr val="accent6">
              <a:lumMod val="75000"/>
            </a:schemeClr>
          </a:solidFill>
          <a:ln w="76200">
            <a:solidFill>
              <a:schemeClr val="accent6">
                <a:lumMod val="75000"/>
              </a:schemeClr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" name="Left Arrow 20"/>
          <p:cNvSpPr/>
          <p:nvPr/>
        </p:nvSpPr>
        <p:spPr>
          <a:xfrm>
            <a:off x="6752505" y="4979959"/>
            <a:ext cx="633034" cy="492375"/>
          </a:xfrm>
          <a:prstGeom prst="leftArrow">
            <a:avLst/>
          </a:prstGeom>
          <a:solidFill>
            <a:schemeClr val="accent6">
              <a:lumMod val="75000"/>
            </a:schemeClr>
          </a:solidFill>
          <a:ln w="76200">
            <a:solidFill>
              <a:schemeClr val="accent6">
                <a:lumMod val="75000"/>
              </a:schemeClr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1237968" y="689323"/>
            <a:ext cx="55145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3200" b="1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চিত্রে কী দেখা যাচ্ছে?</a:t>
            </a:r>
            <a:endParaRPr lang="en-US" sz="32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390368" y="658839"/>
            <a:ext cx="55145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32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মিষ্টি কুমড়া ফুলের পরাগায়ন।</a:t>
            </a:r>
            <a:endParaRPr lang="en-US" sz="32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542768" y="684627"/>
            <a:ext cx="55145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3200" b="1" dirty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পরাগায়নের ফলে কী হয়?</a:t>
            </a:r>
            <a:endParaRPr lang="en-US" sz="3200" b="1" dirty="0">
              <a:solidFill>
                <a:schemeClr val="accent1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93896" y="710400"/>
            <a:ext cx="68720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2800" b="1" dirty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পরাগায়নের ফলে ফল এবং ফল থেকে বীজ উৎপন্ন হয়।</a:t>
            </a:r>
            <a:endParaRPr lang="en-US" sz="2800" b="1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9" name="Oval 28"/>
          <p:cNvSpPr/>
          <p:nvPr/>
        </p:nvSpPr>
        <p:spPr>
          <a:xfrm>
            <a:off x="8363135" y="5663242"/>
            <a:ext cx="1540519" cy="49219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76200"/>
          <a:effectLst>
            <a:outerShdw blurRad="50800" dist="38100" dir="16200000" rotWithShape="0">
              <a:prstClr val="black">
                <a:alpha val="40000"/>
              </a:prstClr>
            </a:outerShd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b="1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মিষ্টি কুমড়া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0" name="Oval 29"/>
          <p:cNvSpPr/>
          <p:nvPr/>
        </p:nvSpPr>
        <p:spPr>
          <a:xfrm>
            <a:off x="4642337" y="5801574"/>
            <a:ext cx="2363374" cy="49219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76200"/>
          <a:effectLst>
            <a:outerShdw blurRad="50800" dist="38100" dir="16200000" rotWithShape="0">
              <a:prstClr val="black">
                <a:alpha val="40000"/>
              </a:prstClr>
            </a:outerShd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1600" dirty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মিষ্টি কুমড়ার  বীজ</a:t>
            </a:r>
            <a:endParaRPr lang="en-US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730330" y="2208649"/>
            <a:ext cx="938315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আজকে আমরা</a:t>
            </a:r>
            <a:r>
              <a:rPr lang="en-US" sz="4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4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আরও শিখলাম, </a:t>
            </a:r>
            <a:r>
              <a:rPr lang="bn-IN" sz="4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যে পদ্ধতিতে উদ্ভিদে ফুল থেকে ফল বা বীজ উৎপন্ন হয় তাকে পরাগায়ন বলে।</a:t>
            </a:r>
            <a:endParaRPr lang="en-US" sz="4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92D05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8643721"/>
      </p:ext>
    </p:extLst>
  </p:cSld>
  <p:clrMapOvr>
    <a:masterClrMapping/>
  </p:clrMapOvr>
  <p:transition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3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11" presetClass="exit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" dur="3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81947E-6 -2.77521E-7 L 0.07029 -0.18849 L 0.31603 -0.12304 L 0.56046 -0.22757 L 0.65626 -0.45097 " pathEditMode="relative" ptsTypes="AAAAA">
                                      <p:cBhvr>
                                        <p:cTn id="12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4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from="(ppt_x)" to="(ppt_x+1)" calcmode="lin" valueType="num">
                                      <p:cBhvr>
                                        <p:cTn id="1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7" dur="2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8" dur="8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  <p:to>
                                        <p:strVal val="-1.0"/>
                                      </p:to>
                                    </p:se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4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from="(ppt_x)" to="(ppt_x+1)" calcmode="lin" valueType="num">
                                      <p:cBhvr>
                                        <p:cTn id="3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1" dur="2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2" dur="8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  <p:to>
                                        <p:strVal val="-1.0"/>
                                      </p:to>
                                    </p:se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4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from="(ppt_x)" to="(ppt_x+1)" calcmode="lin" valueType="num">
                                      <p:cBhvr>
                                        <p:cTn id="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5" dur="2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6" dur="8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  <p:to>
                                        <p:strVal val="-1.0"/>
                                      </p:to>
                                    </p:se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21" grpId="0" animBg="1"/>
      <p:bldP spid="21" grpId="1" animBg="1"/>
      <p:bldP spid="18" grpId="0"/>
      <p:bldP spid="18" grpId="1"/>
      <p:bldP spid="22" grpId="0"/>
      <p:bldP spid="22" grpId="1"/>
      <p:bldP spid="22" grpId="2"/>
      <p:bldP spid="23" grpId="0"/>
      <p:bldP spid="23" grpId="1"/>
      <p:bldP spid="23" grpId="2"/>
      <p:bldP spid="24" grpId="0"/>
      <p:bldP spid="24" grpId="1"/>
      <p:bldP spid="29" grpId="0" animBg="1"/>
      <p:bldP spid="29" grpId="1" animBg="1"/>
      <p:bldP spid="30" grpId="0" animBg="1"/>
      <p:bldP spid="30" grpId="1" animBg="1"/>
      <p:bldP spid="2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1985</TotalTime>
  <Words>839</Words>
  <Application>Microsoft Office PowerPoint</Application>
  <PresentationFormat>Widescreen</PresentationFormat>
  <Paragraphs>156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Calibri</vt:lpstr>
      <vt:lpstr>Calibri Light</vt:lpstr>
      <vt:lpstr>NikoshBAN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Shahrina Bin Sweety</cp:lastModifiedBy>
  <cp:revision>659</cp:revision>
  <dcterms:created xsi:type="dcterms:W3CDTF">2017-07-12T02:49:00Z</dcterms:created>
  <dcterms:modified xsi:type="dcterms:W3CDTF">2019-11-07T17:13:09Z</dcterms:modified>
</cp:coreProperties>
</file>