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214148-3A76-41FC-9C57-CF4A854FE9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89E3DF-0E8E-4172-9D58-862604EB98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CE431F-4878-402E-A2DA-3A8E472357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379E0-9661-4EB6-8927-F4FE438FE9EC}" type="datetimeFigureOut">
              <a:rPr lang="en-US" smtClean="0"/>
              <a:t>9/11/2019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738095-6E31-4DCC-BB78-6B72A9F2D2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4E429D-8863-48F1-806F-36EE45311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96499-21A4-44D2-A751-A35694BA8A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1768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514E9-38B1-4B77-A8DE-2AAB3C721C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B0B654E-FCCE-4139-827B-C1BE88B5C1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DF422F-A673-4FF5-8C0A-B1874771E4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379E0-9661-4EB6-8927-F4FE438FE9EC}" type="datetimeFigureOut">
              <a:rPr lang="en-US" smtClean="0"/>
              <a:t>9/11/2019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D05AE7-BB65-42C2-8B41-8D17DEE66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BF03E6-3434-4FF6-BBC3-6E7C746015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96499-21A4-44D2-A751-A35694BA8A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2527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DC5A8E9-D11A-4FC3-A300-C0B45BFF2D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D62A78-55B4-4E0E-A7A3-6714B1C436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5D2C3B-F90C-4973-9E1D-490F4C689C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379E0-9661-4EB6-8927-F4FE438FE9EC}" type="datetimeFigureOut">
              <a:rPr lang="en-US" smtClean="0"/>
              <a:t>9/11/2019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CB2454-2F2C-4A5D-B943-483AA7F1A9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730036-5228-4F65-B2B9-DC1C10069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96499-21A4-44D2-A751-A35694BA8A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266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07E3C5-6E2E-4F4C-8D36-C46492EBEF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2C45BB-A566-4CF0-864D-B1F5D2803D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0FCCB2-23BE-4114-B28B-D5BFD0F79F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379E0-9661-4EB6-8927-F4FE438FE9EC}" type="datetimeFigureOut">
              <a:rPr lang="en-US" smtClean="0"/>
              <a:t>9/11/2019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7252CA-48D2-4EC3-A5A0-6988FAB1D2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A71274-5A86-4ACA-B2C8-B0B359742A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96499-21A4-44D2-A751-A35694BA8A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2637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6C0125-9D68-40AE-84A2-FBDA76C57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773F11-71F0-46A1-8085-8AC57813CA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A982D3-9220-45DF-841F-D09D076459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379E0-9661-4EB6-8927-F4FE438FE9EC}" type="datetimeFigureOut">
              <a:rPr lang="en-US" smtClean="0"/>
              <a:t>9/11/2019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D560B6-3BA2-41AE-ABF0-53F9568229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4E0A71-C048-44F2-88DA-ABB4D6B80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96499-21A4-44D2-A751-A35694BA8A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9601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C4C0EF-28C4-482D-B1C9-4B6257D87C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5215C9-01A8-466E-A3C9-207ADAB907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DA4342-6585-4865-9539-DA53F62453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1BC7FA-A2F1-4DF7-9A23-453446F679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379E0-9661-4EB6-8927-F4FE438FE9EC}" type="datetimeFigureOut">
              <a:rPr lang="en-US" smtClean="0"/>
              <a:t>9/11/2019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663818-2D28-4BFF-B953-394D67C8C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DE3A4F-677F-4737-BC94-8D72E67FDB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96499-21A4-44D2-A751-A35694BA8A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9940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D76E67-2B0C-4F68-BF64-A91A806A2B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08B8C3-C151-4567-9D28-8071E0AF31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EA7389-1027-499A-BFDC-DA899A7359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46A298-44A5-42EA-B363-388FF15417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9EECE4-317A-4CC0-A7B3-9C68548580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C948236-47B3-402E-BD51-3A4F3820CD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379E0-9661-4EB6-8927-F4FE438FE9EC}" type="datetimeFigureOut">
              <a:rPr lang="en-US" smtClean="0"/>
              <a:t>9/11/2019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DE844F5-BD04-4C0F-9589-408435A55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F1D750A-A460-42AF-9FE1-973142FC4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96499-21A4-44D2-A751-A35694BA8A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6697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04F1EE-5CB2-47B7-91F0-975E60607C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747DF13-35F1-4A0D-A9B7-E373CF6E10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379E0-9661-4EB6-8927-F4FE438FE9EC}" type="datetimeFigureOut">
              <a:rPr lang="en-US" smtClean="0"/>
              <a:t>9/11/2019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1B2828-EC3B-43E2-B681-0ADC5672EF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0B02E91-0868-4346-AAEA-E5CC68E8F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96499-21A4-44D2-A751-A35694BA8A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81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A034809-9C65-4DEA-9E7C-EF1E82D78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379E0-9661-4EB6-8927-F4FE438FE9EC}" type="datetimeFigureOut">
              <a:rPr lang="en-US" smtClean="0"/>
              <a:t>9/11/2019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6662795-96CA-41B6-AE2D-896C1F722B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006374-40D3-4C92-8AC9-2EC653297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96499-21A4-44D2-A751-A35694BA8A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8615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629CFE-DC31-4561-BC18-CFE03D3667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C61AE0-22ED-4D1A-91B9-5AD4C8F6D3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A8BCB4-D946-4522-9AA5-DE636F4B88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6B4903-C06A-489F-A92C-E5C4D4939F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379E0-9661-4EB6-8927-F4FE438FE9EC}" type="datetimeFigureOut">
              <a:rPr lang="en-US" smtClean="0"/>
              <a:t>9/11/2019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73739E-C35C-421C-9356-5D010E4B6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ED3751-47F0-4B08-BEC8-9D68FCB9F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96499-21A4-44D2-A751-A35694BA8A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548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C02062-500B-498A-ADB0-7A9499813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4F7F956-97A7-441B-9A19-D6F0A5FFB9B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475033-CAE9-4D7C-A011-277EF69BBC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98AA09-0620-41FB-8874-655B5C4E3A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379E0-9661-4EB6-8927-F4FE438FE9EC}" type="datetimeFigureOut">
              <a:rPr lang="en-US" smtClean="0"/>
              <a:t>9/11/2019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F69E35-5754-4233-A711-C12AF5836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3681C8-C4C0-4319-AB71-84E204BA7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96499-21A4-44D2-A751-A35694BA8A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262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71B50F5-26D0-4B82-B85F-9CBA3E19D0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F7A4C1-C9CF-481A-9238-10E6123E38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81578E-EBEC-4B40-80EB-A67002DF99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F379E0-9661-4EB6-8927-F4FE438FE9EC}" type="datetimeFigureOut">
              <a:rPr lang="en-US" smtClean="0"/>
              <a:t>9/11/2019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2DB1FC-7A79-4345-B05C-0B826D465E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613072-BA6A-4525-A1E0-F9EDDD51E3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A96499-21A4-44D2-A751-A35694BA8A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775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8.jp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g"/><Relationship Id="rId5" Type="http://schemas.openxmlformats.org/officeDocument/2006/relationships/image" Target="../media/image26.jpg"/><Relationship Id="rId4" Type="http://schemas.microsoft.com/office/2007/relationships/hdphoto" Target="../media/hdphoto6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21.jpg"/><Relationship Id="rId4" Type="http://schemas.openxmlformats.org/officeDocument/2006/relationships/image" Target="../media/image2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42.png"/><Relationship Id="rId7" Type="http://schemas.openxmlformats.org/officeDocument/2006/relationships/image" Target="../media/image2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5" Type="http://schemas.openxmlformats.org/officeDocument/2006/relationships/image" Target="../media/image1.jpeg"/><Relationship Id="rId4" Type="http://schemas.microsoft.com/office/2007/relationships/hdphoto" Target="../media/hdphoto7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13.png"/><Relationship Id="rId10" Type="http://schemas.microsoft.com/office/2007/relationships/hdphoto" Target="../media/hdphoto5.wdp"/><Relationship Id="rId4" Type="http://schemas.microsoft.com/office/2007/relationships/hdphoto" Target="../media/hdphoto2.wdp"/><Relationship Id="rId9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jp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000">
              <a:schemeClr val="accent6">
                <a:lumMod val="60000"/>
                <a:lumOff val="40000"/>
              </a:schemeClr>
            </a:gs>
            <a:gs pos="74000">
              <a:schemeClr val="accent2">
                <a:lumMod val="20000"/>
                <a:lumOff val="80000"/>
              </a:schemeClr>
            </a:gs>
            <a:gs pos="97000">
              <a:schemeClr val="accent1">
                <a:lumMod val="45000"/>
                <a:lumOff val="5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>
            <a:extLst>
              <a:ext uri="{FF2B5EF4-FFF2-40B4-BE49-F238E27FC236}">
                <a16:creationId xmlns:a16="http://schemas.microsoft.com/office/drawing/2014/main" id="{DDB2551D-BDCA-422B-9DE8-094B810C39A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1883"/>
            </a:avLst>
          </a:prstGeom>
          <a:blipFill>
            <a:blip r:embed="rId2"/>
            <a:tile tx="0" ty="0" sx="100000" sy="100000" flip="none" algn="tl"/>
          </a:blip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80960CCB-57F5-4DE7-9D73-9FF16E7D5EC0}"/>
              </a:ext>
            </a:extLst>
          </p:cNvPr>
          <p:cNvSpPr/>
          <p:nvPr/>
        </p:nvSpPr>
        <p:spPr>
          <a:xfrm>
            <a:off x="186267" y="203201"/>
            <a:ext cx="11802533" cy="6131580"/>
          </a:xfrm>
          <a:prstGeom prst="frame">
            <a:avLst>
              <a:gd name="adj1" fmla="val 1273"/>
            </a:avLst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324435D-6071-4D55-957C-5E605393A1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250" b="97292" l="17200" r="830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134" y="1422441"/>
            <a:ext cx="6858000" cy="438912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71EFA9B-A4AC-4E51-843E-7B7B42B3DC7B}"/>
              </a:ext>
            </a:extLst>
          </p:cNvPr>
          <p:cNvSpPr txBox="1"/>
          <p:nvPr/>
        </p:nvSpPr>
        <p:spPr>
          <a:xfrm>
            <a:off x="2438400" y="614512"/>
            <a:ext cx="91948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6000" dirty="0">
                <a:ln>
                  <a:solidFill>
                    <a:schemeClr val="tx1"/>
                  </a:solidFill>
                </a:ln>
                <a:solidFill>
                  <a:schemeClr val="accent3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 মাল্টিমিডিয়া ক্লাসে সবাইকে </a:t>
            </a:r>
            <a:endParaRPr lang="en-US" sz="6000" dirty="0">
              <a:ln>
                <a:solidFill>
                  <a:schemeClr val="tx1"/>
                </a:solidFill>
              </a:ln>
              <a:solidFill>
                <a:schemeClr val="accent3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78E2446-5634-4AD6-9BB7-531DD3866961}"/>
              </a:ext>
            </a:extLst>
          </p:cNvPr>
          <p:cNvSpPr txBox="1"/>
          <p:nvPr/>
        </p:nvSpPr>
        <p:spPr>
          <a:xfrm>
            <a:off x="6087533" y="3272404"/>
            <a:ext cx="572346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13800" dirty="0">
                <a:ln w="38100">
                  <a:solidFill>
                    <a:schemeClr val="tx1"/>
                  </a:solidFill>
                </a:ln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 </a:t>
            </a:r>
            <a:r>
              <a:rPr lang="bn-IN" sz="13800" dirty="0">
                <a:ln w="38100">
                  <a:solidFill>
                    <a:schemeClr val="tx1"/>
                  </a:solidFill>
                </a:ln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r>
              <a:rPr lang="bn-IN" sz="13800" dirty="0">
                <a:ln w="38100">
                  <a:solidFill>
                    <a:schemeClr val="tx1"/>
                  </a:solidFill>
                </a:ln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13800" dirty="0">
                <a:ln w="38100">
                  <a:solidFill>
                    <a:schemeClr val="tx1"/>
                  </a:solidFill>
                </a:ln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r>
              <a:rPr lang="bn-IN" sz="13800" dirty="0">
                <a:ln w="38100">
                  <a:solidFill>
                    <a:schemeClr val="tx1"/>
                  </a:solidFill>
                </a:ln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13800" dirty="0">
                <a:ln w="38100">
                  <a:solidFill>
                    <a:schemeClr val="tx1"/>
                  </a:solidFill>
                </a:ln>
                <a:solidFill>
                  <a:schemeClr val="accent4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r>
              <a:rPr lang="bn-IN" sz="13800" dirty="0">
                <a:ln w="38100">
                  <a:solidFill>
                    <a:schemeClr val="tx1"/>
                  </a:solidFill>
                </a:ln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13800" dirty="0">
              <a:ln w="38100">
                <a:solidFill>
                  <a:schemeClr val="tx1"/>
                </a:solidFill>
              </a:ln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8968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/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2056"/>
            </a:avLst>
          </a:prstGeom>
          <a:blipFill>
            <a:blip r:embed="rId2"/>
            <a:tile tx="0" ty="0" sx="100000" sy="100000" flip="none" algn="tl"/>
          </a:blip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Frame 2"/>
          <p:cNvSpPr/>
          <p:nvPr/>
        </p:nvSpPr>
        <p:spPr>
          <a:xfrm>
            <a:off x="198120" y="198120"/>
            <a:ext cx="11780520" cy="6217920"/>
          </a:xfrm>
          <a:prstGeom prst="frame">
            <a:avLst>
              <a:gd name="adj1" fmla="val 1226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3572756" y="317392"/>
            <a:ext cx="4777740" cy="807928"/>
            <a:chOff x="3572756" y="317392"/>
            <a:chExt cx="4777740" cy="807928"/>
          </a:xfrm>
        </p:grpSpPr>
        <p:sp>
          <p:nvSpPr>
            <p:cNvPr id="6" name="Left-Right Arrow 5"/>
            <p:cNvSpPr/>
            <p:nvPr/>
          </p:nvSpPr>
          <p:spPr>
            <a:xfrm>
              <a:off x="3572756" y="317392"/>
              <a:ext cx="4777740" cy="807928"/>
            </a:xfrm>
            <a:prstGeom prst="leftRightArrow">
              <a:avLst>
                <a:gd name="adj1" fmla="val 84921"/>
                <a:gd name="adj2" fmla="val 50000"/>
              </a:avLst>
            </a:prstGeom>
            <a:solidFill>
              <a:schemeClr val="bg1"/>
            </a:solidFill>
            <a:ln>
              <a:solidFill>
                <a:srgbClr val="7030A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087106" y="332423"/>
              <a:ext cx="374904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bn-BD" sz="4000" dirty="0">
                  <a:latin typeface="NikoshBAN" panose="02000000000000000000" pitchFamily="2" charset="0"/>
                  <a:cs typeface="NikoshBAN" panose="02000000000000000000" pitchFamily="2" charset="0"/>
                </a:rPr>
                <a:t>তথ্য কোথা থেকে পাই </a:t>
              </a:r>
              <a:endParaRPr lang="en-US" sz="40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796" y="1183154"/>
            <a:ext cx="3976110" cy="3154680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6393664" y="1274937"/>
            <a:ext cx="5036972" cy="2927019"/>
            <a:chOff x="6393664" y="1274937"/>
            <a:chExt cx="5036972" cy="2927019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93664" y="1274937"/>
              <a:ext cx="2159818" cy="2847032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86729" y="1274937"/>
              <a:ext cx="2193260" cy="2890035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70818" y="1354924"/>
              <a:ext cx="2159818" cy="2847032"/>
            </a:xfrm>
            <a:prstGeom prst="rect">
              <a:avLst/>
            </a:prstGeom>
          </p:spPr>
        </p:pic>
      </p:grpSp>
      <p:sp>
        <p:nvSpPr>
          <p:cNvPr id="14" name="TextBox 13"/>
          <p:cNvSpPr txBox="1"/>
          <p:nvPr/>
        </p:nvSpPr>
        <p:spPr>
          <a:xfrm>
            <a:off x="1234440" y="4648200"/>
            <a:ext cx="9464040" cy="707886"/>
          </a:xfrm>
          <a:prstGeom prst="rect">
            <a:avLst/>
          </a:prstGeom>
          <a:noFill/>
          <a:ln>
            <a:solidFill>
              <a:schemeClr val="tx1"/>
            </a:solidFill>
            <a:prstDash val="lgDashDot"/>
          </a:ln>
        </p:spPr>
        <p:txBody>
          <a:bodyPr wrap="square" rtlCol="0">
            <a:spAutoFit/>
          </a:bodyPr>
          <a:lstStyle/>
          <a:p>
            <a:pPr algn="l"/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 আমরা খবরের কাগজ ও পা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ঠ্য</a:t>
            </a:r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বই থেকেও  তথ্য পেয়ে থাকি।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234440" y="5448387"/>
            <a:ext cx="9464040" cy="707886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/>
            <a:r>
              <a:rPr lang="bn-BD" sz="4000" dirty="0">
                <a:ln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      </a:t>
            </a:r>
            <a:r>
              <a:rPr lang="bn-BD" sz="4000" dirty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এগুলো হচ্ছে তথ্য সরবরাহের </a:t>
            </a:r>
            <a:r>
              <a:rPr lang="bn-BD" sz="4000" dirty="0">
                <a:ln>
                  <a:solidFill>
                    <a:schemeClr val="tx1"/>
                  </a:solidFill>
                </a:ln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মাধ্যম</a:t>
            </a:r>
            <a:r>
              <a:rPr lang="bn-BD" sz="4000" dirty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বা </a:t>
            </a:r>
            <a:r>
              <a:rPr lang="bn-BD" sz="4000" dirty="0">
                <a:ln>
                  <a:solidFill>
                    <a:schemeClr val="tx1"/>
                  </a:solidFill>
                </a:ln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মিডিয়া</a:t>
            </a:r>
            <a:r>
              <a:rPr lang="bn-BD" sz="4000" dirty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4000" dirty="0">
              <a:ln>
                <a:solidFill>
                  <a:schemeClr val="tx1"/>
                </a:solidFill>
              </a:ln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7833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3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6" dur="1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1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7" dur="1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/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2278"/>
            </a:avLst>
          </a:prstGeom>
          <a:blipFill>
            <a:blip r:embed="rId2"/>
            <a:tile tx="0" ty="0" sx="100000" sy="100000" flip="none" algn="tl"/>
          </a:blip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Frame 2"/>
          <p:cNvSpPr/>
          <p:nvPr/>
        </p:nvSpPr>
        <p:spPr>
          <a:xfrm>
            <a:off x="198120" y="198120"/>
            <a:ext cx="11795760" cy="6202680"/>
          </a:xfrm>
          <a:prstGeom prst="frame">
            <a:avLst>
              <a:gd name="adj1" fmla="val 1335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485" b="82727" l="6931" r="9133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9803" y="141935"/>
            <a:ext cx="4086678" cy="333812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1763" y="3778935"/>
            <a:ext cx="3312434" cy="185496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9803" y="3756422"/>
            <a:ext cx="3446598" cy="186342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1763" y="373164"/>
            <a:ext cx="3744323" cy="310689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141815" y="3024150"/>
            <a:ext cx="9908370" cy="646331"/>
          </a:xfrm>
          <a:prstGeom prst="rect">
            <a:avLst/>
          </a:prstGeom>
          <a:noFill/>
          <a:ln>
            <a:solidFill>
              <a:schemeClr val="tx1"/>
            </a:solidFill>
            <a:prstDash val="lgDashDot"/>
          </a:ln>
        </p:spPr>
        <p:txBody>
          <a:bodyPr wrap="square" rtlCol="0">
            <a:spAutoFit/>
          </a:bodyPr>
          <a:lstStyle/>
          <a:p>
            <a:pPr algn="l"/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 মানুষ, মা-বাবা ,শিক্ষক ও সহপার্ঠীদের কাছ থেকেও আমরা তথ্য পাই। 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1010" y="5613754"/>
            <a:ext cx="11269980" cy="584775"/>
          </a:xfrm>
          <a:prstGeom prst="rect">
            <a:avLst/>
          </a:prstGeom>
          <a:ln>
            <a:prstDash val="lgDashDot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/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ইণ্টারনেট ব্যবহার করে ও মোবাইল ফোনের মাধ্যমে আমরা তথ্য সংগ্রহ করতে পারি। 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9241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25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1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2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5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/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2056"/>
            </a:avLst>
          </a:prstGeom>
          <a:blipFill>
            <a:blip r:embed="rId2"/>
            <a:tile tx="0" ty="0" sx="100000" sy="100000" flip="none" algn="tl"/>
          </a:blip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Frame 2"/>
          <p:cNvSpPr/>
          <p:nvPr/>
        </p:nvSpPr>
        <p:spPr>
          <a:xfrm>
            <a:off x="167640" y="167640"/>
            <a:ext cx="11871960" cy="6294120"/>
          </a:xfrm>
          <a:prstGeom prst="frame">
            <a:avLst>
              <a:gd name="adj1" fmla="val 1847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2276031" y="370924"/>
            <a:ext cx="6227354" cy="4940666"/>
            <a:chOff x="2276031" y="370924"/>
            <a:chExt cx="6227354" cy="4940666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25541" y="370924"/>
              <a:ext cx="2777844" cy="2136803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68429" y="2591547"/>
              <a:ext cx="2027204" cy="2672224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4462" y="2705269"/>
              <a:ext cx="3284968" cy="2606321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76031" y="669709"/>
              <a:ext cx="3017519" cy="1987540"/>
            </a:xfrm>
            <a:prstGeom prst="rect">
              <a:avLst/>
            </a:prstGeom>
          </p:spPr>
        </p:pic>
      </p:grpSp>
      <p:sp>
        <p:nvSpPr>
          <p:cNvPr id="9" name="TextBox 8"/>
          <p:cNvSpPr txBox="1"/>
          <p:nvPr/>
        </p:nvSpPr>
        <p:spPr>
          <a:xfrm>
            <a:off x="304800" y="5323284"/>
            <a:ext cx="10942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রেডিও, টেলিভিশন, বই, খবরের কাগজ এবং ইণ্টারনেট হচ্ছে তথ্য সরবরাহের- 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854440" y="5753874"/>
            <a:ext cx="30327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BD" sz="4000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মাধ্যম বা মিডিয়া।</a:t>
            </a:r>
            <a:endParaRPr lang="en-US" sz="4000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0033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000">
              <a:schemeClr val="accent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81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/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2278"/>
            </a:avLst>
          </a:prstGeom>
          <a:blipFill>
            <a:blip r:embed="rId2"/>
            <a:tile tx="0" ty="0" sx="100000" sy="100000" flip="none" algn="tl"/>
          </a:blip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Frame 2"/>
          <p:cNvSpPr/>
          <p:nvPr/>
        </p:nvSpPr>
        <p:spPr>
          <a:xfrm>
            <a:off x="198120" y="198120"/>
            <a:ext cx="11780520" cy="6141720"/>
          </a:xfrm>
          <a:prstGeom prst="frame">
            <a:avLst>
              <a:gd name="adj1" fmla="val 1334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196" y="168819"/>
            <a:ext cx="2468078" cy="2758440"/>
          </a:xfrm>
          <a:prstGeom prst="rect">
            <a:avLst/>
          </a:prstGeom>
        </p:spPr>
      </p:pic>
      <p:sp>
        <p:nvSpPr>
          <p:cNvPr id="7" name="Left-Right Arrow 6"/>
          <p:cNvSpPr/>
          <p:nvPr/>
        </p:nvSpPr>
        <p:spPr>
          <a:xfrm>
            <a:off x="1668474" y="365671"/>
            <a:ext cx="3101836" cy="1417320"/>
          </a:xfrm>
          <a:prstGeom prst="leftRightArrow">
            <a:avLst>
              <a:gd name="adj1" fmla="val 84409"/>
              <a:gd name="adj2" fmla="val 50000"/>
            </a:avLst>
          </a:prstGeom>
          <a:solidFill>
            <a:schemeClr val="bg1"/>
          </a:solidFill>
          <a:ln w="19050">
            <a:solidFill>
              <a:schemeClr val="accent2">
                <a:lumMod val="75000"/>
              </a:schemeClr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768030" y="606245"/>
            <a:ext cx="30022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BD" sz="6000" dirty="0">
                <a:latin typeface="NikoshBAN" panose="02000000000000000000" pitchFamily="2" charset="0"/>
                <a:cs typeface="NikoshBAN" panose="02000000000000000000" pitchFamily="2" charset="0"/>
              </a:rPr>
              <a:t>একক কাজ 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01156" y="3201160"/>
            <a:ext cx="53492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তথ্য কী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22052" y="4602542"/>
            <a:ext cx="78353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তথ্য সংগ্রহের ৫টি মাধ্যম বা মিডিয়ার নাম লিখ।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967740" y="3111952"/>
            <a:ext cx="1034356" cy="797094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/>
          <p:cNvSpPr/>
          <p:nvPr/>
        </p:nvSpPr>
        <p:spPr>
          <a:xfrm>
            <a:off x="988636" y="4451779"/>
            <a:ext cx="1034356" cy="797094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7760" y="365671"/>
            <a:ext cx="3056306" cy="2922257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7516433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ame 2"/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1833"/>
            </a:avLst>
          </a:prstGeom>
          <a:blipFill>
            <a:blip r:embed="rId2"/>
            <a:tile tx="0" ty="0" sx="100000" sy="100000" flip="none" algn="tl"/>
          </a:blip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Frame 3"/>
          <p:cNvSpPr/>
          <p:nvPr/>
        </p:nvSpPr>
        <p:spPr>
          <a:xfrm>
            <a:off x="152400" y="167640"/>
            <a:ext cx="11871960" cy="6187440"/>
          </a:xfrm>
          <a:prstGeom prst="frame">
            <a:avLst>
              <a:gd name="adj1" fmla="val 1663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388620" y="337512"/>
            <a:ext cx="6797040" cy="1027242"/>
            <a:chOff x="426720" y="304800"/>
            <a:chExt cx="6797040" cy="1027242"/>
          </a:xfrm>
        </p:grpSpPr>
        <p:sp>
          <p:nvSpPr>
            <p:cNvPr id="6" name="Left-Right Arrow 5"/>
            <p:cNvSpPr/>
            <p:nvPr/>
          </p:nvSpPr>
          <p:spPr>
            <a:xfrm>
              <a:off x="426720" y="304800"/>
              <a:ext cx="6522720" cy="1027242"/>
            </a:xfrm>
            <a:prstGeom prst="leftRightArrow">
              <a:avLst>
                <a:gd name="adj1" fmla="val 87113"/>
                <a:gd name="adj2" fmla="val 50000"/>
              </a:avLst>
            </a:prstGeom>
            <a:solidFill>
              <a:schemeClr val="bg1"/>
            </a:solidFill>
            <a:ln>
              <a:solidFill>
                <a:srgbClr val="00B0F0"/>
              </a:solidFill>
              <a:prstDash val="lgDashDot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624840" y="469449"/>
              <a:ext cx="659892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bn-BD" sz="4000" dirty="0">
                  <a:solidFill>
                    <a:srgbClr val="7030A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তথ্য জানা বা জানানো কেন গুরুত্বপূর্ণ? </a:t>
              </a:r>
              <a:endParaRPr lang="en-US" sz="40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8532" y="1469202"/>
            <a:ext cx="3691201" cy="311322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4721" y="1341983"/>
            <a:ext cx="4375639" cy="332141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981221" y="4673341"/>
            <a:ext cx="10287000" cy="707886"/>
          </a:xfrm>
          <a:prstGeom prst="rect">
            <a:avLst/>
          </a:prstGeom>
          <a:noFill/>
          <a:ln w="19050">
            <a:solidFill>
              <a:srgbClr val="00B0F0"/>
            </a:solidFill>
            <a:prstDash val="lgDashDot"/>
          </a:ln>
        </p:spPr>
        <p:txBody>
          <a:bodyPr wrap="square" rtlCol="0">
            <a:spAutoFit/>
          </a:bodyPr>
          <a:lstStyle/>
          <a:p>
            <a:pPr algn="l"/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  আবহাওয়া অফিস জানিয়েছে যে, আগামীকাল প্রচণ্ড ঘুর্ণিঝড় হবে।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81221" y="5500181"/>
            <a:ext cx="10287000" cy="707886"/>
          </a:xfrm>
          <a:prstGeom prst="rect">
            <a:avLst/>
          </a:prstGeom>
          <a:noFill/>
          <a:ln>
            <a:solidFill>
              <a:srgbClr val="00B0F0"/>
            </a:solidFill>
            <a:prstDash val="lgDashDotDot"/>
          </a:ln>
        </p:spPr>
        <p:txBody>
          <a:bodyPr wrap="square" rtlCol="0">
            <a:spAutoFit/>
          </a:bodyPr>
          <a:lstStyle/>
          <a:p>
            <a:pPr algn="l"/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     এই ধরণের তথ্য জানার পরপরই সবাইকে জানাতে হবে।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0361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ame 2"/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1833"/>
            </a:avLst>
          </a:prstGeom>
          <a:blipFill>
            <a:blip r:embed="rId2"/>
            <a:tile tx="0" ty="0" sx="100000" sy="100000" flip="none" algn="tl"/>
          </a:blip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Frame 4"/>
          <p:cNvSpPr/>
          <p:nvPr/>
        </p:nvSpPr>
        <p:spPr>
          <a:xfrm>
            <a:off x="167640" y="137160"/>
            <a:ext cx="11856720" cy="6230927"/>
          </a:xfrm>
          <a:prstGeom prst="frame">
            <a:avLst>
              <a:gd name="adj1" fmla="val 1334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7457" y="1246923"/>
            <a:ext cx="4023360" cy="307592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412" y="1228398"/>
            <a:ext cx="4492908" cy="3082025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432358" y="291792"/>
            <a:ext cx="5785562" cy="801624"/>
            <a:chOff x="432358" y="291792"/>
            <a:chExt cx="5785562" cy="801624"/>
          </a:xfrm>
        </p:grpSpPr>
        <p:sp>
          <p:nvSpPr>
            <p:cNvPr id="9" name="Left-Right Arrow 8"/>
            <p:cNvSpPr/>
            <p:nvPr/>
          </p:nvSpPr>
          <p:spPr>
            <a:xfrm>
              <a:off x="432358" y="291792"/>
              <a:ext cx="5785562" cy="801624"/>
            </a:xfrm>
            <a:prstGeom prst="leftRightArrow">
              <a:avLst>
                <a:gd name="adj1" fmla="val 80418"/>
                <a:gd name="adj2" fmla="val 50000"/>
              </a:avLst>
            </a:prstGeom>
            <a:solidFill>
              <a:schemeClr val="bg1"/>
            </a:solidFill>
            <a:ln>
              <a:solidFill>
                <a:srgbClr val="00B0F0"/>
              </a:solidFill>
              <a:prstDash val="lgDashDot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560510" y="368876"/>
              <a:ext cx="5535490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bn-BD" sz="3600" dirty="0">
                  <a:solidFill>
                    <a:schemeClr val="accent2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তথ্য জানা বা জানানো কেন গুরুত্বপূর্ণ? </a:t>
              </a:r>
              <a:endParaRPr lang="en-US" sz="3600" dirty="0">
                <a:solidFill>
                  <a:schemeClr val="accent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11" name="Rectangle 10"/>
          <p:cNvSpPr/>
          <p:nvPr/>
        </p:nvSpPr>
        <p:spPr>
          <a:xfrm>
            <a:off x="903082" y="4360961"/>
            <a:ext cx="1038583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4000" dirty="0">
                <a:latin typeface="NikoshBAN" pitchFamily="2" charset="0"/>
                <a:cs typeface="NikoshBAN" pitchFamily="2" charset="0"/>
              </a:rPr>
              <a:t>সঠিক সিদ্ধান্ত নেওয়ার জন্য তথ্য জানা খুবই গুরুত্বপূর্ণ। ঘূর্ণিঝড়ের আশংকার তথ্য জানতে পারলে তা অন্যকে জানাতে হবে। না জানালে ঘূর্ণিঝড়ে অনেক বেশি মানুষ, প্রাণী ও সম্পদ ক্ষতিগ্রস্ত হয়।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336280" y="331639"/>
            <a:ext cx="3505200" cy="646331"/>
          </a:xfrm>
          <a:prstGeom prst="rect">
            <a:avLst/>
          </a:prstGeom>
          <a:noFill/>
          <a:ln>
            <a:solidFill>
              <a:schemeClr val="tx1"/>
            </a:solidFill>
            <a:prstDash val="lgDashDotDot"/>
          </a:ln>
        </p:spPr>
        <p:txBody>
          <a:bodyPr wrap="square" rtlCol="0">
            <a:spAutoFit/>
          </a:bodyPr>
          <a:lstStyle/>
          <a:p>
            <a:pPr algn="l"/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bn-BD" sz="36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ভাল করে লক্ষ্য কর </a:t>
            </a:r>
            <a:endParaRPr lang="en-US" sz="3600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080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25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9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8695" y="4794841"/>
            <a:ext cx="11246990" cy="646331"/>
          </a:xfrm>
          <a:prstGeom prst="rect">
            <a:avLst/>
          </a:prstGeom>
          <a:ln w="19050">
            <a:solidFill>
              <a:schemeClr val="tx1"/>
            </a:solidFill>
            <a:prstDash val="lgDashDot"/>
          </a:ln>
        </p:spPr>
        <p:txBody>
          <a:bodyPr wrap="none">
            <a:spAutoFit/>
          </a:bodyPr>
          <a:lstStyle/>
          <a:p>
            <a:pPr algn="ctr"/>
            <a:r>
              <a:rPr lang="bn-BD" sz="3600" dirty="0">
                <a:latin typeface="NikoshBAN" pitchFamily="2" charset="0"/>
                <a:cs typeface="NikoshBAN" pitchFamily="2" charset="0"/>
              </a:rPr>
              <a:t>সুন্দর জীবনযাপনের জন্য আমরা সঠিক </a:t>
            </a:r>
            <a:r>
              <a:rPr lang="bn-BD" sz="3600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তথ্য </a:t>
            </a:r>
            <a:r>
              <a:rPr lang="bn-IN" sz="3600" dirty="0">
                <a:latin typeface="NikoshBAN" pitchFamily="2" charset="0"/>
                <a:cs typeface="NikoshBAN" pitchFamily="2" charset="0"/>
              </a:rPr>
              <a:t>নিজে</a:t>
            </a:r>
            <a:r>
              <a:rPr lang="bn-IN" sz="3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জানব এবং অন্যদের জানাব।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Frame 2"/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2278"/>
            </a:avLst>
          </a:prstGeom>
          <a:blipFill>
            <a:blip r:embed="rId2"/>
            <a:tile tx="0" ty="0" sx="100000" sy="100000" flip="none" algn="tl"/>
          </a:blip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Frame 3"/>
          <p:cNvSpPr/>
          <p:nvPr/>
        </p:nvSpPr>
        <p:spPr>
          <a:xfrm>
            <a:off x="190500" y="211574"/>
            <a:ext cx="11803380" cy="6143506"/>
          </a:xfrm>
          <a:prstGeom prst="frame">
            <a:avLst>
              <a:gd name="adj1" fmla="val 151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2190" y="1401420"/>
            <a:ext cx="5097288" cy="2995248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287" y="1401419"/>
            <a:ext cx="5252537" cy="299524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07287" y="418470"/>
            <a:ext cx="2813153" cy="584775"/>
          </a:xfrm>
          <a:prstGeom prst="rect">
            <a:avLst/>
          </a:prstGeom>
          <a:noFill/>
          <a:ln w="127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মনযোগ দিয়ে দেখঃ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9767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5000">
              <a:schemeClr val="accent2">
                <a:lumMod val="20000"/>
                <a:lumOff val="80000"/>
              </a:schemeClr>
            </a:gs>
            <a:gs pos="1000">
              <a:schemeClr val="bg2">
                <a:lumMod val="90000"/>
              </a:schemeClr>
            </a:gs>
            <a:gs pos="90000">
              <a:schemeClr val="accent1">
                <a:lumMod val="45000"/>
                <a:lumOff val="55000"/>
              </a:schemeClr>
            </a:gs>
            <a:gs pos="2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/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2056"/>
            </a:avLst>
          </a:prstGeom>
          <a:blipFill>
            <a:blip r:embed="rId2"/>
            <a:tile tx="0" ty="0" sx="100000" sy="100000" flip="none" algn="tl"/>
          </a:blip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Frame 2"/>
          <p:cNvSpPr/>
          <p:nvPr/>
        </p:nvSpPr>
        <p:spPr>
          <a:xfrm>
            <a:off x="198120" y="182880"/>
            <a:ext cx="11788140" cy="6202680"/>
          </a:xfrm>
          <a:prstGeom prst="frame">
            <a:avLst>
              <a:gd name="adj1" fmla="val 1527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05296" y="472440"/>
            <a:ext cx="3861264" cy="1015663"/>
          </a:xfrm>
          <a:prstGeom prst="rect">
            <a:avLst/>
          </a:prstGeom>
          <a:noFill/>
          <a:ln w="28575">
            <a:solidFill>
              <a:schemeClr val="tx1"/>
            </a:solidFill>
            <a:prstDash val="lgDashDotDot"/>
          </a:ln>
        </p:spPr>
        <p:txBody>
          <a:bodyPr wrap="square" rtlCol="0">
            <a:spAutoFit/>
          </a:bodyPr>
          <a:lstStyle/>
          <a:p>
            <a:pPr algn="l"/>
            <a:r>
              <a:rPr lang="bn-BD" sz="6000" dirty="0">
                <a:latin typeface="NikoshBAN" panose="02000000000000000000" pitchFamily="2" charset="0"/>
                <a:cs typeface="NikoshBAN" panose="02000000000000000000" pitchFamily="2" charset="0"/>
              </a:rPr>
              <a:t>  জোড়ায় কাজ 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843723" y="3104421"/>
            <a:ext cx="784999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4000" dirty="0">
                <a:latin typeface="NikoshBAN" pitchFamily="2" charset="0"/>
                <a:cs typeface="NikoshBAN" pitchFamily="2" charset="0"/>
              </a:rPr>
              <a:t>তথ্য </a:t>
            </a:r>
            <a:r>
              <a:rPr lang="bn-IN" sz="4000" dirty="0">
                <a:latin typeface="NikoshBAN" pitchFamily="2" charset="0"/>
                <a:cs typeface="NikoshBAN" pitchFamily="2" charset="0"/>
              </a:rPr>
              <a:t>জানার</a:t>
            </a:r>
            <a:r>
              <a:rPr lang="bn-BD" sz="4000" dirty="0">
                <a:latin typeface="NikoshBAN" pitchFamily="2" charset="0"/>
                <a:cs typeface="NikoshBAN" pitchFamily="2" charset="0"/>
              </a:rPr>
              <a:t> গুরূত্ব সম্পর্কে ৫ টি বাক্য লেখ ।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750913" y="3075057"/>
            <a:ext cx="1112520" cy="707886"/>
          </a:xfrm>
          <a:prstGeom prst="rightArrow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7274" y="406502"/>
            <a:ext cx="2992749" cy="198120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40992834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5000">
              <a:schemeClr val="accent2">
                <a:lumMod val="20000"/>
                <a:lumOff val="80000"/>
              </a:schemeClr>
            </a:gs>
            <a:gs pos="1000">
              <a:schemeClr val="bg2">
                <a:lumMod val="90000"/>
              </a:schemeClr>
            </a:gs>
            <a:gs pos="90000">
              <a:schemeClr val="accent1">
                <a:lumMod val="45000"/>
                <a:lumOff val="55000"/>
              </a:schemeClr>
            </a:gs>
            <a:gs pos="2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/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2056"/>
            </a:avLst>
          </a:prstGeom>
          <a:blipFill>
            <a:blip r:embed="rId2"/>
            <a:tile tx="0" ty="0" sx="100000" sy="100000" flip="none" algn="tl"/>
          </a:blip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Frame 2"/>
          <p:cNvSpPr/>
          <p:nvPr/>
        </p:nvSpPr>
        <p:spPr>
          <a:xfrm>
            <a:off x="182880" y="167640"/>
            <a:ext cx="11826240" cy="6202680"/>
          </a:xfrm>
          <a:prstGeom prst="frame">
            <a:avLst>
              <a:gd name="adj1" fmla="val 1306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-1135674" y="368616"/>
            <a:ext cx="10286319" cy="1446550"/>
          </a:xfrm>
          <a:prstGeom prst="rect">
            <a:avLst/>
          </a:prstGeom>
          <a:noFill/>
        </p:spPr>
        <p:txBody>
          <a:bodyPr wrap="square" rtlCol="0">
            <a:prstTxWarp prst="textCanUp">
              <a:avLst/>
            </a:prstTxWarp>
            <a:spAutoFit/>
          </a:bodyPr>
          <a:lstStyle/>
          <a:p>
            <a:pPr algn="l"/>
            <a:r>
              <a:rPr lang="en-US" sz="6000" dirty="0">
                <a:latin typeface="NikoshBAN" panose="02000000000000000000" pitchFamily="2" charset="0"/>
                <a:cs typeface="NikoshBAN" panose="02000000000000000000" pitchFamily="2" charset="0"/>
              </a:rPr>
              <a:t>         </a:t>
            </a:r>
            <a:r>
              <a:rPr lang="en-US" sz="6000" dirty="0" err="1">
                <a:ln>
                  <a:solidFill>
                    <a:sysClr val="windowText" lastClr="000000"/>
                  </a:solidFill>
                </a:ln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এসো</a:t>
            </a:r>
            <a:r>
              <a:rPr lang="en-US" sz="6000" dirty="0">
                <a:ln>
                  <a:solidFill>
                    <a:sysClr val="windowText" lastClr="000000"/>
                  </a:solidFill>
                </a:ln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>
                <a:ln>
                  <a:solidFill>
                    <a:sysClr val="windowText" lastClr="000000"/>
                  </a:solidFill>
                </a:ln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পাঠ্যবই</a:t>
            </a:r>
            <a:r>
              <a:rPr lang="en-US" sz="6000" dirty="0">
                <a:ln>
                  <a:solidFill>
                    <a:sysClr val="windowText" lastClr="000000"/>
                  </a:solidFill>
                </a:ln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>
                <a:ln>
                  <a:solidFill>
                    <a:sysClr val="windowText" lastClr="000000"/>
                  </a:solidFill>
                </a:ln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পড়ি</a:t>
            </a:r>
            <a:r>
              <a:rPr lang="en-US" sz="6000" dirty="0">
                <a:ln>
                  <a:solidFill>
                    <a:sysClr val="windowText" lastClr="000000"/>
                  </a:solidFill>
                </a:ln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3068" y="368617"/>
            <a:ext cx="2193629" cy="203930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27856" y="3738800"/>
            <a:ext cx="109118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তোমাদের প্রাথমিক বিজ্ঞান বইয়ের ৬৯, ৭০ পৃষ্টা খুলে নিরবে পড়।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24243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/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2278"/>
            </a:avLst>
          </a:prstGeom>
          <a:blipFill>
            <a:blip r:embed="rId2"/>
            <a:tile tx="0" ty="0" sx="100000" sy="100000" flip="none" algn="tl"/>
          </a:blip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Frame 2"/>
          <p:cNvSpPr/>
          <p:nvPr/>
        </p:nvSpPr>
        <p:spPr>
          <a:xfrm>
            <a:off x="175260" y="182880"/>
            <a:ext cx="11811000" cy="6248400"/>
          </a:xfrm>
          <a:prstGeom prst="frame">
            <a:avLst>
              <a:gd name="adj1" fmla="val 1037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727847" y="441960"/>
            <a:ext cx="1991713" cy="707886"/>
          </a:xfrm>
          <a:prstGeom prst="rect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/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bn-BD" sz="40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854197" y="414202"/>
            <a:ext cx="7000634" cy="707886"/>
          </a:xfrm>
          <a:prstGeom prst="rect">
            <a:avLst/>
          </a:prstGeom>
          <a:ln w="28575">
            <a:solidFill>
              <a:schemeClr val="tx1"/>
            </a:solidFill>
            <a:prstDash val="lgDashDotDot"/>
          </a:ln>
        </p:spPr>
        <p:txBody>
          <a:bodyPr wrap="none">
            <a:spAutoFit/>
          </a:bodyPr>
          <a:lstStyle/>
          <a:p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নির্ধারিত শব্দগুলো দিয়ে শুন্যস্থান পূরণ কর।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62795" y="2587512"/>
            <a:ext cx="91639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 ১।         হচ্ছে ব্যাক্তি, বস্তু, বা ঘটনা সম্পর্কে জ্ঞান।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09496" y="2747180"/>
            <a:ext cx="13512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-------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832839" y="1335943"/>
            <a:ext cx="1235608" cy="707886"/>
          </a:xfrm>
          <a:prstGeom prst="rect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/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 তথ্য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2264" y="1344921"/>
            <a:ext cx="2308860" cy="707886"/>
          </a:xfrm>
          <a:prstGeom prst="rect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/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যোগাযোগের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23092" y="3329998"/>
            <a:ext cx="87522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২।                 মাধ্যমে আমরা তথ্য পেয়ে থাকি।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39144" y="3983043"/>
            <a:ext cx="89201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৩। আবহাওয়ার খবর জানতে আমরা               দেখি।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744779" y="1348369"/>
            <a:ext cx="1488446" cy="707886"/>
          </a:xfrm>
          <a:prstGeom prst="rect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/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 মাধ্যম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208686" y="4710008"/>
            <a:ext cx="106411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৪। রেডিও বই, খবরের কাগজ হচ্ছে তথ্য সরবরাহের          ।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391163" y="1344793"/>
            <a:ext cx="1848766" cy="707886"/>
          </a:xfrm>
          <a:prstGeom prst="rect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/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টেলিভিশন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31627" y="5393523"/>
            <a:ext cx="92659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৫। বিজ্ঞান বিষয়ের  তথ্য আমরা              থেকে পাই।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727847" y="1470233"/>
            <a:ext cx="1815166" cy="707886"/>
          </a:xfrm>
          <a:prstGeom prst="rect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/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পাঠ্যপুস্তক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220825" y="5483423"/>
            <a:ext cx="17068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---------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9324813" y="4862758"/>
            <a:ext cx="11934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------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981066" y="4074360"/>
            <a:ext cx="17327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---------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854197" y="3337069"/>
            <a:ext cx="18897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----------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9727847" y="1441877"/>
            <a:ext cx="18151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BD" sz="40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পাঠ্যপুস্তক  </a:t>
            </a:r>
            <a:endParaRPr lang="en-US" sz="40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963268" y="1311828"/>
            <a:ext cx="11179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BD" sz="4000" dirty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endParaRPr lang="en-US" sz="4000" dirty="0">
              <a:solidFill>
                <a:schemeClr val="accent4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384632" y="1332643"/>
            <a:ext cx="18487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BD" sz="40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টেলিভিশন</a:t>
            </a:r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80813" y="1345935"/>
            <a:ext cx="23088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BD" sz="40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যোগাযোগের</a:t>
            </a:r>
            <a:endParaRPr lang="en-US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>
            <a:off x="1783198" y="3295398"/>
            <a:ext cx="121833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1880613" y="3855756"/>
            <a:ext cx="1623708" cy="4414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V="1">
            <a:off x="6981066" y="4586799"/>
            <a:ext cx="1446654" cy="10826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9248566" y="5364241"/>
            <a:ext cx="121833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6260541" y="5979489"/>
            <a:ext cx="144105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5883564" y="1348369"/>
            <a:ext cx="14940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মাধ্যম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1567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3 -0.00463 L -0.50026 0.1907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078" y="976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3.33333E-6 L 0.08515 0.28495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58" y="14236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0.00926 L 0.27695 0.38496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841" y="19699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0.00695 L 0.27448 0.49514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24" y="25093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4.44444E-6 L -0.29037 0.57361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518" y="28681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 animBg="1"/>
      <p:bldP spid="13" grpId="0" animBg="1"/>
      <p:bldP spid="16" grpId="0" animBg="1"/>
      <p:bldP spid="18" grpId="0" animBg="1"/>
      <p:bldP spid="19" grpId="0"/>
      <p:bldP spid="20" grpId="0"/>
      <p:bldP spid="21" grpId="0"/>
      <p:bldP spid="22" grpId="0"/>
      <p:bldP spid="23" grpId="0"/>
      <p:bldP spid="24" grpId="0"/>
      <p:bldP spid="26" grpId="0"/>
      <p:bldP spid="27" grpId="0"/>
      <p:bldP spid="3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4927">
              <a:srgbClr val="DCD7DB"/>
            </a:gs>
            <a:gs pos="36000">
              <a:schemeClr val="accent6">
                <a:lumMod val="40000"/>
                <a:lumOff val="60000"/>
              </a:schemeClr>
            </a:gs>
            <a:gs pos="67000">
              <a:srgbClr val="D8D5DC"/>
            </a:gs>
            <a:gs pos="95000">
              <a:schemeClr val="accent2">
                <a:lumMod val="20000"/>
                <a:lumOff val="80000"/>
              </a:schemeClr>
            </a:gs>
            <a:gs pos="26000">
              <a:schemeClr val="accent1">
                <a:lumMod val="45000"/>
                <a:lumOff val="55000"/>
              </a:schemeClr>
            </a:gs>
            <a:gs pos="96000">
              <a:schemeClr val="accent1">
                <a:lumMod val="45000"/>
                <a:lumOff val="55000"/>
              </a:schemeClr>
            </a:gs>
            <a:gs pos="11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>
            <a:extLst>
              <a:ext uri="{FF2B5EF4-FFF2-40B4-BE49-F238E27FC236}">
                <a16:creationId xmlns:a16="http://schemas.microsoft.com/office/drawing/2014/main" id="{A3E2A47F-106C-4D0E-8F60-AF75844FE1B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1636"/>
            </a:avLst>
          </a:prstGeom>
          <a:blipFill>
            <a:blip r:embed="rId2"/>
            <a:tile tx="0" ty="0" sx="100000" sy="100000" flip="none" algn="tl"/>
          </a:blipFill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9AE6CCE4-114A-4486-B7C3-5E76997B0D8B}"/>
              </a:ext>
            </a:extLst>
          </p:cNvPr>
          <p:cNvSpPr/>
          <p:nvPr/>
        </p:nvSpPr>
        <p:spPr>
          <a:xfrm>
            <a:off x="177799" y="152400"/>
            <a:ext cx="11836401" cy="6248400"/>
          </a:xfrm>
          <a:prstGeom prst="frame">
            <a:avLst>
              <a:gd name="adj1" fmla="val 113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72B3853-C605-4F8B-8A42-7F5E76DB5CC6}"/>
              </a:ext>
            </a:extLst>
          </p:cNvPr>
          <p:cNvSpPr txBox="1"/>
          <p:nvPr/>
        </p:nvSpPr>
        <p:spPr>
          <a:xfrm>
            <a:off x="3877733" y="406400"/>
            <a:ext cx="4724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IN" sz="7200" dirty="0">
                <a:latin typeface="NikoshBAN" panose="02000000000000000000" pitchFamily="2" charset="0"/>
                <a:cs typeface="NikoshBAN" panose="02000000000000000000" pitchFamily="2" charset="0"/>
              </a:rPr>
              <a:t>শিক্ষক পরিচিতি </a:t>
            </a:r>
            <a:endParaRPr lang="en-US" sz="7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Frame 5">
            <a:extLst>
              <a:ext uri="{FF2B5EF4-FFF2-40B4-BE49-F238E27FC236}">
                <a16:creationId xmlns:a16="http://schemas.microsoft.com/office/drawing/2014/main" id="{A351FBE3-82E2-470B-9CB4-E545511451A5}"/>
              </a:ext>
            </a:extLst>
          </p:cNvPr>
          <p:cNvSpPr/>
          <p:nvPr/>
        </p:nvSpPr>
        <p:spPr>
          <a:xfrm rot="1083901">
            <a:off x="1356499" y="1986151"/>
            <a:ext cx="3314138" cy="3393047"/>
          </a:xfrm>
          <a:prstGeom prst="frame">
            <a:avLst>
              <a:gd name="adj1" fmla="val 6548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Frame 6">
            <a:extLst>
              <a:ext uri="{FF2B5EF4-FFF2-40B4-BE49-F238E27FC236}">
                <a16:creationId xmlns:a16="http://schemas.microsoft.com/office/drawing/2014/main" id="{11B10055-CB05-4DDB-882B-7A8F1131CC97}"/>
              </a:ext>
            </a:extLst>
          </p:cNvPr>
          <p:cNvSpPr/>
          <p:nvPr/>
        </p:nvSpPr>
        <p:spPr>
          <a:xfrm rot="1068214">
            <a:off x="1196420" y="1816051"/>
            <a:ext cx="3687539" cy="3712782"/>
          </a:xfrm>
          <a:prstGeom prst="frame">
            <a:avLst>
              <a:gd name="adj1" fmla="val 6618"/>
            </a:avLst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Frame 7">
            <a:extLst>
              <a:ext uri="{FF2B5EF4-FFF2-40B4-BE49-F238E27FC236}">
                <a16:creationId xmlns:a16="http://schemas.microsoft.com/office/drawing/2014/main" id="{46A8F982-DC94-4AE3-A5E2-27281A693637}"/>
              </a:ext>
            </a:extLst>
          </p:cNvPr>
          <p:cNvSpPr/>
          <p:nvPr/>
        </p:nvSpPr>
        <p:spPr>
          <a:xfrm rot="1053476">
            <a:off x="1557475" y="2202652"/>
            <a:ext cx="2897697" cy="2939583"/>
          </a:xfrm>
          <a:prstGeom prst="frame">
            <a:avLst>
              <a:gd name="adj1" fmla="val 6137"/>
            </a:avLst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CC3B681-E0E1-418E-9669-A59E3E26CE1B}"/>
              </a:ext>
            </a:extLst>
          </p:cNvPr>
          <p:cNvSpPr txBox="1"/>
          <p:nvPr/>
        </p:nvSpPr>
        <p:spPr>
          <a:xfrm>
            <a:off x="5580016" y="2335917"/>
            <a:ext cx="589486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শ</a:t>
            </a:r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হ</a:t>
            </a:r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ণ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া </a:t>
            </a:r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ণ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স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ু</a:t>
            </a:r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ট</a:t>
            </a:r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endParaRPr lang="bn-IN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l"/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সহকারি শিক্ষক</a:t>
            </a:r>
          </a:p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চরমোনাই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মাদ্রাসা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 সরকারি প্রাথমিক বিদ্যালয়</a:t>
            </a:r>
          </a:p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বরিশাল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bn-IN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5D9038E-2831-4271-897D-B68E168C92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9167">
            <a:off x="1735014" y="2450806"/>
            <a:ext cx="2500606" cy="2486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9619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5000">
              <a:schemeClr val="accent2">
                <a:lumMod val="20000"/>
                <a:lumOff val="80000"/>
              </a:schemeClr>
            </a:gs>
            <a:gs pos="1000">
              <a:schemeClr val="bg2">
                <a:lumMod val="90000"/>
              </a:schemeClr>
            </a:gs>
            <a:gs pos="90000">
              <a:schemeClr val="accent1">
                <a:lumMod val="45000"/>
                <a:lumOff val="55000"/>
              </a:schemeClr>
            </a:gs>
            <a:gs pos="2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/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1833"/>
            </a:avLst>
          </a:prstGeom>
          <a:blipFill>
            <a:blip r:embed="rId2"/>
            <a:tile tx="0" ty="0" sx="100000" sy="100000" flip="none" algn="tl"/>
          </a:blip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Frame 2"/>
          <p:cNvSpPr/>
          <p:nvPr/>
        </p:nvSpPr>
        <p:spPr>
          <a:xfrm>
            <a:off x="137160" y="137160"/>
            <a:ext cx="11917680" cy="6263640"/>
          </a:xfrm>
          <a:prstGeom prst="frame">
            <a:avLst>
              <a:gd name="adj1" fmla="val 1416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52700" y="168735"/>
            <a:ext cx="46786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BD" sz="6000" dirty="0">
                <a:latin typeface="NikoshBAN" panose="02000000000000000000" pitchFamily="2" charset="0"/>
                <a:cs typeface="NikoshBAN" panose="02000000000000000000" pitchFamily="2" charset="0"/>
              </a:rPr>
              <a:t>   বাড়ির কাজ 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04515" y="4869372"/>
            <a:ext cx="10175049" cy="1323439"/>
          </a:xfrm>
          <a:prstGeom prst="rect">
            <a:avLst/>
          </a:prstGeom>
          <a:ln w="19050">
            <a:solidFill>
              <a:schemeClr val="tx1"/>
            </a:solidFill>
            <a:prstDash val="lgDashDot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bn-IN" sz="40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আজ তোমাদের বাড়িতে রেডিও বা টেলিভিশনে খবর শুনবে। খবর থেকে পাওয়া একটি তথ্য খাতায় লিখে আনবে।</a:t>
            </a:r>
            <a:endParaRPr lang="en-US" sz="40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8420" y="1055511"/>
            <a:ext cx="6987240" cy="3682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1773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5000">
              <a:schemeClr val="accent2">
                <a:lumMod val="20000"/>
                <a:lumOff val="80000"/>
              </a:schemeClr>
            </a:gs>
            <a:gs pos="1000">
              <a:schemeClr val="bg2">
                <a:lumMod val="90000"/>
              </a:schemeClr>
            </a:gs>
            <a:gs pos="90000">
              <a:schemeClr val="accent1">
                <a:lumMod val="45000"/>
                <a:lumOff val="55000"/>
              </a:schemeClr>
            </a:gs>
            <a:gs pos="2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ame 2"/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2056"/>
            </a:avLst>
          </a:prstGeom>
          <a:blipFill>
            <a:blip r:embed="rId2"/>
            <a:tile tx="0" ty="0" sx="100000" sy="100000" flip="none" algn="tl"/>
          </a:blip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Frame 3"/>
          <p:cNvSpPr/>
          <p:nvPr/>
        </p:nvSpPr>
        <p:spPr>
          <a:xfrm>
            <a:off x="137160" y="167640"/>
            <a:ext cx="11871960" cy="6202680"/>
          </a:xfrm>
          <a:prstGeom prst="frame">
            <a:avLst>
              <a:gd name="adj1" fmla="val 1198"/>
            </a:avLst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552" l="0" r="995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0740" y="892380"/>
            <a:ext cx="4739639" cy="4676723"/>
          </a:xfrm>
          <a:prstGeom prst="rect">
            <a:avLst/>
          </a:prstGeom>
        </p:spPr>
      </p:pic>
      <p:sp>
        <p:nvSpPr>
          <p:cNvPr id="8" name="Flowchart: Decision 7"/>
          <p:cNvSpPr/>
          <p:nvPr/>
        </p:nvSpPr>
        <p:spPr>
          <a:xfrm>
            <a:off x="691808" y="332585"/>
            <a:ext cx="1752600" cy="1859280"/>
          </a:xfrm>
          <a:prstGeom prst="flowChartDecision">
            <a:avLst/>
          </a:prstGeom>
          <a:blipFill>
            <a:blip r:embed="rId5"/>
            <a:tile tx="0" ty="0" sx="100000" sy="100000" flip="none" algn="tl"/>
          </a:blip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lowchart: Decision 8"/>
          <p:cNvSpPr/>
          <p:nvPr/>
        </p:nvSpPr>
        <p:spPr>
          <a:xfrm>
            <a:off x="1949988" y="1569720"/>
            <a:ext cx="1752600" cy="1859280"/>
          </a:xfrm>
          <a:prstGeom prst="flowChartDecision">
            <a:avLst/>
          </a:prstGeom>
          <a:blipFill>
            <a:blip r:embed="rId6"/>
            <a:tile tx="0" ty="0" sx="100000" sy="100000" flip="none" algn="tl"/>
          </a:blip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lowchart: Decision 9"/>
          <p:cNvSpPr/>
          <p:nvPr/>
        </p:nvSpPr>
        <p:spPr>
          <a:xfrm>
            <a:off x="3271984" y="2971800"/>
            <a:ext cx="1752600" cy="1859280"/>
          </a:xfrm>
          <a:prstGeom prst="flowChartDecision">
            <a:avLst/>
          </a:prstGeom>
          <a:blipFill>
            <a:blip r:embed="rId7"/>
            <a:tile tx="0" ty="0" sx="100000" sy="100000" flip="none" algn="tl"/>
          </a:blip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lowchart: Decision 10"/>
          <p:cNvSpPr/>
          <p:nvPr/>
        </p:nvSpPr>
        <p:spPr>
          <a:xfrm>
            <a:off x="4593980" y="4223712"/>
            <a:ext cx="1752600" cy="1859280"/>
          </a:xfrm>
          <a:prstGeom prst="flowChartDecision">
            <a:avLst/>
          </a:prstGeom>
          <a:blipFill>
            <a:blip r:embed="rId8"/>
            <a:tile tx="0" ty="0" sx="100000" sy="100000" flip="none" algn="tl"/>
          </a:blip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1120605" y="538415"/>
            <a:ext cx="97296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BD" sz="9600" dirty="0">
                <a:ln>
                  <a:solidFill>
                    <a:schemeClr val="tx1"/>
                  </a:solidFill>
                </a:ln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</a:t>
            </a:r>
            <a:endParaRPr lang="en-US" sz="9600" dirty="0">
              <a:ln>
                <a:solidFill>
                  <a:schemeClr val="tx1"/>
                </a:solidFill>
              </a:ln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621222" y="3261420"/>
            <a:ext cx="7306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BD" sz="9600" dirty="0">
                <a:ln>
                  <a:solidFill>
                    <a:schemeClr val="tx1"/>
                  </a:solidFill>
                </a:ln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endParaRPr lang="en-US" sz="9600" dirty="0">
              <a:ln>
                <a:solidFill>
                  <a:schemeClr val="tx1"/>
                </a:solidFill>
              </a:ln>
              <a:solidFill>
                <a:srgbClr val="00B0F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055504" y="4494315"/>
            <a:ext cx="7280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BD" sz="9600" dirty="0">
                <a:ln>
                  <a:solidFill>
                    <a:schemeClr val="tx1"/>
                  </a:solidFill>
                  <a:prstDash val="lgDashDotDot"/>
                </a:ln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</a:t>
            </a:r>
            <a:r>
              <a:rPr lang="bn-BD" sz="9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9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123650" y="110700"/>
            <a:ext cx="6763556" cy="1569660"/>
          </a:xfrm>
          <a:prstGeom prst="rect">
            <a:avLst/>
          </a:prstGeom>
          <a:noFill/>
        </p:spPr>
        <p:txBody>
          <a:bodyPr wrap="square" rtlCol="0">
            <a:prstTxWarp prst="textInflateTop">
              <a:avLst/>
            </a:prstTxWarp>
            <a:spAutoFit/>
          </a:bodyPr>
          <a:lstStyle/>
          <a:p>
            <a:pPr algn="l"/>
            <a:r>
              <a:rPr lang="bn-BD" sz="9600" dirty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ভাল</a:t>
            </a:r>
            <a:r>
              <a:rPr lang="bn-BD" sz="96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9600" dirty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থেকো</a:t>
            </a:r>
            <a:r>
              <a:rPr lang="bn-BD" sz="96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9600" dirty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সবাই</a:t>
            </a:r>
            <a:r>
              <a:rPr lang="bn-BD" sz="96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9600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224050" y="1714530"/>
            <a:ext cx="8275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BD" sz="9600" dirty="0">
                <a:ln>
                  <a:solidFill>
                    <a:schemeClr val="tx1"/>
                  </a:solidFill>
                </a:ln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ন্য</a:t>
            </a:r>
            <a:r>
              <a:rPr lang="bn-BD" sz="9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9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18570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4927">
              <a:srgbClr val="DCD7DB"/>
            </a:gs>
            <a:gs pos="36000">
              <a:schemeClr val="accent6">
                <a:lumMod val="40000"/>
                <a:lumOff val="60000"/>
              </a:schemeClr>
            </a:gs>
            <a:gs pos="67000">
              <a:srgbClr val="D8D5DC"/>
            </a:gs>
            <a:gs pos="95000">
              <a:schemeClr val="accent2">
                <a:lumMod val="20000"/>
                <a:lumOff val="80000"/>
              </a:schemeClr>
            </a:gs>
            <a:gs pos="26000">
              <a:schemeClr val="accent1">
                <a:lumMod val="45000"/>
                <a:lumOff val="55000"/>
              </a:schemeClr>
            </a:gs>
            <a:gs pos="96000">
              <a:schemeClr val="accent1">
                <a:lumMod val="45000"/>
                <a:lumOff val="55000"/>
              </a:schemeClr>
            </a:gs>
            <a:gs pos="11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>
            <a:extLst>
              <a:ext uri="{FF2B5EF4-FFF2-40B4-BE49-F238E27FC236}">
                <a16:creationId xmlns:a16="http://schemas.microsoft.com/office/drawing/2014/main" id="{C6395F1F-D57F-4C2E-9743-66C9B8FE2CC0}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frame">
            <a:avLst>
              <a:gd name="adj1" fmla="val 2130"/>
            </a:avLst>
          </a:prstGeom>
          <a:blipFill>
            <a:blip r:embed="rId2"/>
            <a:tile tx="0" ty="0" sx="100000" sy="100000" flip="none" algn="tl"/>
          </a:blip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CCB50CDC-C8B9-4903-9A40-FE6B788BAEFD}"/>
              </a:ext>
            </a:extLst>
          </p:cNvPr>
          <p:cNvSpPr/>
          <p:nvPr/>
        </p:nvSpPr>
        <p:spPr>
          <a:xfrm>
            <a:off x="186266" y="169333"/>
            <a:ext cx="11819467" cy="6197600"/>
          </a:xfrm>
          <a:prstGeom prst="frame">
            <a:avLst>
              <a:gd name="adj1" fmla="val 1298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320560F-716E-48E5-A0DE-DF9875E40638}"/>
              </a:ext>
            </a:extLst>
          </p:cNvPr>
          <p:cNvSpPr/>
          <p:nvPr/>
        </p:nvSpPr>
        <p:spPr>
          <a:xfrm>
            <a:off x="1066800" y="1896533"/>
            <a:ext cx="3623733" cy="3064934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277C394-B729-4248-951C-6C89F06DC800}"/>
              </a:ext>
            </a:extLst>
          </p:cNvPr>
          <p:cNvSpPr txBox="1"/>
          <p:nvPr/>
        </p:nvSpPr>
        <p:spPr>
          <a:xfrm>
            <a:off x="1286933" y="2967335"/>
            <a:ext cx="31834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IN" sz="5400" dirty="0">
                <a:ln>
                  <a:solidFill>
                    <a:sysClr val="windowText" lastClr="000000"/>
                  </a:solidFill>
                </a:ln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 পরিচিতি </a:t>
            </a:r>
            <a:endParaRPr lang="en-US" sz="5400" dirty="0">
              <a:ln>
                <a:solidFill>
                  <a:sysClr val="windowText" lastClr="000000"/>
                </a:solidFill>
              </a:ln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Block Arc 7">
            <a:extLst>
              <a:ext uri="{FF2B5EF4-FFF2-40B4-BE49-F238E27FC236}">
                <a16:creationId xmlns:a16="http://schemas.microsoft.com/office/drawing/2014/main" id="{93A6132F-C8F8-423B-8F98-EAB75FA48E40}"/>
              </a:ext>
            </a:extLst>
          </p:cNvPr>
          <p:cNvSpPr/>
          <p:nvPr/>
        </p:nvSpPr>
        <p:spPr>
          <a:xfrm rot="5400000">
            <a:off x="1811866" y="1979248"/>
            <a:ext cx="5164663" cy="2844800"/>
          </a:xfrm>
          <a:prstGeom prst="blockArc">
            <a:avLst>
              <a:gd name="adj1" fmla="val 10827183"/>
              <a:gd name="adj2" fmla="val 191533"/>
              <a:gd name="adj3" fmla="val 19518"/>
            </a:avLst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F0DFEB6-539F-44C6-88A2-F0CC2A9FFE1B}"/>
              </a:ext>
            </a:extLst>
          </p:cNvPr>
          <p:cNvSpPr/>
          <p:nvPr/>
        </p:nvSpPr>
        <p:spPr>
          <a:xfrm>
            <a:off x="5135033" y="864061"/>
            <a:ext cx="1117600" cy="1097782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785A7FE-1A2E-435C-BDA8-156412514774}"/>
              </a:ext>
            </a:extLst>
          </p:cNvPr>
          <p:cNvSpPr/>
          <p:nvPr/>
        </p:nvSpPr>
        <p:spPr>
          <a:xfrm>
            <a:off x="5571067" y="2680073"/>
            <a:ext cx="1117600" cy="1097782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FD5C0C9A-72B8-4828-8A4C-557F4151FEF0}"/>
              </a:ext>
            </a:extLst>
          </p:cNvPr>
          <p:cNvSpPr/>
          <p:nvPr/>
        </p:nvSpPr>
        <p:spPr>
          <a:xfrm>
            <a:off x="5208061" y="4564743"/>
            <a:ext cx="1117600" cy="1097782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C6DC2BE-A1FD-4D5E-B099-36856FDE965B}"/>
              </a:ext>
            </a:extLst>
          </p:cNvPr>
          <p:cNvSpPr txBox="1"/>
          <p:nvPr/>
        </p:nvSpPr>
        <p:spPr>
          <a:xfrm>
            <a:off x="6654794" y="983755"/>
            <a:ext cx="20658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তৃতীয় শ্রেণি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324F78E-C0D9-4627-A703-35C6696F9F27}"/>
              </a:ext>
            </a:extLst>
          </p:cNvPr>
          <p:cNvSpPr txBox="1"/>
          <p:nvPr/>
        </p:nvSpPr>
        <p:spPr>
          <a:xfrm>
            <a:off x="6973023" y="3075057"/>
            <a:ext cx="32582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প্রাথমিক বিজ্ঞান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691D345-A8B2-490D-ACB5-B67A98189195}"/>
              </a:ext>
            </a:extLst>
          </p:cNvPr>
          <p:cNvSpPr txBox="1"/>
          <p:nvPr/>
        </p:nvSpPr>
        <p:spPr>
          <a:xfrm>
            <a:off x="6550052" y="5019187"/>
            <a:ext cx="52914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অধ্যায়ঃ ১১</a:t>
            </a:r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 (তথ্য ও যোগাযোগ)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80132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>
            <a:extLst>
              <a:ext uri="{FF2B5EF4-FFF2-40B4-BE49-F238E27FC236}">
                <a16:creationId xmlns:a16="http://schemas.microsoft.com/office/drawing/2014/main" id="{DDE68CDF-B762-4879-8BC5-FD6504232D2B}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frame">
            <a:avLst>
              <a:gd name="adj1" fmla="val 2130"/>
            </a:avLst>
          </a:prstGeom>
          <a:blipFill>
            <a:blip r:embed="rId2"/>
            <a:tile tx="0" ty="0" sx="100000" sy="100000" flip="none" algn="tl"/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6F7970C0-F90B-4041-A749-96223AF207A8}"/>
              </a:ext>
            </a:extLst>
          </p:cNvPr>
          <p:cNvSpPr/>
          <p:nvPr/>
        </p:nvSpPr>
        <p:spPr>
          <a:xfrm>
            <a:off x="160867" y="152400"/>
            <a:ext cx="11836400" cy="6265333"/>
          </a:xfrm>
          <a:prstGeom prst="frame">
            <a:avLst>
              <a:gd name="adj1" fmla="val 1240"/>
            </a:avLst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2250444" y="294624"/>
            <a:ext cx="8215945" cy="4774367"/>
            <a:chOff x="2250444" y="294624"/>
            <a:chExt cx="8215945" cy="4774367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50444" y="294624"/>
              <a:ext cx="8215945" cy="4774367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39934" y="714382"/>
              <a:ext cx="6175466" cy="3656208"/>
            </a:xfrm>
            <a:prstGeom prst="rect">
              <a:avLst/>
            </a:prstGeom>
          </p:spPr>
        </p:pic>
        <p:sp>
          <p:nvSpPr>
            <p:cNvPr id="10" name="Frame 9"/>
            <p:cNvSpPr/>
            <p:nvPr/>
          </p:nvSpPr>
          <p:spPr>
            <a:xfrm>
              <a:off x="2667000" y="660071"/>
              <a:ext cx="6248400" cy="3718560"/>
            </a:xfrm>
            <a:prstGeom prst="frame">
              <a:avLst>
                <a:gd name="adj1" fmla="val 5482"/>
              </a:avLst>
            </a:prstGeom>
            <a:solidFill>
              <a:schemeClr val="bg1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1737360" y="5350202"/>
            <a:ext cx="9006840" cy="707886"/>
          </a:xfrm>
          <a:prstGeom prst="rect">
            <a:avLst/>
          </a:prstGeom>
          <a:noFill/>
          <a:ln>
            <a:solidFill>
              <a:schemeClr val="tx1"/>
            </a:solidFill>
            <a:prstDash val="lgDashDotDot"/>
          </a:ln>
        </p:spPr>
        <p:txBody>
          <a:bodyPr wrap="square" rtlCol="0">
            <a:spAutoFit/>
          </a:bodyPr>
          <a:lstStyle/>
          <a:p>
            <a:pPr algn="l"/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  টেলিভিশনে দেখলে বাংলাদেশ ক্রিকেট খেলায় জিতেছে।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8105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ame 2"/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2056"/>
            </a:avLst>
          </a:prstGeom>
          <a:blipFill>
            <a:blip r:embed="rId2"/>
            <a:tile tx="0" ty="0" sx="100000" sy="100000" flip="none" algn="tl"/>
          </a:blip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Frame 3"/>
          <p:cNvSpPr/>
          <p:nvPr/>
        </p:nvSpPr>
        <p:spPr>
          <a:xfrm>
            <a:off x="175260" y="182880"/>
            <a:ext cx="11841480" cy="6202680"/>
          </a:xfrm>
          <a:prstGeom prst="frame">
            <a:avLst>
              <a:gd name="adj1" fmla="val 1443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2124" y="369785"/>
            <a:ext cx="5554831" cy="365016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596864" y="3954183"/>
            <a:ext cx="55612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   মাইকে জানানো হচ্ছে আগামীকাল টিকা দেওয়া হবে।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80800" y="5088744"/>
            <a:ext cx="8351837" cy="646331"/>
          </a:xfrm>
          <a:prstGeom prst="rect">
            <a:avLst/>
          </a:prstGeom>
          <a:noFill/>
          <a:ln>
            <a:solidFill>
              <a:schemeClr val="tx1"/>
            </a:solidFill>
            <a:prstDash val="lgDashDotDot"/>
          </a:ln>
        </p:spPr>
        <p:txBody>
          <a:bodyPr wrap="square" rtlCol="0">
            <a:spAutoFit/>
          </a:bodyPr>
          <a:lstStyle/>
          <a:p>
            <a:pPr algn="l"/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       উপরের জানানো ঘটনাগুলোকে আমরা কী বলি?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874783" y="4833423"/>
            <a:ext cx="5394960" cy="646331"/>
          </a:xfrm>
          <a:prstGeom prst="rect">
            <a:avLst/>
          </a:prstGeom>
          <a:noFill/>
          <a:ln>
            <a:solidFill>
              <a:schemeClr val="tx1"/>
            </a:solidFill>
            <a:prstDash val="lgDashDotDot"/>
          </a:ln>
        </p:spPr>
        <p:txBody>
          <a:bodyPr wrap="square" rtlCol="0">
            <a:spAutoFit/>
          </a:bodyPr>
          <a:lstStyle/>
          <a:p>
            <a:pPr algn="l"/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    </a:t>
            </a:r>
            <a:r>
              <a:rPr lang="bn-BD" sz="36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এসবকে আমরা </a:t>
            </a:r>
            <a:r>
              <a:rPr lang="bn-BD" sz="36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bn-BD" sz="36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বলি।</a:t>
            </a:r>
            <a:endParaRPr lang="en-US" sz="36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255203" y="5567718"/>
            <a:ext cx="8677434" cy="646331"/>
          </a:xfrm>
          <a:prstGeom prst="rect">
            <a:avLst/>
          </a:prstGeom>
          <a:noFill/>
          <a:ln>
            <a:solidFill>
              <a:schemeClr val="tx1"/>
            </a:solidFill>
            <a:prstDash val="lgDashDotDot"/>
          </a:ln>
        </p:spPr>
        <p:txBody>
          <a:bodyPr wrap="square" rtlCol="0">
            <a:spAutoFit/>
          </a:bodyPr>
          <a:lstStyle/>
          <a:p>
            <a:pPr algn="l"/>
            <a:r>
              <a:rPr lang="bn-BD" sz="36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তথ্য</a:t>
            </a:r>
            <a:r>
              <a:rPr lang="bn-BD" sz="36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dirty="0">
                <a:solidFill>
                  <a:schemeClr val="accent6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হচ্ছে কোন ব্যাক্তি, বস্তু বা ঘটনা সম্পর্কে জ্ঞান</a:t>
            </a:r>
            <a:r>
              <a:rPr lang="bn-BD" sz="3600" dirty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dirty="0">
              <a:solidFill>
                <a:srgbClr val="00B0F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2020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3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 animBg="1"/>
      <p:bldP spid="10" grpId="1" animBg="1"/>
      <p:bldP spid="11" grpId="0" animBg="1"/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000">
              <a:schemeClr val="accent1">
                <a:lumMod val="45000"/>
                <a:lumOff val="55000"/>
              </a:schemeClr>
            </a:gs>
            <a:gs pos="100000">
              <a:schemeClr val="accent2">
                <a:lumMod val="20000"/>
                <a:lumOff val="8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/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1833"/>
            </a:avLst>
          </a:prstGeom>
          <a:blipFill>
            <a:blip r:embed="rId2"/>
            <a:tile tx="0" ty="0" sx="100000" sy="100000" flip="none" algn="tl"/>
          </a:blip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Frame 2"/>
          <p:cNvSpPr/>
          <p:nvPr/>
        </p:nvSpPr>
        <p:spPr>
          <a:xfrm>
            <a:off x="175260" y="152400"/>
            <a:ext cx="11833860" cy="6195060"/>
          </a:xfrm>
          <a:prstGeom prst="frame">
            <a:avLst>
              <a:gd name="adj1" fmla="val 1706"/>
            </a:avLst>
          </a:prstGeom>
          <a:solidFill>
            <a:schemeClr val="tx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75103" y="450445"/>
            <a:ext cx="48348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BD" sz="5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আজ আমরা শিখব </a:t>
            </a:r>
            <a:endParaRPr lang="en-US" sz="54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30955" y="2089758"/>
            <a:ext cx="4425664" cy="2554545"/>
          </a:xfrm>
          <a:prstGeom prst="rect">
            <a:avLst/>
          </a:prstGeom>
          <a:noFill/>
          <a:ln w="19050">
            <a:solidFill>
              <a:schemeClr val="tx1"/>
            </a:solidFill>
            <a:prstDash val="lgDashDotDot"/>
          </a:ln>
        </p:spPr>
        <p:txBody>
          <a:bodyPr wrap="square" rtlCol="0">
            <a:spAutoFit/>
          </a:bodyPr>
          <a:lstStyle/>
          <a:p>
            <a:pPr algn="l"/>
            <a:r>
              <a:rPr lang="bn-BD" sz="80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তথ্য সংগ্রহের উপায়সমূহ </a:t>
            </a:r>
            <a:endParaRPr lang="en-US" sz="80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115" b="95324" l="9547" r="8973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75" y="11217"/>
            <a:ext cx="4197738" cy="278513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1172" r="968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1963" y="4069080"/>
            <a:ext cx="3386149" cy="214279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070" b="89826" l="5396" r="9676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0" y="3261909"/>
            <a:ext cx="3206115" cy="349120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105" b="97790" l="2174" r="9855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9993" y="317084"/>
            <a:ext cx="3278739" cy="1772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615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4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000">
              <a:schemeClr val="accent1">
                <a:lumMod val="45000"/>
                <a:lumOff val="55000"/>
              </a:schemeClr>
            </a:gs>
            <a:gs pos="100000">
              <a:schemeClr val="accent2">
                <a:lumMod val="20000"/>
                <a:lumOff val="8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/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2056"/>
            </a:avLst>
          </a:prstGeom>
          <a:blipFill>
            <a:blip r:embed="rId2"/>
            <a:tile tx="0" ty="0" sx="100000" sy="100000" flip="none" algn="tl"/>
          </a:blip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Frame 3"/>
          <p:cNvSpPr/>
          <p:nvPr/>
        </p:nvSpPr>
        <p:spPr>
          <a:xfrm>
            <a:off x="213360" y="182880"/>
            <a:ext cx="11765280" cy="6217920"/>
          </a:xfrm>
          <a:prstGeom prst="frame">
            <a:avLst>
              <a:gd name="adj1" fmla="val 1028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Left-Right Arrow 5"/>
          <p:cNvSpPr/>
          <p:nvPr/>
        </p:nvSpPr>
        <p:spPr>
          <a:xfrm>
            <a:off x="4191000" y="324564"/>
            <a:ext cx="3413760" cy="1615440"/>
          </a:xfrm>
          <a:prstGeom prst="leftRightArrow">
            <a:avLst>
              <a:gd name="adj1" fmla="val 72449"/>
              <a:gd name="adj2" fmla="val 50000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4709160" y="578286"/>
            <a:ext cx="27736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BD" sz="6600" dirty="0">
                <a:latin typeface="NikoshBAN" panose="02000000000000000000" pitchFamily="2" charset="0"/>
                <a:cs typeface="NikoshBAN" panose="02000000000000000000" pitchFamily="2" charset="0"/>
              </a:rPr>
              <a:t>শিখনফল </a:t>
            </a:r>
            <a:endParaRPr lang="en-US" sz="6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1263" y="2298368"/>
            <a:ext cx="1149737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এই পাঠ শেষে শিক্ষার্থীরা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…</a:t>
            </a:r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l"/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           </a:t>
            </a:r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১১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 ১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 ২ তথ্য বিনিময়ের বিভিন্ন উপায় সম্পর্কে বলতে পারবে,</a:t>
            </a:r>
          </a:p>
          <a:p>
            <a:pPr algn="l"/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           </a:t>
            </a:r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১১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 ২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 ১ তথ্য জানার গুরুত্ব বর্ণনা করতে পারবে।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2697163" y="585486"/>
            <a:ext cx="1280477" cy="986902"/>
            <a:chOff x="2560002" y="1132284"/>
            <a:chExt cx="1280477" cy="986902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9" name="4-Point Star 8"/>
            <p:cNvSpPr/>
            <p:nvPr/>
          </p:nvSpPr>
          <p:spPr>
            <a:xfrm>
              <a:off x="2560002" y="1132284"/>
              <a:ext cx="1280477" cy="986902"/>
            </a:xfrm>
            <a:prstGeom prst="star4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4-Point Star 9"/>
            <p:cNvSpPr/>
            <p:nvPr/>
          </p:nvSpPr>
          <p:spPr>
            <a:xfrm rot="2087715">
              <a:off x="2696476" y="1134127"/>
              <a:ext cx="1007527" cy="981700"/>
            </a:xfrm>
            <a:prstGeom prst="star4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7802720" y="571757"/>
            <a:ext cx="1280477" cy="986902"/>
            <a:chOff x="2560002" y="1132284"/>
            <a:chExt cx="1280477" cy="986902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13" name="4-Point Star 12"/>
            <p:cNvSpPr/>
            <p:nvPr/>
          </p:nvSpPr>
          <p:spPr>
            <a:xfrm>
              <a:off x="2560002" y="1132284"/>
              <a:ext cx="1280477" cy="986902"/>
            </a:xfrm>
            <a:prstGeom prst="star4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4-Point Star 13"/>
            <p:cNvSpPr/>
            <p:nvPr/>
          </p:nvSpPr>
          <p:spPr>
            <a:xfrm rot="2087715">
              <a:off x="2696476" y="1134127"/>
              <a:ext cx="1007527" cy="981700"/>
            </a:xfrm>
            <a:prstGeom prst="star4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453020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/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2056"/>
            </a:avLst>
          </a:prstGeom>
          <a:blipFill>
            <a:blip r:embed="rId2"/>
            <a:tile tx="0" ty="0" sx="100000" sy="100000" flip="none" algn="tl"/>
          </a:blip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Frame 2"/>
          <p:cNvSpPr/>
          <p:nvPr/>
        </p:nvSpPr>
        <p:spPr>
          <a:xfrm>
            <a:off x="175260" y="182880"/>
            <a:ext cx="11811000" cy="6187440"/>
          </a:xfrm>
          <a:prstGeom prst="frame">
            <a:avLst>
              <a:gd name="adj1" fmla="val 1416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6720" y="396240"/>
            <a:ext cx="1600200" cy="523220"/>
          </a:xfrm>
          <a:prstGeom prst="rect">
            <a:avLst/>
          </a:prstGeom>
          <a:noFill/>
          <a:ln>
            <a:solidFill>
              <a:schemeClr val="tx1"/>
            </a:solidFill>
            <a:prstDash val="lgDashDot"/>
          </a:ln>
        </p:spPr>
        <p:txBody>
          <a:bodyPr wrap="square" rtlCol="0">
            <a:spAutoFit/>
          </a:bodyPr>
          <a:lstStyle/>
          <a:p>
            <a:pPr algn="l"/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দলীয় কাজ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78380" y="402145"/>
            <a:ext cx="8625840" cy="707886"/>
          </a:xfrm>
          <a:prstGeom prst="rect">
            <a:avLst/>
          </a:prstGeom>
          <a:ln w="28575">
            <a:solidFill>
              <a:schemeClr val="tx1"/>
            </a:solidFill>
            <a:prstDash val="lgDashDotDot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/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          প্রশ্নঃ তথ্য আমরা কোথা থেকে পাই?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4376360"/>
              </p:ext>
            </p:extLst>
          </p:nvPr>
        </p:nvGraphicFramePr>
        <p:xfrm>
          <a:off x="1117368" y="2231670"/>
          <a:ext cx="9957264" cy="320786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619500">
                  <a:extLst>
                    <a:ext uri="{9D8B030D-6E8A-4147-A177-3AD203B41FA5}">
                      <a16:colId xmlns:a16="http://schemas.microsoft.com/office/drawing/2014/main" val="1755786387"/>
                    </a:ext>
                  </a:extLst>
                </a:gridCol>
                <a:gridCol w="6337764">
                  <a:extLst>
                    <a:ext uri="{9D8B030D-6E8A-4147-A177-3AD203B41FA5}">
                      <a16:colId xmlns:a16="http://schemas.microsoft.com/office/drawing/2014/main" val="2687822856"/>
                    </a:ext>
                  </a:extLst>
                </a:gridCol>
              </a:tblGrid>
              <a:tr h="97310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8145306"/>
                  </a:ext>
                </a:extLst>
              </a:tr>
              <a:tr h="53155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4189481"/>
                  </a:ext>
                </a:extLst>
              </a:tr>
              <a:tr h="531559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819959"/>
                  </a:ext>
                </a:extLst>
              </a:tr>
              <a:tr h="53155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36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3043108"/>
                  </a:ext>
                </a:extLst>
              </a:tr>
              <a:tr h="53155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2547693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026920" y="2394405"/>
            <a:ext cx="3200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BD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তথ্যের নাম </a:t>
            </a:r>
            <a:endParaRPr lang="en-US" sz="40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972431" y="2380960"/>
            <a:ext cx="42428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BD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কোথা থেকে তথ্য পাই </a:t>
            </a:r>
            <a:endParaRPr lang="en-US" sz="40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52369" y="1384821"/>
            <a:ext cx="862584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 তোমাদের খাতায় নিচের ছকের মতো একটি ছক তৈরি কর।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911883" y="1208083"/>
            <a:ext cx="1134746" cy="868680"/>
          </a:xfrm>
          <a:prstGeom prst="rightArrow">
            <a:avLst>
              <a:gd name="adj1" fmla="val 50000"/>
              <a:gd name="adj2" fmla="val 44737"/>
            </a:avLst>
          </a:prstGeom>
          <a:solidFill>
            <a:schemeClr val="bg1"/>
          </a:solidFill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659501" y="3121310"/>
            <a:ext cx="3154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পরিক্ষার সময়সূচি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15361" y="3655269"/>
            <a:ext cx="3337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খেলার খবর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915361" y="4174220"/>
            <a:ext cx="30210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ঝড়ের খবর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479256" y="4861448"/>
            <a:ext cx="4145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বিভিন্ন ঘটনার তথ্য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84810" y="5558279"/>
            <a:ext cx="11422380" cy="5847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/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ছকে কিছু তথ্যের নাম দেয়া আছে, সেগুলো আমরা কোথা থেকে পাই তা উপরের ছকে লিখ।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024721" y="3152791"/>
            <a:ext cx="61382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বিদ্যালয়ের নোটিশ বোর্ড, শিক্ষক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989441" y="3686801"/>
            <a:ext cx="59678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রেডিও, টেলিভিশন, খবরের কাগজ।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816605" y="4882860"/>
            <a:ext cx="63135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টেলিভিশন, খবরের কাগজ, মোবাইল ফোন।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814181" y="4301600"/>
            <a:ext cx="60640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রেডিও, টেলিভিশন, খবরের কাগজ।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727960" y="5507779"/>
            <a:ext cx="5684520" cy="70788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/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         এসো মিলিয়ে দেখি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6074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/>
      <p:bldP spid="19" grpId="0"/>
      <p:bldP spid="20" grpId="0"/>
      <p:bldP spid="21" grpId="0"/>
      <p:bldP spid="2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/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2278"/>
            </a:avLst>
          </a:prstGeom>
          <a:blipFill>
            <a:blip r:embed="rId2"/>
            <a:tile tx="0" ty="0" sx="100000" sy="100000" flip="none" algn="tl"/>
          </a:blip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Frame 2"/>
          <p:cNvSpPr/>
          <p:nvPr/>
        </p:nvSpPr>
        <p:spPr>
          <a:xfrm>
            <a:off x="190500" y="182880"/>
            <a:ext cx="11780520" cy="6141720"/>
          </a:xfrm>
          <a:prstGeom prst="frame">
            <a:avLst>
              <a:gd name="adj1" fmla="val 1582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9607" y="357550"/>
            <a:ext cx="4480560" cy="646331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/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তথ্য আমরা কোথা থেকে পাই?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997" y="1046124"/>
            <a:ext cx="1820954" cy="235801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0547" y="366861"/>
            <a:ext cx="3830151" cy="252279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538" y="3603507"/>
            <a:ext cx="2968826" cy="194831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1283" y="3404142"/>
            <a:ext cx="2434800" cy="2017200"/>
          </a:xfrm>
          <a:prstGeom prst="rect">
            <a:avLst/>
          </a:prstGeom>
        </p:spPr>
      </p:pic>
      <p:grpSp>
        <p:nvGrpSpPr>
          <p:cNvPr id="20" name="Group 19"/>
          <p:cNvGrpSpPr/>
          <p:nvPr/>
        </p:nvGrpSpPr>
        <p:grpSpPr>
          <a:xfrm>
            <a:off x="3418706" y="1158215"/>
            <a:ext cx="3904114" cy="1412305"/>
            <a:chOff x="3418706" y="1158215"/>
            <a:chExt cx="3904114" cy="1412305"/>
          </a:xfrm>
        </p:grpSpPr>
        <p:sp>
          <p:nvSpPr>
            <p:cNvPr id="14" name="Rectangular Callout 13"/>
            <p:cNvSpPr/>
            <p:nvPr/>
          </p:nvSpPr>
          <p:spPr>
            <a:xfrm>
              <a:off x="3418706" y="1158215"/>
              <a:ext cx="3769628" cy="1412305"/>
            </a:xfrm>
            <a:prstGeom prst="wedgeRectCallout">
              <a:avLst>
                <a:gd name="adj1" fmla="val -90211"/>
                <a:gd name="adj2" fmla="val -6072"/>
              </a:avLst>
            </a:prstGeom>
            <a:solidFill>
              <a:schemeClr val="bg1"/>
            </a:solidFill>
            <a:ln w="28575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418706" y="1226011"/>
              <a:ext cx="390411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bn-BD" sz="3600" dirty="0">
                  <a:latin typeface="NikoshBAN" panose="02000000000000000000" pitchFamily="2" charset="0"/>
                  <a:cs typeface="NikoshBAN" panose="02000000000000000000" pitchFamily="2" charset="0"/>
                </a:rPr>
                <a:t>আবহাওয়ার খবর জানতে আমি টেলিভিশন দেখি। </a:t>
              </a:r>
              <a:endParaRPr lang="en-US" sz="36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4545330" y="3767652"/>
            <a:ext cx="3259626" cy="1501424"/>
            <a:chOff x="4545330" y="3767652"/>
            <a:chExt cx="3259626" cy="1501424"/>
          </a:xfrm>
        </p:grpSpPr>
        <p:sp>
          <p:nvSpPr>
            <p:cNvPr id="16" name="Rectangular Callout 15"/>
            <p:cNvSpPr/>
            <p:nvPr/>
          </p:nvSpPr>
          <p:spPr>
            <a:xfrm>
              <a:off x="4545330" y="3767652"/>
              <a:ext cx="3070860" cy="1501424"/>
            </a:xfrm>
            <a:prstGeom prst="wedgeRectCallout">
              <a:avLst>
                <a:gd name="adj1" fmla="val 91326"/>
                <a:gd name="adj2" fmla="val 6673"/>
              </a:avLst>
            </a:prstGeom>
            <a:solidFill>
              <a:schemeClr val="bg1"/>
            </a:solidFill>
            <a:ln w="28575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619796" y="3850189"/>
              <a:ext cx="318516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bn-BD" sz="3600" dirty="0">
                  <a:latin typeface="NikoshBAN" panose="02000000000000000000" pitchFamily="2" charset="0"/>
                  <a:cs typeface="NikoshBAN" panose="02000000000000000000" pitchFamily="2" charset="0"/>
                </a:rPr>
                <a:t>খেলার খবর জানতে আমি রেডিও শুনি </a:t>
              </a:r>
              <a:endParaRPr lang="en-US" sz="36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2599887" y="5515742"/>
            <a:ext cx="86083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এগুলো হচ্ছে তথ্য সরবরাহের </a:t>
            </a:r>
            <a:r>
              <a:rPr lang="bn-BD" sz="4000" dirty="0">
                <a:ln>
                  <a:solidFill>
                    <a:sysClr val="windowText" lastClr="000000"/>
                  </a:solidFill>
                </a:ln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মাধ্যম</a:t>
            </a:r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 বা </a:t>
            </a:r>
            <a:r>
              <a:rPr lang="bn-BD" sz="4000" dirty="0">
                <a:ln>
                  <a:solidFill>
                    <a:schemeClr val="tx1"/>
                  </a:solidFill>
                </a:ln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মিডিয়া</a:t>
            </a:r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6474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1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1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>
            <a:latin typeface="NikoshBAN" panose="02000000000000000000" pitchFamily="2" charset="0"/>
            <a:cs typeface="NikoshBAN" panose="02000000000000000000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1022</TotalTime>
  <Words>543</Words>
  <Application>Microsoft Office PowerPoint</Application>
  <PresentationFormat>Widescreen</PresentationFormat>
  <Paragraphs>92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NikoshBAN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Shahrina Bin Sweety</dc:creator>
  <cp:lastModifiedBy>Shahrina Bin Sweety</cp:lastModifiedBy>
  <cp:revision>116</cp:revision>
  <dcterms:created xsi:type="dcterms:W3CDTF">2019-07-05T12:07:49Z</dcterms:created>
  <dcterms:modified xsi:type="dcterms:W3CDTF">2019-09-11T15:30:20Z</dcterms:modified>
</cp:coreProperties>
</file>