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71" r:id="rId3"/>
    <p:sldId id="260" r:id="rId4"/>
    <p:sldId id="281" r:id="rId5"/>
    <p:sldId id="282" r:id="rId6"/>
    <p:sldId id="261" r:id="rId7"/>
    <p:sldId id="272" r:id="rId8"/>
    <p:sldId id="274" r:id="rId9"/>
    <p:sldId id="267" r:id="rId10"/>
    <p:sldId id="283" r:id="rId11"/>
    <p:sldId id="277" r:id="rId12"/>
    <p:sldId id="268" r:id="rId13"/>
    <p:sldId id="279" r:id="rId14"/>
    <p:sldId id="280" r:id="rId15"/>
    <p:sldId id="284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63"/>
  </p:normalViewPr>
  <p:slideViewPr>
    <p:cSldViewPr>
      <p:cViewPr varScale="1">
        <p:scale>
          <a:sx n="88" d="100"/>
          <a:sy n="88" d="100"/>
        </p:scale>
        <p:origin x="184" y="5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DD973-3E10-4939-BDBF-2615C0C4E980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FA712-3829-4209-B2F0-E434C5069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CCE331-A8C9-D94C-B0C2-F83452D5FE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FAC2C1-492B-C240-8972-D2FCD9C65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838200"/>
            <a:ext cx="6106297" cy="50885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CF6B58C-8F43-2D4C-A1FB-053BF3B4E638}"/>
              </a:ext>
            </a:extLst>
          </p:cNvPr>
          <p:cNvSpPr txBox="1"/>
          <p:nvPr/>
        </p:nvSpPr>
        <p:spPr>
          <a:xfrm>
            <a:off x="1780403" y="1143000"/>
            <a:ext cx="251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 </a:t>
            </a:r>
          </a:p>
          <a:p>
            <a:r>
              <a:rPr lang="bn-IN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6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9E61A4-9661-C844-AEFB-0951C5791A14}"/>
              </a:ext>
            </a:extLst>
          </p:cNvPr>
          <p:cNvSpPr/>
          <p:nvPr/>
        </p:nvSpPr>
        <p:spPr>
          <a:xfrm>
            <a:off x="-4119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F26EEE-E34E-DF4D-BC59-E628B81EAEA8}"/>
              </a:ext>
            </a:extLst>
          </p:cNvPr>
          <p:cNvSpPr txBox="1"/>
          <p:nvPr/>
        </p:nvSpPr>
        <p:spPr>
          <a:xfrm>
            <a:off x="2743200" y="1997839"/>
            <a:ext cx="6324600" cy="286232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(১)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পড়ব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(২)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বানানো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দেখাব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(৩)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আঁকব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(৪)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একাকি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(৫)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31D6CF-B31E-F04D-95FC-E1BBFCF70138}"/>
              </a:ext>
            </a:extLst>
          </p:cNvPr>
          <p:cNvSpPr txBox="1"/>
          <p:nvPr/>
        </p:nvSpPr>
        <p:spPr>
          <a:xfrm>
            <a:off x="4076700" y="228600"/>
            <a:ext cx="4038600" cy="76944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উপস্থাপণের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সমুহ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82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9B2615-7D6E-C747-A0C2-6FDE1100792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956223-EC91-9A4D-AB79-78536CCDE7BF}"/>
              </a:ext>
            </a:extLst>
          </p:cNvPr>
          <p:cNvSpPr txBox="1"/>
          <p:nvPr/>
        </p:nvSpPr>
        <p:spPr>
          <a:xfrm>
            <a:off x="3619500" y="1371599"/>
            <a:ext cx="6858000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 বলে?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কোণ ভেদে ত্রিভূজ কত প্রকার ও কী কী ? 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প্রত্যেক ত্রিভূজের চিত্র একে দেখাও। 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C0C4CC-83E9-1947-8295-F73C15DFAF59}"/>
              </a:ext>
            </a:extLst>
          </p:cNvPr>
          <p:cNvSpPr txBox="1"/>
          <p:nvPr/>
        </p:nvSpPr>
        <p:spPr>
          <a:xfrm>
            <a:off x="5562600" y="155593"/>
            <a:ext cx="21336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DDFB62-0250-4B4E-B758-52CC14CE6CE5}"/>
              </a:ext>
            </a:extLst>
          </p:cNvPr>
          <p:cNvSpPr txBox="1"/>
          <p:nvPr/>
        </p:nvSpPr>
        <p:spPr>
          <a:xfrm>
            <a:off x="1198627" y="1755648"/>
            <a:ext cx="10668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 দল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CA0EFB6-8002-E645-9F1A-657784945403}"/>
              </a:ext>
            </a:extLst>
          </p:cNvPr>
          <p:cNvSpPr txBox="1"/>
          <p:nvPr/>
        </p:nvSpPr>
        <p:spPr>
          <a:xfrm>
            <a:off x="1198627" y="3925160"/>
            <a:ext cx="10668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 দল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990C388-737F-DA44-8EAB-21F10C7E91AE}"/>
              </a:ext>
            </a:extLst>
          </p:cNvPr>
          <p:cNvSpPr txBox="1"/>
          <p:nvPr/>
        </p:nvSpPr>
        <p:spPr>
          <a:xfrm>
            <a:off x="1198627" y="5449670"/>
            <a:ext cx="10668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 দল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1E5143-29B8-AB40-9209-DF47BB05D7AC}"/>
              </a:ext>
            </a:extLst>
          </p:cNvPr>
          <p:cNvSpPr txBox="1"/>
          <p:nvPr/>
        </p:nvSpPr>
        <p:spPr>
          <a:xfrm>
            <a:off x="3619500" y="3648162"/>
            <a:ext cx="685800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 বলে?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কোণ ভেদে ত্রিভূজ কত প্রকার ও কী কী ?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546931F-D820-3F48-8CF6-4551D06469FC}"/>
              </a:ext>
            </a:extLst>
          </p:cNvPr>
          <p:cNvSpPr txBox="1"/>
          <p:nvPr/>
        </p:nvSpPr>
        <p:spPr>
          <a:xfrm>
            <a:off x="3619500" y="5449670"/>
            <a:ext cx="68580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কোণ ভেদে ত্রিভূজ কত প্রকার ও কী কী ? </a:t>
            </a:r>
          </a:p>
        </p:txBody>
      </p:sp>
    </p:spTree>
    <p:extLst>
      <p:ext uri="{BB962C8B-B14F-4D97-AF65-F5344CB8AC3E}">
        <p14:creationId xmlns:p14="http://schemas.microsoft.com/office/powerpoint/2010/main" val="27894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AB68EF-52A4-CA4F-B9F9-7E7AD8512C8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2E8C39-112E-1141-87BE-C274EF248624}"/>
              </a:ext>
            </a:extLst>
          </p:cNvPr>
          <p:cNvSpPr txBox="1"/>
          <p:nvPr/>
        </p:nvSpPr>
        <p:spPr>
          <a:xfrm>
            <a:off x="381000" y="1505247"/>
            <a:ext cx="72390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একটি কোণে কয়টি রেখা/বাহু থাকে? </a:t>
            </a:r>
          </a:p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ভেদে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 প্রকার ও কী কী ?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laque 6">
            <a:extLst>
              <a:ext uri="{FF2B5EF4-FFF2-40B4-BE49-F238E27FC236}">
                <a16:creationId xmlns:a16="http://schemas.microsoft.com/office/drawing/2014/main" id="{C14E9A5D-3142-374A-815B-CCC95353D2F3}"/>
              </a:ext>
            </a:extLst>
          </p:cNvPr>
          <p:cNvSpPr/>
          <p:nvPr/>
        </p:nvSpPr>
        <p:spPr>
          <a:xfrm>
            <a:off x="4267200" y="250116"/>
            <a:ext cx="4038600" cy="990600"/>
          </a:xfrm>
          <a:prstGeom prst="plaqu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DF651E-688E-3D43-83A2-070A2DE60584}"/>
              </a:ext>
            </a:extLst>
          </p:cNvPr>
          <p:cNvSpPr txBox="1"/>
          <p:nvPr/>
        </p:nvSpPr>
        <p:spPr>
          <a:xfrm>
            <a:off x="4800600" y="83696"/>
            <a:ext cx="3200399" cy="13234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8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CF0E34-81C0-7147-B59C-2AC1352F5A30}"/>
              </a:ext>
            </a:extLst>
          </p:cNvPr>
          <p:cNvGrpSpPr/>
          <p:nvPr/>
        </p:nvGrpSpPr>
        <p:grpSpPr>
          <a:xfrm>
            <a:off x="8696616" y="3249196"/>
            <a:ext cx="2885784" cy="3221359"/>
            <a:chOff x="8696616" y="2828686"/>
            <a:chExt cx="3164254" cy="364187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02232E9-0E67-764C-9840-7F38A8D2472B}"/>
                </a:ext>
              </a:extLst>
            </p:cNvPr>
            <p:cNvSpPr txBox="1"/>
            <p:nvPr/>
          </p:nvSpPr>
          <p:spPr>
            <a:xfrm>
              <a:off x="9440767" y="4345065"/>
              <a:ext cx="2115268" cy="5219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স্থুলকোণি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ত্রিভুজ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D4D1847-67EC-C44B-9BDE-88961A54107C}"/>
                </a:ext>
              </a:extLst>
            </p:cNvPr>
            <p:cNvSpPr txBox="1"/>
            <p:nvPr/>
          </p:nvSpPr>
          <p:spPr>
            <a:xfrm>
              <a:off x="9464112" y="5572127"/>
              <a:ext cx="2091923" cy="5219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সুক্ষ্মকোণি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ত্রিভুজ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91495B-ED0E-7D45-A818-75B7E7ADD38E}"/>
                </a:ext>
              </a:extLst>
            </p:cNvPr>
            <p:cNvSpPr txBox="1"/>
            <p:nvPr/>
          </p:nvSpPr>
          <p:spPr>
            <a:xfrm>
              <a:off x="9440767" y="3249197"/>
              <a:ext cx="1840722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সমকো</a:t>
              </a:r>
              <a:r>
                <a:rPr lang="bn-IN" sz="2400" dirty="0">
                  <a:latin typeface="NikoshBAN" pitchFamily="2" charset="0"/>
                  <a:cs typeface="NikoshBAN" pitchFamily="2" charset="0"/>
                </a:rPr>
                <a:t>নী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ত্রিভুজ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E472122-CF29-C84E-BA3C-6FFA34214059}"/>
                </a:ext>
              </a:extLst>
            </p:cNvPr>
            <p:cNvSpPr/>
            <p:nvPr/>
          </p:nvSpPr>
          <p:spPr>
            <a:xfrm>
              <a:off x="8696616" y="2828686"/>
              <a:ext cx="3164254" cy="364187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92A151D4-ECBC-654E-9879-BE3C954D7FCC}"/>
              </a:ext>
            </a:extLst>
          </p:cNvPr>
          <p:cNvSpPr txBox="1"/>
          <p:nvPr/>
        </p:nvSpPr>
        <p:spPr>
          <a:xfrm>
            <a:off x="381000" y="3037867"/>
            <a:ext cx="3709556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 ছবির সাথে নামের মিলকরণ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1295F85-A005-2148-B402-B3F536922AEC}"/>
              </a:ext>
            </a:extLst>
          </p:cNvPr>
          <p:cNvGrpSpPr/>
          <p:nvPr/>
        </p:nvGrpSpPr>
        <p:grpSpPr>
          <a:xfrm>
            <a:off x="4398706" y="3249197"/>
            <a:ext cx="2687894" cy="3221359"/>
            <a:chOff x="4398706" y="2886133"/>
            <a:chExt cx="2952262" cy="358442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C31ECED-3C1E-224D-A2B3-E22A3391FD20}"/>
                </a:ext>
              </a:extLst>
            </p:cNvPr>
            <p:cNvGrpSpPr/>
            <p:nvPr/>
          </p:nvGrpSpPr>
          <p:grpSpPr>
            <a:xfrm>
              <a:off x="4834088" y="2891086"/>
              <a:ext cx="1566711" cy="1124298"/>
              <a:chOff x="2660461" y="1143000"/>
              <a:chExt cx="1016396" cy="1124298"/>
            </a:xfrm>
          </p:grpSpPr>
          <p:sp>
            <p:nvSpPr>
              <p:cNvPr id="14" name="Isosceles Triangle 2">
                <a:extLst>
                  <a:ext uri="{FF2B5EF4-FFF2-40B4-BE49-F238E27FC236}">
                    <a16:creationId xmlns:a16="http://schemas.microsoft.com/office/drawing/2014/main" id="{AD9E6591-01B2-564B-B986-2BC95B008465}"/>
                  </a:ext>
                </a:extLst>
              </p:cNvPr>
              <p:cNvSpPr/>
              <p:nvPr/>
            </p:nvSpPr>
            <p:spPr>
              <a:xfrm>
                <a:off x="2890169" y="1459226"/>
                <a:ext cx="786688" cy="443145"/>
              </a:xfrm>
              <a:prstGeom prst="triangle">
                <a:avLst>
                  <a:gd name="adj" fmla="val 50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72B38B4-0DD4-4A43-991E-50C489D1B706}"/>
                  </a:ext>
                </a:extLst>
              </p:cNvPr>
              <p:cNvSpPr txBox="1"/>
              <p:nvPr/>
            </p:nvSpPr>
            <p:spPr>
              <a:xfrm>
                <a:off x="3092073" y="1143000"/>
                <a:ext cx="228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ক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C36720-CE79-DA4E-83E2-F8A7AAB1E004}"/>
                  </a:ext>
                </a:extLst>
              </p:cNvPr>
              <p:cNvSpPr txBox="1"/>
              <p:nvPr/>
            </p:nvSpPr>
            <p:spPr>
              <a:xfrm>
                <a:off x="2660461" y="1838718"/>
                <a:ext cx="13424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খ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6E5774-2C45-D341-AD1C-127B23C9BF9C}"/>
                  </a:ext>
                </a:extLst>
              </p:cNvPr>
              <p:cNvSpPr txBox="1"/>
              <p:nvPr/>
            </p:nvSpPr>
            <p:spPr>
              <a:xfrm>
                <a:off x="3503225" y="1867188"/>
                <a:ext cx="155475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গ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922FD3E-717F-534C-9C49-F8DBA21690BD}"/>
                </a:ext>
              </a:extLst>
            </p:cNvPr>
            <p:cNvGrpSpPr/>
            <p:nvPr/>
          </p:nvGrpSpPr>
          <p:grpSpPr>
            <a:xfrm>
              <a:off x="5412562" y="3817652"/>
              <a:ext cx="1164565" cy="1211387"/>
              <a:chOff x="4241205" y="3111971"/>
              <a:chExt cx="755506" cy="1211387"/>
            </a:xfrm>
          </p:grpSpPr>
          <p:sp>
            <p:nvSpPr>
              <p:cNvPr id="20" name="Right Triangle 19">
                <a:extLst>
                  <a:ext uri="{FF2B5EF4-FFF2-40B4-BE49-F238E27FC236}">
                    <a16:creationId xmlns:a16="http://schemas.microsoft.com/office/drawing/2014/main" id="{9C5D5A07-6B42-8D42-A53D-677839FAB3C0}"/>
                  </a:ext>
                </a:extLst>
              </p:cNvPr>
              <p:cNvSpPr/>
              <p:nvPr/>
            </p:nvSpPr>
            <p:spPr>
              <a:xfrm>
                <a:off x="4399602" y="3391600"/>
                <a:ext cx="597109" cy="625178"/>
              </a:xfrm>
              <a:prstGeom prst="rt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880CCA0-3C89-A442-969A-38265DE7236E}"/>
                  </a:ext>
                </a:extLst>
              </p:cNvPr>
              <p:cNvSpPr txBox="1"/>
              <p:nvPr/>
            </p:nvSpPr>
            <p:spPr>
              <a:xfrm>
                <a:off x="4291446" y="3111971"/>
                <a:ext cx="9537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ক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9684A88-A6FB-C74E-9DDE-729110D5CD9C}"/>
                  </a:ext>
                </a:extLst>
              </p:cNvPr>
              <p:cNvSpPr txBox="1"/>
              <p:nvPr/>
            </p:nvSpPr>
            <p:spPr>
              <a:xfrm>
                <a:off x="4241205" y="3974019"/>
                <a:ext cx="9792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খ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9C4D3CD-3733-4B47-BCB3-EB7B0CC1C2BC}"/>
                  </a:ext>
                </a:extLst>
              </p:cNvPr>
              <p:cNvSpPr txBox="1"/>
              <p:nvPr/>
            </p:nvSpPr>
            <p:spPr>
              <a:xfrm>
                <a:off x="4841855" y="3984804"/>
                <a:ext cx="947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গ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633B7D1-D0CA-C441-8CAB-282F5F05590C}"/>
                </a:ext>
              </a:extLst>
            </p:cNvPr>
            <p:cNvGrpSpPr/>
            <p:nvPr/>
          </p:nvGrpSpPr>
          <p:grpSpPr>
            <a:xfrm>
              <a:off x="4937555" y="5088525"/>
              <a:ext cx="2029834" cy="1148749"/>
              <a:chOff x="3260658" y="4467799"/>
              <a:chExt cx="1316845" cy="1148749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332C2820-9070-144D-A07A-5241BDF2EB0A}"/>
                  </a:ext>
                </a:extLst>
              </p:cNvPr>
              <p:cNvGrpSpPr/>
              <p:nvPr/>
            </p:nvGrpSpPr>
            <p:grpSpPr>
              <a:xfrm>
                <a:off x="3450523" y="4710675"/>
                <a:ext cx="1057651" cy="632852"/>
                <a:chOff x="5901896" y="2632349"/>
                <a:chExt cx="3927904" cy="1499804"/>
              </a:xfrm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EC872D5D-E095-2A45-8354-AE9E94729C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01896" y="2632349"/>
                  <a:ext cx="3921795" cy="146974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28A2B265-4472-9D45-8934-961DA7F94F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901896" y="2632350"/>
                  <a:ext cx="1413304" cy="149980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A63130C7-9B04-094E-88ED-8AF6E8CE54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15200" y="4106615"/>
                  <a:ext cx="2514600" cy="255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67B561F-D3B0-1947-A18F-EFCD0F4E85DE}"/>
                  </a:ext>
                </a:extLst>
              </p:cNvPr>
              <p:cNvSpPr txBox="1"/>
              <p:nvPr/>
            </p:nvSpPr>
            <p:spPr>
              <a:xfrm>
                <a:off x="3616842" y="5277994"/>
                <a:ext cx="35618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1600" dirty="0"/>
                  <a:t>খ</a:t>
                </a:r>
                <a:endParaRPr lang="en-US" sz="1600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5E2B31D-BED2-D343-A45E-7AF9C0692FA5}"/>
                  </a:ext>
                </a:extLst>
              </p:cNvPr>
              <p:cNvSpPr txBox="1"/>
              <p:nvPr/>
            </p:nvSpPr>
            <p:spPr>
              <a:xfrm>
                <a:off x="4374386" y="5276928"/>
                <a:ext cx="203117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1600" dirty="0"/>
                  <a:t>গ</a:t>
                </a:r>
                <a:endParaRPr lang="en-US" sz="1600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46B8571-EC6F-2D40-A74C-84C4527C2E16}"/>
                  </a:ext>
                </a:extLst>
              </p:cNvPr>
              <p:cNvSpPr txBox="1"/>
              <p:nvPr/>
            </p:nvSpPr>
            <p:spPr>
              <a:xfrm>
                <a:off x="3260658" y="4467799"/>
                <a:ext cx="35618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ক</a:t>
                </a:r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6C53342-C42A-D644-9398-C70363AF0EC8}"/>
                </a:ext>
              </a:extLst>
            </p:cNvPr>
            <p:cNvSpPr/>
            <p:nvPr/>
          </p:nvSpPr>
          <p:spPr>
            <a:xfrm>
              <a:off x="4398706" y="2886133"/>
              <a:ext cx="2952262" cy="35844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99DF3C-41BF-DE40-9D5C-52944F179E2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7F72B9-28A6-C54C-808E-B4986D9C21B5}"/>
              </a:ext>
            </a:extLst>
          </p:cNvPr>
          <p:cNvSpPr txBox="1"/>
          <p:nvPr/>
        </p:nvSpPr>
        <p:spPr>
          <a:xfrm>
            <a:off x="6566786" y="3750565"/>
            <a:ext cx="18386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স্থুলকোণি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259C7BC-4896-FD42-8E88-D47E35B245BE}"/>
              </a:ext>
            </a:extLst>
          </p:cNvPr>
          <p:cNvSpPr txBox="1"/>
          <p:nvPr/>
        </p:nvSpPr>
        <p:spPr>
          <a:xfrm>
            <a:off x="6566786" y="5551194"/>
            <a:ext cx="18386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সুক্ষ্মকোণি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2869B67-2A91-8F4F-83FF-F3EA550AB88A}"/>
              </a:ext>
            </a:extLst>
          </p:cNvPr>
          <p:cNvSpPr txBox="1"/>
          <p:nvPr/>
        </p:nvSpPr>
        <p:spPr>
          <a:xfrm>
            <a:off x="6566787" y="1949936"/>
            <a:ext cx="184072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নী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F7AB806-4840-F34C-AC07-8A360EA23FFF}"/>
              </a:ext>
            </a:extLst>
          </p:cNvPr>
          <p:cNvGrpSpPr/>
          <p:nvPr/>
        </p:nvGrpSpPr>
        <p:grpSpPr>
          <a:xfrm>
            <a:off x="2511612" y="1447800"/>
            <a:ext cx="1566711" cy="1124298"/>
            <a:chOff x="2660461" y="1143000"/>
            <a:chExt cx="1016396" cy="1124298"/>
          </a:xfrm>
        </p:grpSpPr>
        <p:sp>
          <p:nvSpPr>
            <p:cNvPr id="43" name="Isosceles Triangle 2">
              <a:extLst>
                <a:ext uri="{FF2B5EF4-FFF2-40B4-BE49-F238E27FC236}">
                  <a16:creationId xmlns:a16="http://schemas.microsoft.com/office/drawing/2014/main" id="{F5AEFB2F-935C-D74E-9D01-96A86368144F}"/>
                </a:ext>
              </a:extLst>
            </p:cNvPr>
            <p:cNvSpPr/>
            <p:nvPr/>
          </p:nvSpPr>
          <p:spPr>
            <a:xfrm>
              <a:off x="2890169" y="1459226"/>
              <a:ext cx="786688" cy="44314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27B024B-D6A6-1D4F-B8A8-B8A64018E9AC}"/>
                </a:ext>
              </a:extLst>
            </p:cNvPr>
            <p:cNvSpPr txBox="1"/>
            <p:nvPr/>
          </p:nvSpPr>
          <p:spPr>
            <a:xfrm>
              <a:off x="3092073" y="1143000"/>
              <a:ext cx="2286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ক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E3DCCA1-49D3-5848-AFAD-4C9340598ABE}"/>
                </a:ext>
              </a:extLst>
            </p:cNvPr>
            <p:cNvSpPr txBox="1"/>
            <p:nvPr/>
          </p:nvSpPr>
          <p:spPr>
            <a:xfrm>
              <a:off x="2660461" y="1838718"/>
              <a:ext cx="13424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খ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82DC0B6-782D-5A47-AC9F-D29B9CB2C489}"/>
                </a:ext>
              </a:extLst>
            </p:cNvPr>
            <p:cNvSpPr txBox="1"/>
            <p:nvPr/>
          </p:nvSpPr>
          <p:spPr>
            <a:xfrm>
              <a:off x="3503225" y="1867188"/>
              <a:ext cx="1554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গ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279D9DE-D7FE-3242-833C-4BD9D02E2237}"/>
              </a:ext>
            </a:extLst>
          </p:cNvPr>
          <p:cNvGrpSpPr/>
          <p:nvPr/>
        </p:nvGrpSpPr>
        <p:grpSpPr>
          <a:xfrm>
            <a:off x="2895601" y="3200401"/>
            <a:ext cx="1164565" cy="1211387"/>
            <a:chOff x="4241205" y="3111971"/>
            <a:chExt cx="755506" cy="1211387"/>
          </a:xfrm>
        </p:grpSpPr>
        <p:sp>
          <p:nvSpPr>
            <p:cNvPr id="48" name="Right Triangle 47">
              <a:extLst>
                <a:ext uri="{FF2B5EF4-FFF2-40B4-BE49-F238E27FC236}">
                  <a16:creationId xmlns:a16="http://schemas.microsoft.com/office/drawing/2014/main" id="{D0E67F20-0E35-1649-AEF7-720A766DB75F}"/>
                </a:ext>
              </a:extLst>
            </p:cNvPr>
            <p:cNvSpPr/>
            <p:nvPr/>
          </p:nvSpPr>
          <p:spPr>
            <a:xfrm>
              <a:off x="4399602" y="3391600"/>
              <a:ext cx="597109" cy="625178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FAF025-A389-A046-9AE7-88EA9DDF1EBD}"/>
                </a:ext>
              </a:extLst>
            </p:cNvPr>
            <p:cNvSpPr txBox="1"/>
            <p:nvPr/>
          </p:nvSpPr>
          <p:spPr>
            <a:xfrm>
              <a:off x="4291446" y="3111971"/>
              <a:ext cx="9537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ক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9866CE1-2705-0B49-81B7-005ED472DB7E}"/>
                </a:ext>
              </a:extLst>
            </p:cNvPr>
            <p:cNvSpPr txBox="1"/>
            <p:nvPr/>
          </p:nvSpPr>
          <p:spPr>
            <a:xfrm>
              <a:off x="4241205" y="3974019"/>
              <a:ext cx="9792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খ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D57AB07-A6D5-CF40-B8BF-C7000034B2A6}"/>
                </a:ext>
              </a:extLst>
            </p:cNvPr>
            <p:cNvSpPr txBox="1"/>
            <p:nvPr/>
          </p:nvSpPr>
          <p:spPr>
            <a:xfrm>
              <a:off x="4841855" y="3984804"/>
              <a:ext cx="947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গ</a:t>
              </a: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E69DD3F5-C1F2-3540-B6F0-6909C9D3158E}"/>
              </a:ext>
            </a:extLst>
          </p:cNvPr>
          <p:cNvSpPr/>
          <p:nvPr/>
        </p:nvSpPr>
        <p:spPr>
          <a:xfrm>
            <a:off x="5903989" y="1261405"/>
            <a:ext cx="3164254" cy="54399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64FA3E4-20F4-A240-A3F6-46EDFBC60507}"/>
              </a:ext>
            </a:extLst>
          </p:cNvPr>
          <p:cNvGrpSpPr/>
          <p:nvPr/>
        </p:nvGrpSpPr>
        <p:grpSpPr>
          <a:xfrm>
            <a:off x="2313567" y="5155026"/>
            <a:ext cx="2029834" cy="1148749"/>
            <a:chOff x="3260658" y="4467799"/>
            <a:chExt cx="1316845" cy="114874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5EBDAD1-7851-3346-A86F-223C4A183CF4}"/>
                </a:ext>
              </a:extLst>
            </p:cNvPr>
            <p:cNvGrpSpPr/>
            <p:nvPr/>
          </p:nvGrpSpPr>
          <p:grpSpPr>
            <a:xfrm>
              <a:off x="3450523" y="4710675"/>
              <a:ext cx="1057651" cy="632852"/>
              <a:chOff x="5901896" y="2632349"/>
              <a:chExt cx="3927904" cy="1499804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A2E1C086-98E8-8846-986E-A8C3943B74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01896" y="2632349"/>
                <a:ext cx="3921795" cy="1469746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5D466B42-1F85-BB44-90D1-DD2595EB46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01896" y="2632350"/>
                <a:ext cx="1413304" cy="149980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846BE081-FA5B-7D43-B7A5-FF60F00498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15200" y="4106615"/>
                <a:ext cx="2514600" cy="2553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72193D2-334D-644A-95F1-252B28F0AE84}"/>
                </a:ext>
              </a:extLst>
            </p:cNvPr>
            <p:cNvSpPr txBox="1"/>
            <p:nvPr/>
          </p:nvSpPr>
          <p:spPr>
            <a:xfrm>
              <a:off x="3616842" y="5277994"/>
              <a:ext cx="35618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1600" dirty="0"/>
                <a:t>খ</a:t>
              </a:r>
              <a:endParaRPr lang="en-US" sz="16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0435F2F-8652-D343-A781-E9869D514C3E}"/>
                </a:ext>
              </a:extLst>
            </p:cNvPr>
            <p:cNvSpPr txBox="1"/>
            <p:nvPr/>
          </p:nvSpPr>
          <p:spPr>
            <a:xfrm>
              <a:off x="4374386" y="5276928"/>
              <a:ext cx="20311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1600" dirty="0"/>
                <a:t>গ</a:t>
              </a:r>
              <a:endParaRPr lang="en-US" sz="1600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CDFE040-B293-474E-B535-0314DF1D3AB0}"/>
                </a:ext>
              </a:extLst>
            </p:cNvPr>
            <p:cNvSpPr txBox="1"/>
            <p:nvPr/>
          </p:nvSpPr>
          <p:spPr>
            <a:xfrm>
              <a:off x="3260658" y="4467799"/>
              <a:ext cx="35618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ক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110F4BDE-F7DA-F745-ACC9-F1B25E430416}"/>
              </a:ext>
            </a:extLst>
          </p:cNvPr>
          <p:cNvSpPr txBox="1"/>
          <p:nvPr/>
        </p:nvSpPr>
        <p:spPr>
          <a:xfrm>
            <a:off x="4632778" y="248808"/>
            <a:ext cx="19050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সমাধান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1BC0FA8-26AD-D040-AABB-FC844883ED09}"/>
              </a:ext>
            </a:extLst>
          </p:cNvPr>
          <p:cNvSpPr/>
          <p:nvPr/>
        </p:nvSpPr>
        <p:spPr>
          <a:xfrm>
            <a:off x="2076938" y="1225338"/>
            <a:ext cx="2952262" cy="54399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>
            <a:extLst>
              <a:ext uri="{FF2B5EF4-FFF2-40B4-BE49-F238E27FC236}">
                <a16:creationId xmlns:a16="http://schemas.microsoft.com/office/drawing/2014/main" id="{EB854062-B37A-E941-81BA-6CDDAC3531BF}"/>
              </a:ext>
            </a:extLst>
          </p:cNvPr>
          <p:cNvSpPr/>
          <p:nvPr/>
        </p:nvSpPr>
        <p:spPr>
          <a:xfrm rot="19523409">
            <a:off x="5215393" y="1880581"/>
            <a:ext cx="197990" cy="4028173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>
            <a:extLst>
              <a:ext uri="{FF2B5EF4-FFF2-40B4-BE49-F238E27FC236}">
                <a16:creationId xmlns:a16="http://schemas.microsoft.com/office/drawing/2014/main" id="{EDCEE62F-4683-7149-A902-B32837F57596}"/>
              </a:ext>
            </a:extLst>
          </p:cNvPr>
          <p:cNvSpPr/>
          <p:nvPr/>
        </p:nvSpPr>
        <p:spPr>
          <a:xfrm rot="14594302">
            <a:off x="4786614" y="2956627"/>
            <a:ext cx="180790" cy="3532604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>
            <a:extLst>
              <a:ext uri="{FF2B5EF4-FFF2-40B4-BE49-F238E27FC236}">
                <a16:creationId xmlns:a16="http://schemas.microsoft.com/office/drawing/2014/main" id="{DA5AECA7-C4BE-084D-87EF-0FE3A3922A42}"/>
              </a:ext>
            </a:extLst>
          </p:cNvPr>
          <p:cNvSpPr/>
          <p:nvPr/>
        </p:nvSpPr>
        <p:spPr>
          <a:xfrm rot="14614580">
            <a:off x="4975333" y="1475975"/>
            <a:ext cx="175075" cy="3110516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52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DEAACB5-C359-D742-A54E-7443EA5605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40892D-AC56-8A4B-8B8D-19683A68EDA0}"/>
              </a:ext>
            </a:extLst>
          </p:cNvPr>
          <p:cNvSpPr/>
          <p:nvPr/>
        </p:nvSpPr>
        <p:spPr>
          <a:xfrm>
            <a:off x="1524000" y="76200"/>
            <a:ext cx="9031932" cy="66393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419DF7-FFA3-9A4B-A438-A50365EC2574}"/>
              </a:ext>
            </a:extLst>
          </p:cNvPr>
          <p:cNvSpPr/>
          <p:nvPr/>
        </p:nvSpPr>
        <p:spPr>
          <a:xfrm>
            <a:off x="285064" y="86171"/>
            <a:ext cx="4082572" cy="6629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D018A-D48E-044A-BD5C-C345F1B0C780}"/>
              </a:ext>
            </a:extLst>
          </p:cNvPr>
          <p:cNvSpPr/>
          <p:nvPr/>
        </p:nvSpPr>
        <p:spPr>
          <a:xfrm>
            <a:off x="4450492" y="86169"/>
            <a:ext cx="7629439" cy="6629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7E5647-7E9F-0C4C-BA71-C707C483B0B8}"/>
              </a:ext>
            </a:extLst>
          </p:cNvPr>
          <p:cNvSpPr txBox="1"/>
          <p:nvPr/>
        </p:nvSpPr>
        <p:spPr>
          <a:xfrm>
            <a:off x="1084459" y="2209800"/>
            <a:ext cx="248378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এক নজরে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885E7B5-C60C-0143-AD8D-F27F1EC37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177" y="159441"/>
            <a:ext cx="7200691" cy="647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DEAACB5-C359-D742-A54E-7443EA5605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7E5647-7E9F-0C4C-BA71-C707C483B0B8}"/>
              </a:ext>
            </a:extLst>
          </p:cNvPr>
          <p:cNvSpPr txBox="1"/>
          <p:nvPr/>
        </p:nvSpPr>
        <p:spPr>
          <a:xfrm>
            <a:off x="3962400" y="1468084"/>
            <a:ext cx="2895600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4D4604-6F08-0441-9AD5-CDAE2F46ED82}"/>
              </a:ext>
            </a:extLst>
          </p:cNvPr>
          <p:cNvSpPr txBox="1"/>
          <p:nvPr/>
        </p:nvSpPr>
        <p:spPr>
          <a:xfrm>
            <a:off x="990600" y="3808685"/>
            <a:ext cx="10439399" cy="76944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 মতো দেখতে এমন পাঁচটি বস্তুর নাম লিখে আনবে।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2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F44F9A-D119-E94E-B1EF-59EF4B75DA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D3A4A2-0E3C-7F49-9387-1C25749789B4}"/>
              </a:ext>
            </a:extLst>
          </p:cNvPr>
          <p:cNvSpPr txBox="1"/>
          <p:nvPr/>
        </p:nvSpPr>
        <p:spPr>
          <a:xfrm>
            <a:off x="3543300" y="5016843"/>
            <a:ext cx="51054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 ভাল থেকো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CCBE0F-E42F-3646-88ED-405BE0823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533400"/>
            <a:ext cx="6362700" cy="4241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8C7927-8959-B144-A053-92BBA0CF4F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02B63B-D043-0043-A655-0D95EA445D76}"/>
              </a:ext>
            </a:extLst>
          </p:cNvPr>
          <p:cNvSpPr/>
          <p:nvPr/>
        </p:nvSpPr>
        <p:spPr>
          <a:xfrm>
            <a:off x="1181100" y="731175"/>
            <a:ext cx="4114800" cy="1415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A711CA-E2EF-414D-B1DE-45A7C0A63DE8}"/>
              </a:ext>
            </a:extLst>
          </p:cNvPr>
          <p:cNvSpPr txBox="1"/>
          <p:nvPr/>
        </p:nvSpPr>
        <p:spPr>
          <a:xfrm>
            <a:off x="372762" y="2471351"/>
            <a:ext cx="5715000" cy="2308324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মোঃসুলতানুল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আরেফীন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গুরুদাসপুর মডেল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সরকারী প্রাথমিক বিদ্যালয় 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গুরুদাসপুর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নাটোর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FA8FCF-F7E3-7B47-98E0-E951BD06E4BF}"/>
              </a:ext>
            </a:extLst>
          </p:cNvPr>
          <p:cNvSpPr txBox="1"/>
          <p:nvPr/>
        </p:nvSpPr>
        <p:spPr>
          <a:xfrm>
            <a:off x="6483178" y="2471351"/>
            <a:ext cx="4811412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৪র্থ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	    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বিষয়ঃগণিত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শিরো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মঃ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সময়ঃ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৪০মিঃ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ECEDE5-6FDD-C244-BFFA-11754E583EB6}"/>
              </a:ext>
            </a:extLst>
          </p:cNvPr>
          <p:cNvSpPr/>
          <p:nvPr/>
        </p:nvSpPr>
        <p:spPr>
          <a:xfrm>
            <a:off x="6831484" y="823508"/>
            <a:ext cx="41148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ঘোষণা 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66303D-C74B-CB44-9607-40C008A6E6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76FE9A-6B62-3847-9E14-E8513B5F08FD}"/>
              </a:ext>
            </a:extLst>
          </p:cNvPr>
          <p:cNvSpPr txBox="1"/>
          <p:nvPr/>
        </p:nvSpPr>
        <p:spPr>
          <a:xfrm>
            <a:off x="2438400" y="3075057"/>
            <a:ext cx="6629400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চিনে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A6FCC3-1427-B049-81B6-BA298354C3EB}"/>
              </a:ext>
            </a:extLst>
          </p:cNvPr>
          <p:cNvSpPr txBox="1"/>
          <p:nvPr/>
        </p:nvSpPr>
        <p:spPr>
          <a:xfrm>
            <a:off x="4495800" y="642982"/>
            <a:ext cx="2367349" cy="83099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</a:t>
            </a:r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ফলঃ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ED61B0-F7C8-814C-B011-C6D13AA1AC2D}"/>
              </a:ext>
            </a:extLst>
          </p:cNvPr>
          <p:cNvSpPr txBox="1"/>
          <p:nvPr/>
        </p:nvSpPr>
        <p:spPr>
          <a:xfrm>
            <a:off x="2364774" y="3657600"/>
            <a:ext cx="6629400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66303D-C74B-CB44-9607-40C008A6E6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A6FCC3-1427-B049-81B6-BA298354C3EB}"/>
              </a:ext>
            </a:extLst>
          </p:cNvPr>
          <p:cNvSpPr txBox="1"/>
          <p:nvPr/>
        </p:nvSpPr>
        <p:spPr>
          <a:xfrm>
            <a:off x="1905000" y="164945"/>
            <a:ext cx="6934200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এসো আমাদের পরিচিত কয়েকটি ছবি দেখি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941830-7C13-DE49-8309-0EF36C714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54" y="1430460"/>
            <a:ext cx="3522941" cy="20434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2E4190-7850-9B45-BED0-F7F40FD27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704968"/>
            <a:ext cx="3558896" cy="19592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8984A9-841C-494E-91B2-73CFCAD10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54" y="3695215"/>
            <a:ext cx="3616261" cy="1930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C07F87E-BFCB-3D41-AE6F-04680C2EB6E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2" r="8398" b="19853"/>
          <a:stretch/>
        </p:blipFill>
        <p:spPr>
          <a:xfrm>
            <a:off x="609600" y="1385518"/>
            <a:ext cx="3563659" cy="204348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12D4FAC-1D57-0047-BA36-55F47601BC15}"/>
              </a:ext>
            </a:extLst>
          </p:cNvPr>
          <p:cNvSpPr txBox="1"/>
          <p:nvPr/>
        </p:nvSpPr>
        <p:spPr>
          <a:xfrm>
            <a:off x="2713766" y="1430460"/>
            <a:ext cx="1442373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পিরামিড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0F61C2-11BD-4342-95DA-2977DAFEF1F5}"/>
              </a:ext>
            </a:extLst>
          </p:cNvPr>
          <p:cNvSpPr txBox="1"/>
          <p:nvPr/>
        </p:nvSpPr>
        <p:spPr>
          <a:xfrm>
            <a:off x="8808587" y="1501416"/>
            <a:ext cx="1442373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হ্যাংগার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6F6FE9A-E4F8-654D-9E06-4DB99B1BC812}"/>
              </a:ext>
            </a:extLst>
          </p:cNvPr>
          <p:cNvSpPr txBox="1"/>
          <p:nvPr/>
        </p:nvSpPr>
        <p:spPr>
          <a:xfrm>
            <a:off x="3335723" y="3590547"/>
            <a:ext cx="1442373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সামুচা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D54FEC-F17A-3E4C-9F91-0F151AAB80B8}"/>
              </a:ext>
            </a:extLst>
          </p:cNvPr>
          <p:cNvSpPr txBox="1"/>
          <p:nvPr/>
        </p:nvSpPr>
        <p:spPr>
          <a:xfrm>
            <a:off x="9220200" y="3752319"/>
            <a:ext cx="1442373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সিংগাড়া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DEEB1F-075D-034C-8DBD-471BDC2407FA}"/>
              </a:ext>
            </a:extLst>
          </p:cNvPr>
          <p:cNvSpPr txBox="1"/>
          <p:nvPr/>
        </p:nvSpPr>
        <p:spPr>
          <a:xfrm>
            <a:off x="2713766" y="5823550"/>
            <a:ext cx="32004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এগুলো কিসের ছবি?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479471-EEB9-1D46-A328-B77DA1CA261D}"/>
              </a:ext>
            </a:extLst>
          </p:cNvPr>
          <p:cNvSpPr txBox="1"/>
          <p:nvPr/>
        </p:nvSpPr>
        <p:spPr>
          <a:xfrm>
            <a:off x="6629131" y="5842962"/>
            <a:ext cx="4033442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এগুলোর আকৃতি কেমন?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 tmFilter="0,0; .5, 0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  <p:bldP spid="21" grpId="0"/>
      <p:bldP spid="22" grpId="0"/>
      <p:bldP spid="23" grpId="0"/>
      <p:bldP spid="24" grpId="0"/>
      <p:bldP spid="24" grpId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66303D-C74B-CB44-9607-40C008A6E6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A6FCC3-1427-B049-81B6-BA298354C3EB}"/>
              </a:ext>
            </a:extLst>
          </p:cNvPr>
          <p:cNvSpPr txBox="1"/>
          <p:nvPr/>
        </p:nvSpPr>
        <p:spPr>
          <a:xfrm>
            <a:off x="609600" y="282897"/>
            <a:ext cx="2251139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পাঠ ঘোষনা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12D983-111C-6144-B95B-82BBC8A8C0D5}"/>
              </a:ext>
            </a:extLst>
          </p:cNvPr>
          <p:cNvSpPr/>
          <p:nvPr/>
        </p:nvSpPr>
        <p:spPr>
          <a:xfrm>
            <a:off x="2362200" y="3124200"/>
            <a:ext cx="6304931" cy="83099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কোণভেদে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193A7A-6A97-6049-BB1D-6C1F7511BF81}"/>
              </a:ext>
            </a:extLst>
          </p:cNvPr>
          <p:cNvSpPr txBox="1"/>
          <p:nvPr/>
        </p:nvSpPr>
        <p:spPr>
          <a:xfrm>
            <a:off x="1742426" y="4800600"/>
            <a:ext cx="7772400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অংশঃ</a:t>
            </a: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কোণভেদে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-----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স্থুল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2814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71EC54C-0D96-6342-BD96-65B0FD5554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B8BCF8-F7DC-674C-9B89-F0D9D827D30F}"/>
              </a:ext>
            </a:extLst>
          </p:cNvPr>
          <p:cNvSpPr txBox="1"/>
          <p:nvPr/>
        </p:nvSpPr>
        <p:spPr>
          <a:xfrm>
            <a:off x="1066800" y="4495800"/>
            <a:ext cx="105156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https://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www.youtube.com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watch?v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=uaUnTxoF4hU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D6863E-7D6D-4E49-A068-726435C4427F}"/>
              </a:ext>
            </a:extLst>
          </p:cNvPr>
          <p:cNvSpPr txBox="1"/>
          <p:nvPr/>
        </p:nvSpPr>
        <p:spPr>
          <a:xfrm>
            <a:off x="4495800" y="589747"/>
            <a:ext cx="19812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আবেগসৃষ্টি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E44DC6-E5E7-3A44-8066-53923999C396}"/>
              </a:ext>
            </a:extLst>
          </p:cNvPr>
          <p:cNvSpPr txBox="1"/>
          <p:nvPr/>
        </p:nvSpPr>
        <p:spPr>
          <a:xfrm>
            <a:off x="3505200" y="1948934"/>
            <a:ext cx="43434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চলো একটি ভিডিও দেখি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892A207-7EF7-7542-B920-F6449A27C05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416E9E-FA7F-7D42-AC35-6EC6CACC4E5A}"/>
              </a:ext>
            </a:extLst>
          </p:cNvPr>
          <p:cNvSpPr txBox="1"/>
          <p:nvPr/>
        </p:nvSpPr>
        <p:spPr>
          <a:xfrm>
            <a:off x="1219200" y="227232"/>
            <a:ext cx="10287000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ত্রিভুজঃ তিনটি বাহু/রেখা দ্বারা আবদ্ধ ক্ষেত্র/ চিত্রকে ত্রিভুজ বলে।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EFB818-319D-F54C-9433-06E1C1E8CB44}"/>
              </a:ext>
            </a:extLst>
          </p:cNvPr>
          <p:cNvGrpSpPr/>
          <p:nvPr/>
        </p:nvGrpSpPr>
        <p:grpSpPr>
          <a:xfrm>
            <a:off x="3144982" y="1295401"/>
            <a:ext cx="6283037" cy="4249955"/>
            <a:chOff x="1243405" y="1302146"/>
            <a:chExt cx="6504793" cy="5020481"/>
          </a:xfrm>
        </p:grpSpPr>
        <p:sp>
          <p:nvSpPr>
            <p:cNvPr id="17" name="Extract 16">
              <a:extLst>
                <a:ext uri="{FF2B5EF4-FFF2-40B4-BE49-F238E27FC236}">
                  <a16:creationId xmlns:a16="http://schemas.microsoft.com/office/drawing/2014/main" id="{D826954B-8C42-C540-AAFD-C6ADFB8A5579}"/>
                </a:ext>
              </a:extLst>
            </p:cNvPr>
            <p:cNvSpPr/>
            <p:nvPr/>
          </p:nvSpPr>
          <p:spPr>
            <a:xfrm>
              <a:off x="1828800" y="1981200"/>
              <a:ext cx="5334000" cy="3657600"/>
            </a:xfrm>
            <a:prstGeom prst="flowChartExtra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67C28B-6381-6846-AB8A-05B8C6EA172B}"/>
                </a:ext>
              </a:extLst>
            </p:cNvPr>
            <p:cNvSpPr txBox="1"/>
            <p:nvPr/>
          </p:nvSpPr>
          <p:spPr>
            <a:xfrm>
              <a:off x="4191000" y="1302146"/>
              <a:ext cx="609600" cy="83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bn-IN" sz="4000" dirty="0"/>
                <a:t> </a:t>
              </a:r>
              <a:endParaRPr lang="en-US" sz="40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DB98995-54A1-A842-8C3E-73E099752675}"/>
                </a:ext>
              </a:extLst>
            </p:cNvPr>
            <p:cNvSpPr txBox="1"/>
            <p:nvPr/>
          </p:nvSpPr>
          <p:spPr>
            <a:xfrm>
              <a:off x="1243405" y="5486400"/>
              <a:ext cx="609600" cy="83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49F454-70B7-AB4B-8107-FC66AD0A2432}"/>
                </a:ext>
              </a:extLst>
            </p:cNvPr>
            <p:cNvSpPr txBox="1"/>
            <p:nvPr/>
          </p:nvSpPr>
          <p:spPr>
            <a:xfrm>
              <a:off x="7138598" y="5442846"/>
              <a:ext cx="609600" cy="83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bn-IN" sz="4000" dirty="0"/>
                <a:t>  </a:t>
              </a:r>
              <a:endParaRPr lang="en-US" sz="40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510414F-D659-7E47-B771-23B54A27C807}"/>
              </a:ext>
            </a:extLst>
          </p:cNvPr>
          <p:cNvGrpSpPr/>
          <p:nvPr/>
        </p:nvGrpSpPr>
        <p:grpSpPr>
          <a:xfrm>
            <a:off x="2770908" y="5715000"/>
            <a:ext cx="7031182" cy="707886"/>
            <a:chOff x="381000" y="5541314"/>
            <a:chExt cx="7031182" cy="70788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FD8EDF5-3E21-B343-B84E-A447861BE25E}"/>
                </a:ext>
              </a:extLst>
            </p:cNvPr>
            <p:cNvSpPr txBox="1"/>
            <p:nvPr/>
          </p:nvSpPr>
          <p:spPr>
            <a:xfrm>
              <a:off x="381000" y="5541314"/>
              <a:ext cx="70311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উপরের চিত্রে     কখগ একটি ত্রিভূজ। 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Extract 22">
              <a:extLst>
                <a:ext uri="{FF2B5EF4-FFF2-40B4-BE49-F238E27FC236}">
                  <a16:creationId xmlns:a16="http://schemas.microsoft.com/office/drawing/2014/main" id="{B10544F3-9B42-D346-A2A1-DD144DC98D97}"/>
                </a:ext>
              </a:extLst>
            </p:cNvPr>
            <p:cNvSpPr/>
            <p:nvPr/>
          </p:nvSpPr>
          <p:spPr>
            <a:xfrm>
              <a:off x="2563092" y="5727912"/>
              <a:ext cx="381000" cy="304800"/>
            </a:xfrm>
            <a:prstGeom prst="flowChartExtra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425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1172719-AE9C-2D44-AED1-E125274E97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D87F87-6BBF-BA49-A171-B9A1D1CEEF68}"/>
              </a:ext>
            </a:extLst>
          </p:cNvPr>
          <p:cNvSpPr txBox="1"/>
          <p:nvPr/>
        </p:nvSpPr>
        <p:spPr>
          <a:xfrm>
            <a:off x="5142286" y="4692688"/>
            <a:ext cx="226209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স্থুলকোণি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2D3DAAC-0255-2741-A6A5-EE4476CE231B}"/>
              </a:ext>
            </a:extLst>
          </p:cNvPr>
          <p:cNvSpPr txBox="1"/>
          <p:nvPr/>
        </p:nvSpPr>
        <p:spPr>
          <a:xfrm>
            <a:off x="5326593" y="860894"/>
            <a:ext cx="226209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সুক্ষ্মকোণি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C6CB0BD-EE57-6547-A6DB-A65ECADA52E4}"/>
              </a:ext>
            </a:extLst>
          </p:cNvPr>
          <p:cNvSpPr txBox="1"/>
          <p:nvPr/>
        </p:nvSpPr>
        <p:spPr>
          <a:xfrm>
            <a:off x="9220200" y="2902732"/>
            <a:ext cx="226463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নী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37D9C88-CF2C-5446-8046-B425A9618B35}"/>
              </a:ext>
            </a:extLst>
          </p:cNvPr>
          <p:cNvGrpSpPr/>
          <p:nvPr/>
        </p:nvGrpSpPr>
        <p:grpSpPr>
          <a:xfrm>
            <a:off x="3148387" y="421480"/>
            <a:ext cx="2758291" cy="2042975"/>
            <a:chOff x="46021" y="895944"/>
            <a:chExt cx="2071077" cy="3303033"/>
          </a:xfrm>
          <a:noFill/>
        </p:grpSpPr>
        <p:sp>
          <p:nvSpPr>
            <p:cNvPr id="34" name="Isosceles Triangle 2">
              <a:extLst>
                <a:ext uri="{FF2B5EF4-FFF2-40B4-BE49-F238E27FC236}">
                  <a16:creationId xmlns:a16="http://schemas.microsoft.com/office/drawing/2014/main" id="{10150B41-FB1B-9847-A5D8-F2C5B8018852}"/>
                </a:ext>
              </a:extLst>
            </p:cNvPr>
            <p:cNvSpPr/>
            <p:nvPr/>
          </p:nvSpPr>
          <p:spPr>
            <a:xfrm>
              <a:off x="228600" y="1600200"/>
              <a:ext cx="1676400" cy="1905000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EE86428-E558-FF45-8D08-0701AB38D3C2}"/>
                </a:ext>
              </a:extLst>
            </p:cNvPr>
            <p:cNvSpPr txBox="1"/>
            <p:nvPr/>
          </p:nvSpPr>
          <p:spPr>
            <a:xfrm>
              <a:off x="915481" y="895944"/>
              <a:ext cx="235515" cy="597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ক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C52295D-DB76-2A46-8254-68B6C6A4F82D}"/>
                </a:ext>
              </a:extLst>
            </p:cNvPr>
            <p:cNvSpPr txBox="1"/>
            <p:nvPr/>
          </p:nvSpPr>
          <p:spPr>
            <a:xfrm>
              <a:off x="46021" y="3601850"/>
              <a:ext cx="286077" cy="597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খ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7801848-C471-8948-9FC6-AD5E65875B4E}"/>
                </a:ext>
              </a:extLst>
            </p:cNvPr>
            <p:cNvSpPr txBox="1"/>
            <p:nvPr/>
          </p:nvSpPr>
          <p:spPr>
            <a:xfrm>
              <a:off x="1785788" y="3572834"/>
              <a:ext cx="331310" cy="597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গ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8F34FB-0375-F347-86B5-BD21ACAB0B94}"/>
              </a:ext>
            </a:extLst>
          </p:cNvPr>
          <p:cNvGrpSpPr/>
          <p:nvPr/>
        </p:nvGrpSpPr>
        <p:grpSpPr>
          <a:xfrm>
            <a:off x="7240721" y="2184973"/>
            <a:ext cx="2854672" cy="2036046"/>
            <a:chOff x="2330864" y="1345694"/>
            <a:chExt cx="3280717" cy="2738520"/>
          </a:xfrm>
          <a:noFill/>
        </p:grpSpPr>
        <p:sp>
          <p:nvSpPr>
            <p:cNvPr id="44" name="Right Triangle 43">
              <a:extLst>
                <a:ext uri="{FF2B5EF4-FFF2-40B4-BE49-F238E27FC236}">
                  <a16:creationId xmlns:a16="http://schemas.microsoft.com/office/drawing/2014/main" id="{B1E9F86F-ADF6-5F45-897F-D8DAA5509664}"/>
                </a:ext>
              </a:extLst>
            </p:cNvPr>
            <p:cNvSpPr/>
            <p:nvPr/>
          </p:nvSpPr>
          <p:spPr>
            <a:xfrm>
              <a:off x="2819400" y="1905000"/>
              <a:ext cx="2362200" cy="18288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7E453C4-27B3-234D-977B-4B2C6D8E48EE}"/>
                </a:ext>
              </a:extLst>
            </p:cNvPr>
            <p:cNvSpPr txBox="1"/>
            <p:nvPr/>
          </p:nvSpPr>
          <p:spPr>
            <a:xfrm>
              <a:off x="2556315" y="1345694"/>
              <a:ext cx="377315" cy="4967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ক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4F90C45-BF26-4547-A9EF-8F9C2BF971E4}"/>
                </a:ext>
              </a:extLst>
            </p:cNvPr>
            <p:cNvSpPr txBox="1"/>
            <p:nvPr/>
          </p:nvSpPr>
          <p:spPr>
            <a:xfrm>
              <a:off x="2330864" y="3587456"/>
              <a:ext cx="387412" cy="4967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খ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81DD3CD-ADCA-704B-BBFD-348F05635E6A}"/>
                </a:ext>
              </a:extLst>
            </p:cNvPr>
            <p:cNvSpPr txBox="1"/>
            <p:nvPr/>
          </p:nvSpPr>
          <p:spPr>
            <a:xfrm>
              <a:off x="5236927" y="3483069"/>
              <a:ext cx="374654" cy="4967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গ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A7E46B8A-C02D-F942-842E-618BC274AC00}"/>
              </a:ext>
            </a:extLst>
          </p:cNvPr>
          <p:cNvSpPr/>
          <p:nvPr/>
        </p:nvSpPr>
        <p:spPr>
          <a:xfrm>
            <a:off x="2981650" y="152400"/>
            <a:ext cx="9057950" cy="655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B9192DF-90AD-664D-BCF2-E9E700DC1749}"/>
              </a:ext>
            </a:extLst>
          </p:cNvPr>
          <p:cNvSpPr/>
          <p:nvPr/>
        </p:nvSpPr>
        <p:spPr>
          <a:xfrm>
            <a:off x="113911" y="129746"/>
            <a:ext cx="2590801" cy="6553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B4DCA15-688B-D740-84E1-0C2CE32441CD}"/>
              </a:ext>
            </a:extLst>
          </p:cNvPr>
          <p:cNvGrpSpPr/>
          <p:nvPr/>
        </p:nvGrpSpPr>
        <p:grpSpPr>
          <a:xfrm>
            <a:off x="3124504" y="4114800"/>
            <a:ext cx="3437960" cy="2297382"/>
            <a:chOff x="3047651" y="4320225"/>
            <a:chExt cx="3437960" cy="229738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DA8F1D62-547E-BD4E-953D-4AAB720DD5A5}"/>
                </a:ext>
              </a:extLst>
            </p:cNvPr>
            <p:cNvGrpSpPr/>
            <p:nvPr/>
          </p:nvGrpSpPr>
          <p:grpSpPr>
            <a:xfrm>
              <a:off x="3276666" y="4776510"/>
              <a:ext cx="2777696" cy="1488279"/>
              <a:chOff x="5901896" y="2632349"/>
              <a:chExt cx="3927904" cy="1499804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392445D3-CDF0-EF40-AEAB-BE9D2FA8E2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01896" y="2632349"/>
                <a:ext cx="3921795" cy="1469746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BB460C6-EBEC-E74B-98CB-2F75B81068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01896" y="2632350"/>
                <a:ext cx="1413304" cy="149980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4C3FB43C-1306-404E-8CB5-DE4BC983CC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15200" y="4106615"/>
                <a:ext cx="2514600" cy="2553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336C028-933F-2648-9EB6-CE40E97E15A1}"/>
                </a:ext>
              </a:extLst>
            </p:cNvPr>
            <p:cNvSpPr txBox="1"/>
            <p:nvPr/>
          </p:nvSpPr>
          <p:spPr>
            <a:xfrm>
              <a:off x="3776389" y="6248275"/>
              <a:ext cx="3561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dirty="0"/>
                <a:t>খ</a:t>
              </a:r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E6A818F-4141-C941-9A4F-A018A3A48B0F}"/>
                </a:ext>
              </a:extLst>
            </p:cNvPr>
            <p:cNvSpPr txBox="1"/>
            <p:nvPr/>
          </p:nvSpPr>
          <p:spPr>
            <a:xfrm>
              <a:off x="6129427" y="6049836"/>
              <a:ext cx="3561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dirty="0"/>
                <a:t>গ</a:t>
              </a:r>
              <a:endParaRPr lang="en-US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9ECF18D-29E1-494B-9375-10EDB84925FE}"/>
                </a:ext>
              </a:extLst>
            </p:cNvPr>
            <p:cNvSpPr txBox="1"/>
            <p:nvPr/>
          </p:nvSpPr>
          <p:spPr>
            <a:xfrm>
              <a:off x="3047651" y="4320225"/>
              <a:ext cx="3561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ক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027BD195-AAE4-574F-B096-70C1CFBD47A7}"/>
              </a:ext>
            </a:extLst>
          </p:cNvPr>
          <p:cNvSpPr txBox="1"/>
          <p:nvPr/>
        </p:nvSpPr>
        <p:spPr>
          <a:xfrm>
            <a:off x="390849" y="1886726"/>
            <a:ext cx="1905000" cy="14465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প্রদর্শ</a:t>
            </a:r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47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2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9E61A4-9661-C844-AEFB-0951C5791A14}"/>
              </a:ext>
            </a:extLst>
          </p:cNvPr>
          <p:cNvSpPr/>
          <p:nvPr/>
        </p:nvSpPr>
        <p:spPr>
          <a:xfrm>
            <a:off x="0" y="-1892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F26EEE-E34E-DF4D-BC59-E628B81EAEA8}"/>
              </a:ext>
            </a:extLst>
          </p:cNvPr>
          <p:cNvSpPr txBox="1"/>
          <p:nvPr/>
        </p:nvSpPr>
        <p:spPr>
          <a:xfrm>
            <a:off x="529281" y="1381036"/>
            <a:ext cx="11125200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সমকোণী ত্রিভুজ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বলতে এমন একটি ত্রিভুজকে বোঝা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যার যেকোনো একটি কোণ সমকোণ বা ৯০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ডিগ্রী। </a:t>
            </a:r>
            <a:endParaRPr lang="en-US" sz="3600" dirty="0">
              <a:latin typeface="NikoshBAN" panose="02000000000000000000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31D6CF-B31E-F04D-95FC-E1BBFCF70138}"/>
              </a:ext>
            </a:extLst>
          </p:cNvPr>
          <p:cNvSpPr txBox="1"/>
          <p:nvPr/>
        </p:nvSpPr>
        <p:spPr>
          <a:xfrm>
            <a:off x="2057400" y="212216"/>
            <a:ext cx="8305799" cy="76944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চলো কোণভেদে ত্রিভূজের সংজ্ঞা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সমুহ</a:t>
            </a:r>
            <a:r>
              <a:rPr lang="bn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জেনে নিই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91D5AB-6ADD-7544-B2A1-40F36852839C}"/>
              </a:ext>
            </a:extLst>
          </p:cNvPr>
          <p:cNvSpPr txBox="1"/>
          <p:nvPr/>
        </p:nvSpPr>
        <p:spPr>
          <a:xfrm>
            <a:off x="529281" y="3103855"/>
            <a:ext cx="11125200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সুক্ষ্মকোণী ত্রিভুজ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তিনটি কোণই এক সমকোণ (90</a:t>
            </a:r>
            <a:r>
              <a:rPr lang="bn-BD" sz="3600" baseline="30000" dirty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) এর ছোট তাকে সূক্ষ্মকোণী ত্রিভুজ বলে।</a:t>
            </a:r>
            <a:endParaRPr lang="en-US" sz="3600" dirty="0">
              <a:latin typeface="NikoshBAN" panose="02000000000000000000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92D415-8F22-A34F-821D-7225176298DC}"/>
              </a:ext>
            </a:extLst>
          </p:cNvPr>
          <p:cNvSpPr txBox="1"/>
          <p:nvPr/>
        </p:nvSpPr>
        <p:spPr>
          <a:xfrm>
            <a:off x="529281" y="4703563"/>
            <a:ext cx="11125200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সুক্ষ্মকোণী ত্রিভুজ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একটি কোণ সথূলকোণ বা এক সমকোণ অপেক্ষা ব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তাকে সথূলকোণী ত্রিভুজ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384</Words>
  <Application>Microsoft Macintosh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Microsoft Office User</cp:lastModifiedBy>
  <cp:revision>100</cp:revision>
  <dcterms:created xsi:type="dcterms:W3CDTF">2006-08-16T00:00:00Z</dcterms:created>
  <dcterms:modified xsi:type="dcterms:W3CDTF">2019-11-08T13:33:22Z</dcterms:modified>
</cp:coreProperties>
</file>