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6"/>
  </p:notesMasterIdLst>
  <p:sldIdLst>
    <p:sldId id="313" r:id="rId2"/>
    <p:sldId id="312" r:id="rId3"/>
    <p:sldId id="272" r:id="rId4"/>
    <p:sldId id="280" r:id="rId5"/>
    <p:sldId id="273" r:id="rId6"/>
    <p:sldId id="282" r:id="rId7"/>
    <p:sldId id="288" r:id="rId8"/>
    <p:sldId id="287" r:id="rId9"/>
    <p:sldId id="285" r:id="rId10"/>
    <p:sldId id="286" r:id="rId11"/>
    <p:sldId id="289" r:id="rId12"/>
    <p:sldId id="291" r:id="rId13"/>
    <p:sldId id="269" r:id="rId14"/>
    <p:sldId id="297" r:id="rId15"/>
    <p:sldId id="292" r:id="rId16"/>
    <p:sldId id="293" r:id="rId17"/>
    <p:sldId id="259" r:id="rId18"/>
    <p:sldId id="294" r:id="rId19"/>
    <p:sldId id="295" r:id="rId20"/>
    <p:sldId id="299" r:id="rId21"/>
    <p:sldId id="300" r:id="rId22"/>
    <p:sldId id="305" r:id="rId23"/>
    <p:sldId id="298" r:id="rId24"/>
    <p:sldId id="303" r:id="rId25"/>
    <p:sldId id="304" r:id="rId26"/>
    <p:sldId id="306" r:id="rId27"/>
    <p:sldId id="310" r:id="rId28"/>
    <p:sldId id="309" r:id="rId29"/>
    <p:sldId id="267" r:id="rId30"/>
    <p:sldId id="264" r:id="rId31"/>
    <p:sldId id="315" r:id="rId32"/>
    <p:sldId id="278" r:id="rId33"/>
    <p:sldId id="275" r:id="rId34"/>
    <p:sldId id="31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hel Parvej" initials="SP" lastIdx="1" clrIdx="0">
    <p:extLst>
      <p:ext uri="{19B8F6BF-5375-455C-9EA6-DF929625EA0E}">
        <p15:presenceInfo xmlns:p15="http://schemas.microsoft.com/office/powerpoint/2012/main" userId="fe38270a710713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CC"/>
    <a:srgbClr val="FFCC00"/>
    <a:srgbClr val="99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2" autoAdjust="0"/>
    <p:restoredTop sz="88814" autoAdjust="0"/>
  </p:normalViewPr>
  <p:slideViewPr>
    <p:cSldViewPr snapToGrid="0">
      <p:cViewPr varScale="1">
        <p:scale>
          <a:sx n="70" d="100"/>
          <a:sy n="70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2T01:18:51.181" idx="1">
    <p:pos x="6937" y="581"/>
    <p:text>নিজের তোলা ছবি</p:text>
    <p:extLst mod="1"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5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শুভেচ্ছা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কৌশলাদি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উপযোগী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A356C61-6255-4AFB-A7D4-8F70B851C0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এই</a:t>
            </a:r>
            <a:r>
              <a:rPr lang="en-US" sz="1200" dirty="0" smtClean="0"/>
              <a:t> </a:t>
            </a:r>
            <a:r>
              <a:rPr lang="en-US" sz="1200" dirty="0" err="1" smtClean="0"/>
              <a:t>স্কলার</a:t>
            </a:r>
            <a:r>
              <a:rPr lang="en-US" sz="1200" dirty="0" smtClean="0"/>
              <a:t> </a:t>
            </a:r>
            <a:r>
              <a:rPr lang="en-US" sz="1200" dirty="0" err="1" smtClean="0"/>
              <a:t>পজিশনটি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শ্রেণিকক্ষ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ব্যবস্থাপনার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জন্য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খুবই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উপযোগি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একটি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পদ্ধতি</a:t>
            </a:r>
            <a:r>
              <a:rPr lang="en-US" sz="1200" baseline="0" dirty="0" smtClean="0"/>
              <a:t>, ১-২-৩ </a:t>
            </a:r>
            <a:r>
              <a:rPr lang="en-US" sz="1200" baseline="0" dirty="0" err="1" smtClean="0"/>
              <a:t>বললে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উপর্যুক্ত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ছবি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মোতাবেক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বসবে</a:t>
            </a:r>
            <a:r>
              <a:rPr lang="en-US" sz="1200" baseline="0" dirty="0" smtClean="0"/>
              <a:t>। </a:t>
            </a:r>
            <a:r>
              <a:rPr lang="en-US" sz="1200" baseline="0" dirty="0" err="1" smtClean="0"/>
              <a:t>এতে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যেকোন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নির্দেশনা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দেয়ার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আগে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শিক্ষার্থীদের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মনযোগ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বৃদ্ধিসহ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সম্পুর্ণ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ক্লাস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নিয়ন্ত্রণে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চলে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আসে</a:t>
            </a:r>
            <a:r>
              <a:rPr lang="en-US" sz="1200" baseline="0" dirty="0" smtClean="0"/>
              <a:t> ।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8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ছকটি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আঁকবেন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আঁকতে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7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উপর্যুক্ত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শ্রেণিকক্ষের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জিনিসগুলো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জড়বস্তু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সনাক্ত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05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শ্রেণিকক্ষের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বাইয়রে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ছকটিতে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30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শ্রেণিকক্ষের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বাইয়রে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ছকটিতে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41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শ্রেণিকক্ষের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বাইয়রে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ছকটিতে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56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এই</a:t>
            </a:r>
            <a:r>
              <a:rPr lang="en-US" sz="1200" dirty="0" smtClean="0"/>
              <a:t> </a:t>
            </a:r>
            <a:r>
              <a:rPr lang="en-US" sz="1200" dirty="0" err="1" smtClean="0"/>
              <a:t>স্কলার</a:t>
            </a:r>
            <a:r>
              <a:rPr lang="en-US" sz="1200" dirty="0" smtClean="0"/>
              <a:t> </a:t>
            </a:r>
            <a:r>
              <a:rPr lang="en-US" sz="1200" dirty="0" err="1" smtClean="0"/>
              <a:t>পজিশনটি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শ্রেণিকক্ষ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ব্যবস্থাপনার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জন্য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খুবই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উপযোগি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একটি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পদ্ধতি</a:t>
            </a:r>
            <a:r>
              <a:rPr lang="en-US" sz="1200" baseline="0" dirty="0" smtClean="0"/>
              <a:t>, ১-২-৩ </a:t>
            </a:r>
            <a:r>
              <a:rPr lang="en-US" sz="1200" baseline="0" dirty="0" err="1" smtClean="0"/>
              <a:t>বললে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উপর্যুক্ত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ছবি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মোতাবেক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বসবে</a:t>
            </a:r>
            <a:r>
              <a:rPr lang="en-US" sz="1200" baseline="0" dirty="0" smtClean="0"/>
              <a:t>। </a:t>
            </a:r>
            <a:r>
              <a:rPr lang="en-US" sz="1200" baseline="0" dirty="0" err="1" smtClean="0"/>
              <a:t>এতে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যেকোন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নির্দেশনা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দেয়ার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আগে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শিক্ষার্থীদের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মনযোগ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বৃদ্ধিসহ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সম্পুর্ণ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ক্লাস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নিয়ন্ত্রণে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চলে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আসে</a:t>
            </a:r>
            <a:r>
              <a:rPr lang="en-US" sz="1200" baseline="0" dirty="0" smtClean="0"/>
              <a:t> ।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78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শায্য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সবশেষে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মতামতের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আঁকা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67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আঁকবেন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আঁকতে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48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পর্যায়ক্রমে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সংক্ষিপ্তভাবে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0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91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পর্যায়ক্রমে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সংক্ষিপ্তভাবে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98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শায্য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সবশেষে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মতামতের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আঁকা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3930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পাঠ্যপুস্তকের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সারসংক্ষেপ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15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শিক্কারথীর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B6F4-4992-4EC1-81E3-94E74A7730A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74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শ্রেণিকক্ষে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মূল্যায়নের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জন্যডানপাশ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বামপাশ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38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শ্রেণির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মূল্যায়নের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13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মূল্যায়নের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হিসেবে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শূণ্যস্থান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2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এই</a:t>
            </a:r>
            <a:r>
              <a:rPr lang="en-US" sz="1200" dirty="0" smtClean="0"/>
              <a:t> </a:t>
            </a:r>
            <a:r>
              <a:rPr lang="en-US" sz="1200" dirty="0" err="1" smtClean="0"/>
              <a:t>স্কলার</a:t>
            </a:r>
            <a:r>
              <a:rPr lang="en-US" sz="1200" dirty="0" smtClean="0"/>
              <a:t> </a:t>
            </a:r>
            <a:r>
              <a:rPr lang="en-US" sz="1200" dirty="0" err="1" smtClean="0"/>
              <a:t>পজিশনটি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শ্রেণিকক্ষ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ব্যবস্থাপনার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জন্য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খুবই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উপযোগি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একটি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পদ্ধতি</a:t>
            </a:r>
            <a:r>
              <a:rPr lang="en-US" sz="1200" baseline="0" dirty="0" smtClean="0"/>
              <a:t>, ১-২-৩ </a:t>
            </a:r>
            <a:r>
              <a:rPr lang="en-US" sz="1200" baseline="0" dirty="0" err="1" smtClean="0"/>
              <a:t>বললে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উপর্যুক্ত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ছবি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মোতাবেক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বসবে</a:t>
            </a:r>
            <a:r>
              <a:rPr lang="en-US" sz="1200" baseline="0" dirty="0" smtClean="0"/>
              <a:t>। </a:t>
            </a:r>
            <a:r>
              <a:rPr lang="en-US" sz="1200" baseline="0" dirty="0" err="1" smtClean="0"/>
              <a:t>এতে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যেকোন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নির্দেশনা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দেয়ার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আগে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শিক্ষার্থীদের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মনযোগ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বৃদ্ধিসহ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সম্পুর্ণ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ক্লাস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নিয়ন্ত্রণে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চলে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আসে</a:t>
            </a:r>
            <a:r>
              <a:rPr lang="en-US" sz="1200" baseline="0" dirty="0" smtClean="0"/>
              <a:t> ।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37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সর্বশষে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উপ্ররযুক্ত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কারর্যক্রম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22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সকলকে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ধন্যবাদ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পরিসমাপ্তি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4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sz="1800" dirty="0" err="1" smtClean="0"/>
              <a:t>এই</a:t>
            </a:r>
            <a:r>
              <a:rPr lang="en-US" sz="1800" dirty="0" smtClean="0"/>
              <a:t> </a:t>
            </a:r>
            <a:r>
              <a:rPr lang="en-US" sz="1800" dirty="0" err="1" smtClean="0"/>
              <a:t>স্কলার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পজিশনটি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শ্রেণিকক্ষ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ব্যবস্থাপনার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জন্য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খুবই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উপযোগি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একটি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পদ্ধতি</a:t>
            </a:r>
            <a:r>
              <a:rPr lang="en-US" sz="1800" baseline="0" dirty="0" smtClean="0"/>
              <a:t>, ১-২-৩ </a:t>
            </a:r>
            <a:r>
              <a:rPr lang="en-US" sz="1800" baseline="0" dirty="0" err="1" smtClean="0"/>
              <a:t>বললে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উপর্যুক্ত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ছবি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মোতাবেক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বসবে</a:t>
            </a:r>
            <a:r>
              <a:rPr lang="en-US" sz="1800" baseline="0" dirty="0" smtClean="0"/>
              <a:t>। </a:t>
            </a:r>
            <a:r>
              <a:rPr lang="en-US" sz="1800" baseline="0" dirty="0" err="1" smtClean="0"/>
              <a:t>এতে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করে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যেকোন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নির্দেশনা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দেয়ার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আগে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শিক্ষার্থীদের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মনযোগ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বৃদ্ধিসহ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সম্পুর্ণ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ক্লাস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নিয়ন্ত্রণে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চলে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আসে</a:t>
            </a:r>
            <a:r>
              <a:rPr lang="en-US" sz="1800" baseline="0" dirty="0" smtClean="0"/>
              <a:t> ।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473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নিচের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সাহয্যে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যাচাইকরণ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68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নেয়া</a:t>
            </a:r>
            <a:r>
              <a:rPr lang="en-US" baseline="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8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এই</a:t>
            </a:r>
            <a:r>
              <a:rPr lang="en-US" sz="1200" dirty="0" smtClean="0"/>
              <a:t> </a:t>
            </a:r>
            <a:r>
              <a:rPr lang="en-US" sz="1200" dirty="0" err="1" smtClean="0"/>
              <a:t>স্কলার</a:t>
            </a:r>
            <a:r>
              <a:rPr lang="en-US" sz="1200" dirty="0" smtClean="0"/>
              <a:t> </a:t>
            </a:r>
            <a:r>
              <a:rPr lang="en-US" sz="1200" dirty="0" err="1" smtClean="0"/>
              <a:t>পজিশনটি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শ্রেণিকক্ষ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ব্যবস্থাপনার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জন্য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খুবই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উপযোগি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একটি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পদ্ধতি</a:t>
            </a:r>
            <a:r>
              <a:rPr lang="en-US" sz="1200" baseline="0" dirty="0" smtClean="0"/>
              <a:t>, ১-২-৩ </a:t>
            </a:r>
            <a:r>
              <a:rPr lang="en-US" sz="1200" baseline="0" dirty="0" err="1" smtClean="0"/>
              <a:t>বললে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উপর্যুক্ত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ছবি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মোতাবেক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বসবে</a:t>
            </a:r>
            <a:r>
              <a:rPr lang="en-US" sz="1200" baseline="0" dirty="0" smtClean="0"/>
              <a:t>। </a:t>
            </a:r>
            <a:r>
              <a:rPr lang="en-US" sz="1200" baseline="0" dirty="0" err="1" smtClean="0"/>
              <a:t>এতে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যেকোন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নির্দেশনা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দেয়ার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আগে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শিক্ষার্থীদের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মনযোগ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বৃদ্ধিসহ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সম্পুর্ণ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ক্লাস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নিয়ন্ত্রণে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চলে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আসে</a:t>
            </a:r>
            <a:r>
              <a:rPr lang="en-US" sz="1200" baseline="0" dirty="0" smtClean="0"/>
              <a:t> ।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বিষয়বস্তু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ঊল্লেখ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চিহ্নিত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5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5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0CC22116-94B3-4B30-9BAF-2D290B5FF8A4}" type="datetime1">
              <a:rPr lang="en-US" smtClean="0"/>
              <a:t>07-Nov-19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98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8BCDED48-2281-4140-A920-1CBF962F3769}" type="datetime1">
              <a:rPr lang="en-US" smtClean="0"/>
              <a:t>07-Nov-19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4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ED3B304D-C9DB-4726-930A-E1E130171E26}" type="datetime1">
              <a:rPr lang="en-US" smtClean="0"/>
              <a:t>07-Nov-19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661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4016A9F-12DE-4192-94B0-60DEA9358EF4}" type="datetime1">
              <a:rPr lang="en-US" smtClean="0"/>
              <a:t>07-Nov-19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A7902CA-52BC-4DF8-9421-FFF1965C11C7}" type="datetime1">
              <a:rPr lang="en-US" smtClean="0"/>
              <a:t>07-Nov-19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875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EC0C2E2A-D11A-4E7A-BCA3-882BEE9483C0}" type="datetime1">
              <a:rPr lang="en-US" smtClean="0"/>
              <a:t>07-Nov-19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8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8D8B845-B210-4803-ACF7-7FA1174CF34A}" type="datetime1">
              <a:rPr lang="en-US" smtClean="0"/>
              <a:t>07-Nov-19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777" y="6157143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2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64F7E7F-BA61-4265-A247-A7649E7CFBC3}" type="datetime1">
              <a:rPr lang="en-US" smtClean="0"/>
              <a:t>07-Nov-19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777" y="6157143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991EB275-3B2B-4D44-BECB-5BAD3B66DA42}" type="datetime1">
              <a:rPr lang="en-US" smtClean="0"/>
              <a:t>07-Nov-19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777" y="6157143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8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E9C6C429-3E67-427B-BED9-887D75998569}" type="datetime1">
              <a:rPr lang="en-US" smtClean="0"/>
              <a:t>07-Nov-19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9B357035-3798-4E8E-963B-B06F645D4821}" type="datetime1">
              <a:rPr lang="en-US" smtClean="0"/>
              <a:t>07-Nov-19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3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59AB2CA-E046-4727-A444-C50C29E64061}" type="datetime1">
              <a:rPr lang="en-US" smtClean="0"/>
              <a:t>07-Nov-19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1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EE06BFE-919D-45FB-A48D-413BBB43CBDB}" type="datetime1">
              <a:rPr lang="en-US" smtClean="0"/>
              <a:t>07-Nov-19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7777" y="6157143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4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FC5E7D1-88AF-4568-B622-EE194A756CF7}" type="datetime1">
              <a:rPr lang="en-US" smtClean="0"/>
              <a:t>07-Nov-19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97777" y="6157143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323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9383A72A-0F94-4B44-853C-3F6480788FB8}" type="datetime1">
              <a:rPr lang="en-US" smtClean="0"/>
              <a:t>07-Nov-19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97777" y="6157143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167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E6EBFCB4-E652-40B8-A7FA-54403A84744D}" type="datetime1">
              <a:rPr lang="en-US" smtClean="0"/>
              <a:t>07-Nov-19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A619E267-9622-4492-BFEC-AE726B360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9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ound Same Side Corner Rectangle 35"/>
          <p:cNvSpPr/>
          <p:nvPr userDrawn="1"/>
        </p:nvSpPr>
        <p:spPr>
          <a:xfrm>
            <a:off x="182880" y="36576"/>
            <a:ext cx="11896825" cy="6670887"/>
          </a:xfrm>
          <a:prstGeom prst="round2SameRect">
            <a:avLst>
              <a:gd name="adj1" fmla="val 12812"/>
              <a:gd name="adj2" fmla="val 0"/>
            </a:avLst>
          </a:prstGeom>
          <a:noFill/>
          <a:ln w="28575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674" y="127569"/>
            <a:ext cx="328653" cy="365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462" y="83081"/>
            <a:ext cx="398509" cy="3985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248" y="127569"/>
            <a:ext cx="650365" cy="381736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 rot="10800000" flipV="1">
            <a:off x="3201242" y="6637486"/>
            <a:ext cx="56765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>
                <a:solidFill>
                  <a:prstClr val="black"/>
                </a:solidFill>
                <a:latin typeface="Calibri" panose="020F0502020204030204"/>
              </a:rPr>
              <a:t>সোহেল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050" dirty="0" err="1" smtClean="0">
                <a:solidFill>
                  <a:prstClr val="black"/>
                </a:solidFill>
                <a:latin typeface="Calibri" panose="020F0502020204030204"/>
              </a:rPr>
              <a:t>পারভেজ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1050" dirty="0" err="1" smtClean="0">
                <a:solidFill>
                  <a:prstClr val="black"/>
                </a:solidFill>
                <a:latin typeface="Calibri" panose="020F0502020204030204"/>
              </a:rPr>
              <a:t>রানা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/>
              </a:rPr>
              <a:t>), স/</a:t>
            </a:r>
            <a:r>
              <a:rPr lang="en-US" sz="1050" dirty="0" err="1" smtClean="0">
                <a:solidFill>
                  <a:prstClr val="black"/>
                </a:solidFill>
                <a:latin typeface="Calibri" panose="020F0502020204030204"/>
              </a:rPr>
              <a:t>শি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050" dirty="0" err="1" smtClean="0">
                <a:solidFill>
                  <a:prstClr val="black"/>
                </a:solidFill>
                <a:latin typeface="Calibri" panose="020F0502020204030204"/>
              </a:rPr>
              <a:t>ধোপাছড়ি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050" dirty="0" err="1" smtClean="0">
                <a:solidFill>
                  <a:prstClr val="black"/>
                </a:solidFill>
                <a:latin typeface="Calibri" panose="020F0502020204030204"/>
              </a:rPr>
              <a:t>সপ্রাবি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050" dirty="0" err="1" smtClean="0">
                <a:solidFill>
                  <a:prstClr val="black"/>
                </a:solidFill>
                <a:latin typeface="Calibri" panose="020F0502020204030204"/>
              </a:rPr>
              <a:t>চন্দনাইশ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050" dirty="0" err="1" smtClean="0">
                <a:solidFill>
                  <a:prstClr val="black"/>
                </a:solidFill>
                <a:latin typeface="Calibri" panose="020F0502020204030204"/>
              </a:rPr>
              <a:t>চট্টগ্রাম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/>
              </a:rPr>
              <a:t>। ই-</a:t>
            </a:r>
            <a:r>
              <a:rPr lang="en-US" sz="1050" dirty="0" err="1" smtClean="0">
                <a:solidFill>
                  <a:prstClr val="black"/>
                </a:solidFill>
                <a:latin typeface="Calibri" panose="020F0502020204030204"/>
              </a:rPr>
              <a:t>মেইল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/>
              </a:rPr>
              <a:t> : shoapr13.ctg@gmail.com </a:t>
            </a:r>
            <a:r>
              <a:rPr lang="en-US" sz="1050" dirty="0" err="1" smtClean="0">
                <a:solidFill>
                  <a:prstClr val="black"/>
                </a:solidFill>
                <a:latin typeface="Calibri" panose="020F0502020204030204"/>
              </a:rPr>
              <a:t>মোবাঃ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/>
              </a:rPr>
              <a:t> ০১৮১৬০৮৫৮৮৯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73" y="6379817"/>
            <a:ext cx="407698" cy="42128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414265" y="127569"/>
            <a:ext cx="965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বিষয়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বিজ্ঞান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29803" y="127569"/>
            <a:ext cx="817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শ্রেণি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দ্বিতীয়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6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26" Type="http://schemas.openxmlformats.org/officeDocument/2006/relationships/image" Target="../media/image28.gif"/><Relationship Id="rId39" Type="http://schemas.openxmlformats.org/officeDocument/2006/relationships/image" Target="../media/image41.gif"/><Relationship Id="rId3" Type="http://schemas.openxmlformats.org/officeDocument/2006/relationships/image" Target="../media/image6.gif"/><Relationship Id="rId21" Type="http://schemas.openxmlformats.org/officeDocument/2006/relationships/image" Target="../media/image24.png"/><Relationship Id="rId34" Type="http://schemas.openxmlformats.org/officeDocument/2006/relationships/image" Target="../media/image3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5" Type="http://schemas.openxmlformats.org/officeDocument/2006/relationships/image" Target="../media/image27.jpeg"/><Relationship Id="rId33" Type="http://schemas.openxmlformats.org/officeDocument/2006/relationships/image" Target="../media/image35.gif"/><Relationship Id="rId38" Type="http://schemas.openxmlformats.org/officeDocument/2006/relationships/image" Target="../media/image40.gif"/><Relationship Id="rId2" Type="http://schemas.openxmlformats.org/officeDocument/2006/relationships/image" Target="../media/image5.gif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gif"/><Relationship Id="rId32" Type="http://schemas.openxmlformats.org/officeDocument/2006/relationships/image" Target="../media/image34.gif"/><Relationship Id="rId37" Type="http://schemas.openxmlformats.org/officeDocument/2006/relationships/image" Target="../media/image39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5.gif"/><Relationship Id="rId28" Type="http://schemas.openxmlformats.org/officeDocument/2006/relationships/image" Target="../media/image30.gif"/><Relationship Id="rId36" Type="http://schemas.openxmlformats.org/officeDocument/2006/relationships/image" Target="../media/image38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31" Type="http://schemas.openxmlformats.org/officeDocument/2006/relationships/image" Target="../media/image3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Relationship Id="rId14" Type="http://schemas.openxmlformats.org/officeDocument/2006/relationships/image" Target="../media/image17.gif"/><Relationship Id="rId22" Type="http://schemas.microsoft.com/office/2007/relationships/hdphoto" Target="../media/hdphoto1.wdp"/><Relationship Id="rId27" Type="http://schemas.openxmlformats.org/officeDocument/2006/relationships/image" Target="../media/image29.gif"/><Relationship Id="rId30" Type="http://schemas.openxmlformats.org/officeDocument/2006/relationships/image" Target="../media/image32.gif"/><Relationship Id="rId35" Type="http://schemas.openxmlformats.org/officeDocument/2006/relationships/image" Target="../media/image3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63.gif"/><Relationship Id="rId7" Type="http://schemas.openxmlformats.org/officeDocument/2006/relationships/image" Target="../media/image6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Relationship Id="rId9" Type="http://schemas.openxmlformats.org/officeDocument/2006/relationships/image" Target="../media/image66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4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hopar13.ctg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hopar13.ctg@gmail.com" TargetMode="External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278835" y="3410980"/>
            <a:ext cx="9634329" cy="2989353"/>
          </a:xfrm>
          <a:prstGeom prst="snip2DiagRect">
            <a:avLst>
              <a:gd name="adj1" fmla="val 0"/>
              <a:gd name="adj2" fmla="val 3279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32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</a:t>
            </a:r>
            <a:r>
              <a:rPr lang="en-US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3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32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08244" y="568736"/>
            <a:ext cx="8775510" cy="2635575"/>
          </a:xfrm>
          <a:prstGeom prst="parallelogra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তাই স্লাইডটি হাইড করে রাখা হয়েছে।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840"/>
              </a:lnSpc>
            </a:pP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F5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চেপে উপস্থাপন শুরু করতে </a:t>
            </a:r>
            <a:r>
              <a:rPr lang="bn-BD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পারেন</a:t>
            </a:r>
            <a:r>
              <a:rPr lang="bn-IN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>
              <a:lnSpc>
                <a:spcPts val="3840"/>
              </a:lnSpc>
            </a:pPr>
            <a:r>
              <a:rPr lang="bn-IN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  হাইড স্লাইডগুলো দেখা যাবে না ।</a:t>
            </a:r>
            <a:endParaRPr lang="bn-BD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267-9622-4492-BFEC-AE726B3608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6751" y="471837"/>
            <a:ext cx="4681182" cy="806648"/>
          </a:xfrm>
          <a:prstGeom prst="snipRound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FFFF00"/>
            </a:solidFill>
          </a:ln>
          <a:effectLst>
            <a:glow rad="139700">
              <a:srgbClr val="FFC00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861" y="1667627"/>
            <a:ext cx="1054873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যেমন-মা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365" y="3393108"/>
            <a:ext cx="4253096" cy="1754326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পরিবিশ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1273" y="3393108"/>
            <a:ext cx="6193485" cy="1754326"/>
          </a:xfrm>
          <a:prstGeom prst="rect">
            <a:avLst/>
          </a:prstGeom>
          <a:solidFill>
            <a:srgbClr val="00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2389" y="5323686"/>
            <a:ext cx="4645544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36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  <a:p>
            <a:pPr marL="742950" indent="-742950" algn="just">
              <a:buAutoNum type="arabicPeriod"/>
            </a:pPr>
            <a:r>
              <a:rPr lang="en-US" sz="36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চেয়ার,বই</a:t>
            </a:r>
            <a:r>
              <a:rPr lang="en-US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360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7702" y="6244234"/>
            <a:ext cx="421103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10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7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9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6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9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4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9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1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46" y="1785075"/>
            <a:ext cx="2958726" cy="185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86" y="1787313"/>
            <a:ext cx="2995634" cy="185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33302" y="659868"/>
            <a:ext cx="8485632" cy="9417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 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5252" y="3753883"/>
            <a:ext cx="2699641" cy="7017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CM_SP-01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2322" y="3753883"/>
            <a:ext cx="2674962" cy="7017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CM_SP-02</a:t>
            </a:r>
          </a:p>
        </p:txBody>
      </p:sp>
      <p:sp>
        <p:nvSpPr>
          <p:cNvPr id="7" name="Rectangle 6"/>
          <p:cNvSpPr/>
          <p:nvPr/>
        </p:nvSpPr>
        <p:spPr>
          <a:xfrm>
            <a:off x="8284713" y="3753882"/>
            <a:ext cx="2788353" cy="70173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CM_SP-03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0747" y="4754475"/>
            <a:ext cx="3079688" cy="144039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Putting </a:t>
            </a:r>
            <a:r>
              <a:rPr lang="en-US" sz="2880" dirty="0" smtClean="0">
                <a:ln/>
                <a:solidFill>
                  <a:srgbClr val="0070C0"/>
                </a:solidFill>
              </a:rPr>
              <a:t>Hands </a:t>
            </a:r>
            <a:r>
              <a:rPr lang="en-US" sz="2880" dirty="0">
                <a:ln/>
                <a:solidFill>
                  <a:srgbClr val="0070C0"/>
                </a:solidFill>
              </a:rPr>
              <a:t>on Knee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97674" y="4763342"/>
            <a:ext cx="3156889" cy="144039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Putting </a:t>
            </a:r>
            <a:r>
              <a:rPr lang="en-US" sz="2880" dirty="0" smtClean="0">
                <a:ln/>
                <a:solidFill>
                  <a:srgbClr val="0070C0"/>
                </a:solidFill>
              </a:rPr>
              <a:t>Hands </a:t>
            </a:r>
            <a:r>
              <a:rPr lang="en-US" sz="2880" dirty="0">
                <a:ln/>
                <a:solidFill>
                  <a:srgbClr val="0070C0"/>
                </a:solidFill>
              </a:rPr>
              <a:t>on Table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4447" y="4754476"/>
            <a:ext cx="3102252" cy="140346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00" dirty="0">
                <a:ln/>
                <a:solidFill>
                  <a:srgbClr val="0070C0"/>
                </a:solidFill>
              </a:rPr>
              <a:t>Grabbing Hands on Table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447" y="1886267"/>
            <a:ext cx="3006391" cy="175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524343" y="6194869"/>
            <a:ext cx="472585" cy="38010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11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68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uiExpand="1" animBg="1"/>
      <p:bldP spid="10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72" y="627529"/>
            <a:ext cx="11241741" cy="5848602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glow rad="444500">
              <a:srgbClr val="FFFF99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6072" y="772705"/>
            <a:ext cx="112417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এটিই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9060" y="4743023"/>
            <a:ext cx="869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5400" dirty="0" err="1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endParaRPr lang="en-US" sz="5400" dirty="0" smtClean="0">
              <a:ln w="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n w="0"/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5400" dirty="0" smtClean="0">
                <a:ln w="0"/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n w="0"/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dirty="0" err="1" smtClean="0">
                <a:ln w="0"/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5400" dirty="0" smtClean="0">
                <a:ln w="0"/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n w="0"/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5400" dirty="0" smtClean="0">
                <a:ln w="0"/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bn-IN" sz="5400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5400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5400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৭</a:t>
            </a:r>
            <a:endParaRPr lang="bn-IN" sz="5400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18800" y="6256182"/>
            <a:ext cx="478024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12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6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95"/>
                            </p:stCondLst>
                            <p:childTnLst>
                              <p:par>
                                <p:cTn id="29" presetID="34" presetClass="emph" presetSubtype="0" repeatCount="indefinite" fill="hold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05873" y="708319"/>
            <a:ext cx="5437626" cy="17073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88" y="3003287"/>
            <a:ext cx="10822675" cy="3046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 পরিবেশের পর্যবেক্ষনের মাধ্যমে জীব  ও 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জড়ের তালিকা তরি  করতে পারবে।</a:t>
            </a:r>
            <a:endParaRPr lang="en-US" sz="48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	</a:t>
            </a:r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জড়বস্তুর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২.১.৩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ও জড়ের পার্থক্য উল্লেখ করতে পারবে।</a:t>
            </a:r>
            <a:endParaRPr lang="en-US" sz="4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55552" y="6254496"/>
            <a:ext cx="402336" cy="36576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13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0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46" y="1785075"/>
            <a:ext cx="2958726" cy="185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86" y="1787313"/>
            <a:ext cx="2995634" cy="185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33302" y="659868"/>
            <a:ext cx="8485632" cy="9417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 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5252" y="3753883"/>
            <a:ext cx="2699641" cy="7017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CM_SP-01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2322" y="3753883"/>
            <a:ext cx="2674962" cy="7017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CM_SP-02</a:t>
            </a:r>
          </a:p>
        </p:txBody>
      </p:sp>
      <p:sp>
        <p:nvSpPr>
          <p:cNvPr id="7" name="Rectangle 6"/>
          <p:cNvSpPr/>
          <p:nvPr/>
        </p:nvSpPr>
        <p:spPr>
          <a:xfrm>
            <a:off x="8284713" y="3753882"/>
            <a:ext cx="2788353" cy="70173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CM_SP-03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0747" y="4754475"/>
            <a:ext cx="3079688" cy="144039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Putting </a:t>
            </a:r>
            <a:r>
              <a:rPr lang="en-US" sz="2880" dirty="0" smtClean="0">
                <a:ln/>
                <a:solidFill>
                  <a:srgbClr val="0070C0"/>
                </a:solidFill>
              </a:rPr>
              <a:t>Hands </a:t>
            </a:r>
            <a:r>
              <a:rPr lang="en-US" sz="2880" dirty="0">
                <a:ln/>
                <a:solidFill>
                  <a:srgbClr val="0070C0"/>
                </a:solidFill>
              </a:rPr>
              <a:t>on Knee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97674" y="4763342"/>
            <a:ext cx="3156889" cy="144039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Putting </a:t>
            </a:r>
            <a:r>
              <a:rPr lang="en-US" sz="2880" dirty="0" smtClean="0">
                <a:ln/>
                <a:solidFill>
                  <a:srgbClr val="0070C0"/>
                </a:solidFill>
              </a:rPr>
              <a:t>Hands </a:t>
            </a:r>
            <a:r>
              <a:rPr lang="en-US" sz="2880" dirty="0">
                <a:ln/>
                <a:solidFill>
                  <a:srgbClr val="0070C0"/>
                </a:solidFill>
              </a:rPr>
              <a:t>on Table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4447" y="4754476"/>
            <a:ext cx="3102252" cy="140346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00" dirty="0">
                <a:ln/>
                <a:solidFill>
                  <a:srgbClr val="0070C0"/>
                </a:solidFill>
              </a:rPr>
              <a:t>Grabbing Hands on Table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447" y="1886267"/>
            <a:ext cx="3006391" cy="175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540876" y="6231787"/>
            <a:ext cx="502820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14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uiExpand="1" animBg="1"/>
      <p:bldP spid="10" grpId="0" uiExpan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73300" y="6206302"/>
            <a:ext cx="438391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15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4273" y="538899"/>
            <a:ext cx="10809027" cy="4640239"/>
            <a:chOff x="753499" y="1282891"/>
            <a:chExt cx="10328483" cy="50522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83"/>
            <a:stretch/>
          </p:blipFill>
          <p:spPr>
            <a:xfrm>
              <a:off x="753499" y="3523712"/>
              <a:ext cx="10328483" cy="281143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83" b="11165"/>
            <a:stretch/>
          </p:blipFill>
          <p:spPr>
            <a:xfrm>
              <a:off x="753499" y="2431892"/>
              <a:ext cx="10328483" cy="24975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83" b="11165"/>
            <a:stretch/>
          </p:blipFill>
          <p:spPr>
            <a:xfrm>
              <a:off x="753499" y="1282891"/>
              <a:ext cx="10328483" cy="2497539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1863487" y="5179138"/>
            <a:ext cx="8610600" cy="135925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কাজগুলোর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63608" y="6157143"/>
            <a:ext cx="389883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16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583" y="556458"/>
            <a:ext cx="11064240" cy="1569660"/>
          </a:xfrm>
          <a:prstGeom prst="rect">
            <a:avLst/>
          </a:prstGeom>
          <a:solidFill>
            <a:srgbClr val="92D050"/>
          </a:solidFill>
          <a:effectLst>
            <a:glow rad="165100">
              <a:srgbClr val="FFFF00">
                <a:alpha val="93000"/>
              </a:srgb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তোমার</a:t>
            </a:r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শ্রেণিকক্ষের</a:t>
            </a:r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ভিতরের</a:t>
            </a:r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জীব</a:t>
            </a:r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ও </a:t>
            </a:r>
            <a:r>
              <a:rPr lang="en-US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জড়বস্তু</a:t>
            </a:r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সনাক্ত</a:t>
            </a:r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করে</a:t>
            </a:r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তোমাদের</a:t>
            </a:r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ছকে</a:t>
            </a:r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লেখ</a:t>
            </a:r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65" y="2485895"/>
            <a:ext cx="4894997" cy="3671248"/>
          </a:xfrm>
          <a:prstGeom prst="rect">
            <a:avLst/>
          </a:prstGeom>
          <a:ln>
            <a:noFill/>
          </a:ln>
          <a:effectLst>
            <a:glow rad="63500">
              <a:srgbClr val="FFFF00">
                <a:alpha val="40000"/>
              </a:srgbClr>
            </a:glow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983" y="2485895"/>
            <a:ext cx="4712677" cy="3534508"/>
          </a:xfrm>
          <a:prstGeom prst="rect">
            <a:avLst/>
          </a:prstGeom>
          <a:ln>
            <a:noFill/>
          </a:ln>
          <a:effectLst>
            <a:glow rad="63500">
              <a:srgbClr val="FFFF00">
                <a:alpha val="40000"/>
              </a:srgb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3389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70208" y="6248091"/>
            <a:ext cx="451104" cy="32856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17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499" y="533134"/>
            <a:ext cx="10362671" cy="5894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rgbClr val="FFFF00">
                <a:alpha val="63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783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7888" y="6207247"/>
            <a:ext cx="434351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18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583" y="556458"/>
            <a:ext cx="11064240" cy="1569660"/>
          </a:xfrm>
          <a:prstGeom prst="rect">
            <a:avLst/>
          </a:prstGeom>
          <a:effectLst>
            <a:glow rad="165100">
              <a:srgbClr val="FFFF00">
                <a:alpha val="93000"/>
              </a:srgb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তোমার</a:t>
            </a:r>
            <a:r>
              <a:rPr lang="en-US" dirty="0"/>
              <a:t> </a:t>
            </a:r>
            <a:r>
              <a:rPr lang="en-US" dirty="0" err="1"/>
              <a:t>শ্রেণিকক্ষের</a:t>
            </a:r>
            <a:r>
              <a:rPr lang="en-US" dirty="0"/>
              <a:t> </a:t>
            </a:r>
            <a:r>
              <a:rPr lang="en-US" dirty="0" err="1"/>
              <a:t>বাইরে</a:t>
            </a:r>
            <a:r>
              <a:rPr lang="en-US" dirty="0"/>
              <a:t> </a:t>
            </a:r>
            <a:r>
              <a:rPr lang="en-US" dirty="0" err="1"/>
              <a:t>গিয়ে</a:t>
            </a:r>
            <a:r>
              <a:rPr lang="en-US" dirty="0"/>
              <a:t> </a:t>
            </a:r>
            <a:r>
              <a:rPr lang="en-US" dirty="0" err="1"/>
              <a:t>জীব</a:t>
            </a:r>
            <a:r>
              <a:rPr lang="en-US" dirty="0"/>
              <a:t> ও </a:t>
            </a:r>
            <a:r>
              <a:rPr lang="en-US" dirty="0" err="1"/>
              <a:t>জড়বস্তু</a:t>
            </a:r>
            <a:r>
              <a:rPr lang="en-US" dirty="0"/>
              <a:t> </a:t>
            </a:r>
            <a:r>
              <a:rPr lang="en-US" dirty="0" err="1"/>
              <a:t>সনাক্ত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তোমাদের</a:t>
            </a:r>
            <a:r>
              <a:rPr lang="en-US" dirty="0"/>
              <a:t> </a:t>
            </a:r>
            <a:r>
              <a:rPr lang="en-US" dirty="0" err="1"/>
              <a:t>ছকে</a:t>
            </a:r>
            <a:r>
              <a:rPr lang="en-US" dirty="0"/>
              <a:t> </a:t>
            </a:r>
            <a:r>
              <a:rPr lang="en-US" dirty="0" err="1"/>
              <a:t>লেখ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84" y="3026535"/>
            <a:ext cx="5075636" cy="3180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326" y="3026535"/>
            <a:ext cx="5257642" cy="3180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877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1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1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30659" y="6339706"/>
            <a:ext cx="481801" cy="29909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19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583" y="556458"/>
            <a:ext cx="11064240" cy="1569660"/>
          </a:xfrm>
          <a:prstGeom prst="rect">
            <a:avLst/>
          </a:prstGeom>
          <a:effectLst>
            <a:glow rad="165100">
              <a:srgbClr val="FFFF00">
                <a:alpha val="93000"/>
              </a:srgb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জড়বস্তু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62" y="2682105"/>
            <a:ext cx="54864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55600">
              <a:srgbClr val="FFFF99">
                <a:alpha val="77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144" y="2682105"/>
            <a:ext cx="54864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55600">
              <a:srgbClr val="FFFF99">
                <a:alpha val="77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59934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48" y="4969960"/>
            <a:ext cx="2387101" cy="14318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94649" y="5284975"/>
            <a:ext cx="1722801" cy="910904"/>
            <a:chOff x="2543303" y="2673694"/>
            <a:chExt cx="3166689" cy="1719668"/>
          </a:xfrm>
        </p:grpSpPr>
        <p:pic>
          <p:nvPicPr>
            <p:cNvPr id="62" name="Picture 61" descr="clipart-house-house-clip-art-7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43303" y="2673694"/>
              <a:ext cx="1908641" cy="1594269"/>
            </a:xfrm>
            <a:prstGeom prst="rect">
              <a:avLst/>
            </a:prstGeom>
          </p:spPr>
        </p:pic>
        <p:pic>
          <p:nvPicPr>
            <p:cNvPr id="63" name="Picture 62" descr="clipart-house-house-clip-art-7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01351" y="2799093"/>
              <a:ext cx="1908641" cy="159426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78" y="5305965"/>
            <a:ext cx="1021016" cy="1021016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6208757" y="1741049"/>
            <a:ext cx="5296305" cy="2195254"/>
            <a:chOff x="4868386" y="1066800"/>
            <a:chExt cx="4275614" cy="1524000"/>
          </a:xfrm>
        </p:grpSpPr>
        <p:pic>
          <p:nvPicPr>
            <p:cNvPr id="50" name="Picture 49" descr="images-rive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386" y="1219200"/>
              <a:ext cx="4275614" cy="1371600"/>
            </a:xfrm>
            <a:prstGeom prst="rect">
              <a:avLst/>
            </a:prstGeom>
          </p:spPr>
        </p:pic>
        <p:pic>
          <p:nvPicPr>
            <p:cNvPr id="51" name="Picture 50" descr="Dragon-Small-202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1521">
              <a:off x="8135770" y="1973312"/>
              <a:ext cx="986117" cy="381000"/>
            </a:xfrm>
            <a:prstGeom prst="rect">
              <a:avLst/>
            </a:prstGeom>
          </p:spPr>
        </p:pic>
        <p:pic>
          <p:nvPicPr>
            <p:cNvPr id="54" name="Picture 53" descr="Dragon-Small-202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1521">
              <a:off x="4966575" y="1559169"/>
              <a:ext cx="605282" cy="233859"/>
            </a:xfrm>
            <a:prstGeom prst="rect">
              <a:avLst/>
            </a:prstGeom>
          </p:spPr>
        </p:pic>
        <p:pic>
          <p:nvPicPr>
            <p:cNvPr id="55" name="Picture 54" descr="bird-1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1066800"/>
              <a:ext cx="746760" cy="622300"/>
            </a:xfrm>
            <a:prstGeom prst="rect">
              <a:avLst/>
            </a:prstGeom>
          </p:spPr>
        </p:pic>
        <p:pic>
          <p:nvPicPr>
            <p:cNvPr id="56" name="Picture 55" descr="bird-1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1219200"/>
              <a:ext cx="746760" cy="622300"/>
            </a:xfrm>
            <a:prstGeom prst="rect">
              <a:avLst/>
            </a:prstGeom>
          </p:spPr>
        </p:pic>
      </p:grpSp>
      <p:pic>
        <p:nvPicPr>
          <p:cNvPr id="59" name="Picture 58" descr="8z5LzsJ.g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13" y="3420960"/>
            <a:ext cx="2944721" cy="1656405"/>
          </a:xfrm>
          <a:prstGeom prst="rect">
            <a:avLst/>
          </a:prstGeom>
        </p:spPr>
      </p:pic>
      <p:pic>
        <p:nvPicPr>
          <p:cNvPr id="4" name="Picture 3" descr="tree 9-600x450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8" y="2618667"/>
            <a:ext cx="4118199" cy="3590925"/>
          </a:xfrm>
          <a:prstGeom prst="rect">
            <a:avLst/>
          </a:prstGeom>
        </p:spPr>
      </p:pic>
      <p:pic>
        <p:nvPicPr>
          <p:cNvPr id="7" name="Picture 6" descr="tree-clipart-tree-clip-art-free-3126_384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324" y="3948614"/>
            <a:ext cx="1613912" cy="2321184"/>
          </a:xfrm>
          <a:prstGeom prst="rect">
            <a:avLst/>
          </a:prstGeom>
        </p:spPr>
      </p:pic>
      <p:pic>
        <p:nvPicPr>
          <p:cNvPr id="9" name="Picture 8" descr="clipart-house-house-clip-art-7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2" y="3928576"/>
            <a:ext cx="2228850" cy="2247900"/>
          </a:xfrm>
          <a:prstGeom prst="rect">
            <a:avLst/>
          </a:prstGeom>
        </p:spPr>
      </p:pic>
      <p:pic>
        <p:nvPicPr>
          <p:cNvPr id="10" name="Picture 9" descr="bird-1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76" y="1752474"/>
            <a:ext cx="1447800" cy="654080"/>
          </a:xfrm>
          <a:prstGeom prst="rect">
            <a:avLst/>
          </a:prstGeom>
        </p:spPr>
      </p:pic>
      <p:pic>
        <p:nvPicPr>
          <p:cNvPr id="11" name="Picture 10" descr="bird-1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1" y="1708276"/>
            <a:ext cx="2186341" cy="1119020"/>
          </a:xfrm>
          <a:prstGeom prst="rect">
            <a:avLst/>
          </a:prstGeom>
        </p:spPr>
      </p:pic>
      <p:pic>
        <p:nvPicPr>
          <p:cNvPr id="12" name="Picture 11" descr="bird-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65" y="1421511"/>
            <a:ext cx="746760" cy="622300"/>
          </a:xfrm>
          <a:prstGeom prst="rect">
            <a:avLst/>
          </a:prstGeom>
        </p:spPr>
      </p:pic>
      <p:pic>
        <p:nvPicPr>
          <p:cNvPr id="15" name="Picture 14" descr="giphy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1" y="604166"/>
            <a:ext cx="10753472" cy="1066800"/>
          </a:xfrm>
          <a:prstGeom prst="rect">
            <a:avLst/>
          </a:prstGeom>
        </p:spPr>
      </p:pic>
      <p:pic>
        <p:nvPicPr>
          <p:cNvPr id="16" name="Picture 15" descr="hummingbird-png-humming-bird-clip-art-472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8221">
            <a:off x="2641324" y="2599149"/>
            <a:ext cx="384658" cy="333316"/>
          </a:xfrm>
          <a:prstGeom prst="rect">
            <a:avLst/>
          </a:prstGeom>
        </p:spPr>
      </p:pic>
      <p:pic>
        <p:nvPicPr>
          <p:cNvPr id="21" name="Picture 20" descr="hummingbird-png-humming-bird-clip-art-472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8221">
            <a:off x="1568008" y="2588245"/>
            <a:ext cx="335048" cy="290328"/>
          </a:xfrm>
          <a:prstGeom prst="rect">
            <a:avLst/>
          </a:prstGeom>
        </p:spPr>
      </p:pic>
      <p:pic>
        <p:nvPicPr>
          <p:cNvPr id="22" name="Picture 21" descr="hummingbird-png-humming-bird-clip-art-472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8221">
            <a:off x="2022317" y="2278607"/>
            <a:ext cx="313035" cy="271253"/>
          </a:xfrm>
          <a:prstGeom prst="rect">
            <a:avLst/>
          </a:prstGeom>
        </p:spPr>
      </p:pic>
      <p:pic>
        <p:nvPicPr>
          <p:cNvPr id="23" name="Picture 22" descr="hummingbird-png-humming-bird-clip-art-472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8221" flipH="1">
            <a:off x="1944312" y="2580385"/>
            <a:ext cx="299285" cy="259338"/>
          </a:xfrm>
          <a:prstGeom prst="rect">
            <a:avLst/>
          </a:prstGeom>
        </p:spPr>
      </p:pic>
      <p:pic>
        <p:nvPicPr>
          <p:cNvPr id="24" name="Picture 23" descr="hummingbird-png-humming-bird-clip-art-472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8221">
            <a:off x="2259878" y="2598402"/>
            <a:ext cx="381255" cy="330367"/>
          </a:xfrm>
          <a:prstGeom prst="rect">
            <a:avLst/>
          </a:prstGeom>
        </p:spPr>
      </p:pic>
      <p:pic>
        <p:nvPicPr>
          <p:cNvPr id="25" name="Picture 24" descr="hummingbird-png-humming-bird-clip-art-472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8221">
            <a:off x="1555872" y="2872734"/>
            <a:ext cx="242641" cy="210255"/>
          </a:xfrm>
          <a:prstGeom prst="rect">
            <a:avLst/>
          </a:prstGeom>
        </p:spPr>
      </p:pic>
      <p:pic>
        <p:nvPicPr>
          <p:cNvPr id="26" name="Picture 25" descr="1.jpg"/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38543" y="671150"/>
            <a:ext cx="1758315" cy="990600"/>
          </a:xfrm>
          <a:prstGeom prst="rect">
            <a:avLst/>
          </a:prstGeom>
        </p:spPr>
      </p:pic>
      <p:pic>
        <p:nvPicPr>
          <p:cNvPr id="18" name="Picture 17" descr="8z5LzsJ.gif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9792" y="3589325"/>
            <a:ext cx="715778" cy="744534"/>
          </a:xfrm>
          <a:prstGeom prst="rect">
            <a:avLst/>
          </a:prstGeom>
        </p:spPr>
      </p:pic>
      <p:pic>
        <p:nvPicPr>
          <p:cNvPr id="20" name="Picture 19" descr="arbre_1.gi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81" y="3559722"/>
            <a:ext cx="457200" cy="559253"/>
          </a:xfrm>
          <a:prstGeom prst="rect">
            <a:avLst/>
          </a:prstGeom>
        </p:spPr>
      </p:pic>
      <p:pic>
        <p:nvPicPr>
          <p:cNvPr id="27" name="Picture 26" descr="imagesCA9PUDES.jp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056" y="3370011"/>
            <a:ext cx="1121443" cy="1258203"/>
          </a:xfrm>
          <a:prstGeom prst="rect">
            <a:avLst/>
          </a:prstGeom>
        </p:spPr>
      </p:pic>
      <p:pic>
        <p:nvPicPr>
          <p:cNvPr id="28" name="Picture 27" descr="23.gif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56" y="5016242"/>
            <a:ext cx="533400" cy="644630"/>
          </a:xfrm>
          <a:prstGeom prst="rect">
            <a:avLst/>
          </a:prstGeom>
        </p:spPr>
      </p:pic>
      <p:pic>
        <p:nvPicPr>
          <p:cNvPr id="29" name="Picture 28" descr="025.gif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6844">
            <a:off x="4240495" y="4628815"/>
            <a:ext cx="785906" cy="501015"/>
          </a:xfrm>
          <a:prstGeom prst="rect">
            <a:avLst/>
          </a:prstGeom>
        </p:spPr>
      </p:pic>
      <p:pic>
        <p:nvPicPr>
          <p:cNvPr id="30" name="Picture 29" descr="029.gif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7642">
            <a:off x="4019179" y="4521782"/>
            <a:ext cx="603118" cy="476249"/>
          </a:xfrm>
          <a:prstGeom prst="rect">
            <a:avLst/>
          </a:prstGeom>
        </p:spPr>
      </p:pic>
      <p:pic>
        <p:nvPicPr>
          <p:cNvPr id="40" name="Picture 39" descr="41..gif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56" y="5778243"/>
            <a:ext cx="685800" cy="537411"/>
          </a:xfrm>
          <a:prstGeom prst="rect">
            <a:avLst/>
          </a:prstGeom>
        </p:spPr>
      </p:pic>
      <p:pic>
        <p:nvPicPr>
          <p:cNvPr id="41" name="Picture 40" descr="41..gif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57" y="5092442"/>
            <a:ext cx="914399" cy="716546"/>
          </a:xfrm>
          <a:prstGeom prst="rect">
            <a:avLst/>
          </a:prstGeom>
        </p:spPr>
      </p:pic>
      <p:pic>
        <p:nvPicPr>
          <p:cNvPr id="42" name="Picture 41" descr="41..gif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57" y="5625842"/>
            <a:ext cx="914399" cy="716546"/>
          </a:xfrm>
          <a:prstGeom prst="rect">
            <a:avLst/>
          </a:prstGeom>
        </p:spPr>
      </p:pic>
      <p:pic>
        <p:nvPicPr>
          <p:cNvPr id="43" name="Picture 42" descr="41..gif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57" y="5549642"/>
            <a:ext cx="914399" cy="716546"/>
          </a:xfrm>
          <a:prstGeom prst="rect">
            <a:avLst/>
          </a:prstGeom>
        </p:spPr>
      </p:pic>
      <p:pic>
        <p:nvPicPr>
          <p:cNvPr id="44" name="Picture 43" descr="41..gif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638800"/>
            <a:ext cx="914399" cy="716546"/>
          </a:xfrm>
          <a:prstGeom prst="rect">
            <a:avLst/>
          </a:prstGeom>
        </p:spPr>
      </p:pic>
      <p:pic>
        <p:nvPicPr>
          <p:cNvPr id="45" name="Picture 44" descr="41..gif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803" y="5638800"/>
            <a:ext cx="914399" cy="716546"/>
          </a:xfrm>
          <a:prstGeom prst="rect">
            <a:avLst/>
          </a:prstGeom>
        </p:spPr>
      </p:pic>
      <p:pic>
        <p:nvPicPr>
          <p:cNvPr id="46" name="Picture 45" descr="41..gif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11" y="5575610"/>
            <a:ext cx="914399" cy="716546"/>
          </a:xfrm>
          <a:prstGeom prst="rect">
            <a:avLst/>
          </a:prstGeom>
        </p:spPr>
      </p:pic>
      <p:pic>
        <p:nvPicPr>
          <p:cNvPr id="49" name="Picture 48" descr="41..gif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57" y="5625843"/>
            <a:ext cx="596521" cy="467449"/>
          </a:xfrm>
          <a:prstGeom prst="rect">
            <a:avLst/>
          </a:prstGeom>
        </p:spPr>
      </p:pic>
      <p:pic>
        <p:nvPicPr>
          <p:cNvPr id="52" name="Picture 51" descr="41..gif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23" y="5620767"/>
            <a:ext cx="685800" cy="537410"/>
          </a:xfrm>
          <a:prstGeom prst="rect">
            <a:avLst/>
          </a:prstGeom>
        </p:spPr>
      </p:pic>
      <p:pic>
        <p:nvPicPr>
          <p:cNvPr id="53" name="Picture 52" descr="41..gif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56" y="5321042"/>
            <a:ext cx="533400" cy="417986"/>
          </a:xfrm>
          <a:prstGeom prst="rect">
            <a:avLst/>
          </a:prstGeom>
        </p:spPr>
      </p:pic>
      <p:pic>
        <p:nvPicPr>
          <p:cNvPr id="57" name="Picture 56" descr="23.gif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57" y="4863842"/>
            <a:ext cx="848659" cy="1025630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 flipV="1">
            <a:off x="3848100" y="3894933"/>
            <a:ext cx="6934200" cy="1664568"/>
          </a:xfrm>
          <a:prstGeom prst="line">
            <a:avLst/>
          </a:prstGeom>
          <a:ln w="76200"/>
          <a:effectLst>
            <a:glow rad="101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8" name="Picture 57" descr="23.gif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56" y="5016242"/>
            <a:ext cx="533400" cy="644630"/>
          </a:xfrm>
          <a:prstGeom prst="rect">
            <a:avLst/>
          </a:prstGeom>
        </p:spPr>
      </p:pic>
      <p:pic>
        <p:nvPicPr>
          <p:cNvPr id="67" name="Picture 66" descr="imagesCAZ1JUOE.jp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28800"/>
            <a:ext cx="1143000" cy="1181100"/>
          </a:xfrm>
          <a:prstGeom prst="rect">
            <a:avLst/>
          </a:prstGeom>
        </p:spPr>
      </p:pic>
      <p:pic>
        <p:nvPicPr>
          <p:cNvPr id="38" name="Picture 37" descr="imagesCAZ1JUOE.jpg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838200" cy="866140"/>
          </a:xfrm>
          <a:prstGeom prst="rect">
            <a:avLst/>
          </a:prstGeom>
        </p:spPr>
      </p:pic>
      <p:pic>
        <p:nvPicPr>
          <p:cNvPr id="39" name="Picture 38" descr="imagesCAZ1JUOE.jpg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33600"/>
            <a:ext cx="774290" cy="800100"/>
          </a:xfrm>
          <a:prstGeom prst="rect">
            <a:avLst/>
          </a:prstGeom>
        </p:spPr>
      </p:pic>
      <p:pic>
        <p:nvPicPr>
          <p:cNvPr id="47" name="Picture 46" descr="imagesCAZ1JUOE.jpg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667000"/>
            <a:ext cx="700548" cy="723900"/>
          </a:xfrm>
          <a:prstGeom prst="rect">
            <a:avLst/>
          </a:prstGeom>
        </p:spPr>
      </p:pic>
      <p:pic>
        <p:nvPicPr>
          <p:cNvPr id="60" name="Picture 59" descr="Dragon-Small-20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521">
            <a:off x="7108715" y="2278114"/>
            <a:ext cx="986117" cy="3810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605068" y="6285128"/>
            <a:ext cx="409500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2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67" y="3928576"/>
            <a:ext cx="724345" cy="1117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516" y="3350881"/>
            <a:ext cx="717617" cy="7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46" y="1785075"/>
            <a:ext cx="2958726" cy="185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86" y="1787313"/>
            <a:ext cx="2995634" cy="185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33302" y="659868"/>
            <a:ext cx="8485632" cy="9417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 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5252" y="3753883"/>
            <a:ext cx="2699641" cy="7017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CM_SP-01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2322" y="3753883"/>
            <a:ext cx="2674962" cy="7017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CM_SP-02</a:t>
            </a:r>
          </a:p>
        </p:txBody>
      </p:sp>
      <p:sp>
        <p:nvSpPr>
          <p:cNvPr id="7" name="Rectangle 6"/>
          <p:cNvSpPr/>
          <p:nvPr/>
        </p:nvSpPr>
        <p:spPr>
          <a:xfrm>
            <a:off x="8284713" y="3753882"/>
            <a:ext cx="2788353" cy="70173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CM_SP-03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0747" y="4754475"/>
            <a:ext cx="3079688" cy="144039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Putting </a:t>
            </a:r>
            <a:r>
              <a:rPr lang="en-US" sz="2880" dirty="0" smtClean="0">
                <a:ln/>
                <a:solidFill>
                  <a:srgbClr val="0070C0"/>
                </a:solidFill>
              </a:rPr>
              <a:t>Hands </a:t>
            </a:r>
            <a:r>
              <a:rPr lang="en-US" sz="2880" dirty="0">
                <a:ln/>
                <a:solidFill>
                  <a:srgbClr val="0070C0"/>
                </a:solidFill>
              </a:rPr>
              <a:t>on Knee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97674" y="4763342"/>
            <a:ext cx="3156889" cy="144039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Putting </a:t>
            </a:r>
            <a:r>
              <a:rPr lang="en-US" sz="2880" dirty="0" smtClean="0">
                <a:ln/>
                <a:solidFill>
                  <a:srgbClr val="0070C0"/>
                </a:solidFill>
              </a:rPr>
              <a:t>Hands </a:t>
            </a:r>
            <a:r>
              <a:rPr lang="en-US" sz="2880" dirty="0">
                <a:ln/>
                <a:solidFill>
                  <a:srgbClr val="0070C0"/>
                </a:solidFill>
              </a:rPr>
              <a:t>on Table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4447" y="4754476"/>
            <a:ext cx="3102252" cy="140346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00" dirty="0">
                <a:ln/>
                <a:solidFill>
                  <a:srgbClr val="0070C0"/>
                </a:solidFill>
              </a:rPr>
              <a:t>Grabbing Hands on Table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447" y="1886267"/>
            <a:ext cx="3006391" cy="175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632316" y="6308511"/>
            <a:ext cx="502820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20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98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uiExpand="1" animBg="1"/>
      <p:bldP spid="10" grpId="0" uiExpan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69699" y="6311885"/>
            <a:ext cx="511543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21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5300" y="502862"/>
            <a:ext cx="11074399" cy="1416566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কাজগুলোর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দু’দলে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3206" y="1911701"/>
            <a:ext cx="10809027" cy="4640239"/>
            <a:chOff x="753499" y="1282891"/>
            <a:chExt cx="10328483" cy="5052259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rgbClr val="FFFF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83"/>
            <a:stretch/>
          </p:blipFill>
          <p:spPr>
            <a:xfrm>
              <a:off x="753499" y="3523712"/>
              <a:ext cx="10328483" cy="281143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rgbClr val="FFFF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83" b="11165"/>
            <a:stretch/>
          </p:blipFill>
          <p:spPr>
            <a:xfrm>
              <a:off x="753499" y="2431892"/>
              <a:ext cx="10328483" cy="249753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rgbClr val="FFFF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83" b="11165"/>
            <a:stretch/>
          </p:blipFill>
          <p:spPr>
            <a:xfrm>
              <a:off x="753499" y="1282891"/>
              <a:ext cx="10328483" cy="249753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2681475" y="3149743"/>
            <a:ext cx="161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ছাত্র-শিক্ষক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385" y="3684965"/>
            <a:ext cx="107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1477" y="4224540"/>
            <a:ext cx="161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গাছ-পালা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2430" y="4736850"/>
            <a:ext cx="161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1476" y="5260859"/>
            <a:ext cx="192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পোকা-মাকড়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2685" y="5674778"/>
            <a:ext cx="985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7547" y="3115737"/>
            <a:ext cx="161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ফ্যান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87546" y="3637142"/>
            <a:ext cx="161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ল্যাপটপ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18501" y="4111060"/>
            <a:ext cx="161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b="1" dirty="0" err="1">
                <a:effectLst/>
              </a:rPr>
              <a:t>জাহাজ</a:t>
            </a:r>
            <a:endParaRPr lang="en-US" b="1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7548" y="4637981"/>
            <a:ext cx="161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বিদ্যালয়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18501" y="5169754"/>
            <a:ext cx="161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87545" y="5727110"/>
            <a:ext cx="161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প্রজেক্টর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32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7456" y="6261146"/>
            <a:ext cx="428240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22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8800" y="4862767"/>
            <a:ext cx="10960100" cy="1580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কাজগুলোর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77701" y="825500"/>
            <a:ext cx="9811197" cy="3708400"/>
            <a:chOff x="1279077" y="1498601"/>
            <a:chExt cx="9611620" cy="3111818"/>
          </a:xfrm>
          <a:effectLst>
            <a:glow rad="444500">
              <a:srgbClr val="FFC000">
                <a:alpha val="44000"/>
              </a:srgbClr>
            </a:glo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9077" y="2502007"/>
              <a:ext cx="9611620" cy="21084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9077" y="1498601"/>
              <a:ext cx="9611620" cy="21084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8625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43318" y="6209475"/>
            <a:ext cx="439869" cy="32242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23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2422" y="355933"/>
            <a:ext cx="9159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চল</a:t>
            </a:r>
            <a:r>
              <a:rPr lang="en-US" dirty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ভালভাবে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 </a:t>
            </a:r>
            <a:r>
              <a:rPr lang="en-US" dirty="0" err="1" smtClean="0"/>
              <a:t>করি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0" y="2692499"/>
            <a:ext cx="1134106" cy="137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30" y="1998498"/>
            <a:ext cx="1143213" cy="1764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97" y="1692114"/>
            <a:ext cx="2224573" cy="2224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29" y="2152468"/>
            <a:ext cx="1003538" cy="1654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2003" y="1692114"/>
            <a:ext cx="152020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b="1" dirty="0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800" b="1" dirty="0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endParaRPr lang="en-US" sz="4800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429135" y="1297500"/>
            <a:ext cx="6742941" cy="2702938"/>
          </a:xfrm>
          <a:prstGeom prst="homePlat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24" y="1079708"/>
            <a:ext cx="3759918" cy="25849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01733" y="3557429"/>
            <a:ext cx="305654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b="1" dirty="0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endParaRPr lang="en-US" sz="4800" b="1" dirty="0">
              <a:ln/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37" y="4224419"/>
            <a:ext cx="2103021" cy="21030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2873691" y="4247031"/>
            <a:ext cx="3108809" cy="2123658"/>
          </a:xfrm>
          <a:prstGeom prst="homePlate">
            <a:avLst/>
          </a:prstGeom>
          <a:noFill/>
          <a:ln>
            <a:solidFill>
              <a:srgbClr val="FFCC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US" sz="4400" b="1" dirty="0" err="1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400" b="1" dirty="0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b="1" dirty="0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400" b="1" dirty="0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400" b="1" dirty="0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b="1" dirty="0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endParaRPr lang="en-US" sz="4400" b="1" dirty="0">
              <a:ln/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7983" y="4159669"/>
            <a:ext cx="2347761" cy="2123658"/>
          </a:xfrm>
          <a:prstGeom prst="homePlate">
            <a:avLst/>
          </a:prstGeom>
          <a:noFill/>
          <a:ln>
            <a:solidFill>
              <a:srgbClr val="FFCC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400" b="1" dirty="0" smtClean="0">
                <a:ln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b="1" dirty="0" smtClean="0">
                <a:ln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4400" b="1" dirty="0">
              <a:ln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20383787">
            <a:off x="645820" y="1663962"/>
            <a:ext cx="2672716" cy="510131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26" y="4253724"/>
            <a:ext cx="3186828" cy="19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84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4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32796" y="6255551"/>
            <a:ext cx="441448" cy="288221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24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700" y="355933"/>
            <a:ext cx="1137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চল</a:t>
            </a:r>
            <a:r>
              <a:rPr lang="en-US" dirty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নিচের</a:t>
            </a:r>
            <a:r>
              <a:rPr lang="en-US" dirty="0"/>
              <a:t> </a:t>
            </a:r>
            <a:r>
              <a:rPr lang="en-US" dirty="0" err="1" smtClean="0"/>
              <a:t>আরও</a:t>
            </a:r>
            <a:r>
              <a:rPr lang="en-US" dirty="0" smtClean="0"/>
              <a:t> </a:t>
            </a:r>
            <a:r>
              <a:rPr lang="en-US" dirty="0" err="1" smtClean="0"/>
              <a:t>কিছু</a:t>
            </a:r>
            <a:r>
              <a:rPr lang="en-US" dirty="0" smtClean="0"/>
              <a:t> 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ভালভাবে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 </a:t>
            </a:r>
            <a:r>
              <a:rPr lang="en-US" dirty="0" err="1" smtClean="0"/>
              <a:t>করি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284" y="3402428"/>
            <a:ext cx="2857143" cy="190476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40" y="3486951"/>
            <a:ext cx="2857899" cy="1631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173" y="3431824"/>
            <a:ext cx="3502937" cy="1722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263" y="1179058"/>
            <a:ext cx="1217758" cy="1625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599" y="1144287"/>
            <a:ext cx="1394875" cy="1688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20" y="1109115"/>
            <a:ext cx="1398826" cy="1862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85" y="1208995"/>
            <a:ext cx="2606015" cy="17779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39" y="2571431"/>
            <a:ext cx="143165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4800" b="1" dirty="0">
              <a:ln/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8718" y="2556301"/>
            <a:ext cx="143165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4800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0530" y="2571431"/>
            <a:ext cx="143165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4800" b="1" dirty="0">
              <a:ln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22989" y="2562135"/>
            <a:ext cx="143165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800" b="1" dirty="0">
              <a:ln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6620" y="3568451"/>
            <a:ext cx="2141463" cy="1755219"/>
          </a:xfrm>
          <a:prstGeom prst="leftRightArrow">
            <a:avLst>
              <a:gd name="adj1" fmla="val 46923"/>
              <a:gd name="adj2" fmla="val 24840"/>
            </a:avLst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n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US" sz="4800" b="1" dirty="0">
              <a:ln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0683915" y="4129854"/>
            <a:ext cx="1193629" cy="769441"/>
          </a:xfrm>
          <a:prstGeom prst="homePlate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US" sz="4400" b="1" dirty="0" err="1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4400" b="1" dirty="0" smtClean="0">
                <a:ln/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/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0040" y="5231006"/>
            <a:ext cx="11252860" cy="1003041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চলা ফেরা করতে পারে না। খাদ্য গ্রহণ করতে পারে না,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বায়ু ত্যাগ ও গ্রহণ করতে পারে না ইত্যাদি।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7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9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73166" y="6218103"/>
            <a:ext cx="535423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25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576998"/>
            <a:ext cx="11099800" cy="1681417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কাজগুলোর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দু’দলে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35037" y="2426985"/>
            <a:ext cx="10299700" cy="3351515"/>
            <a:chOff x="1279077" y="1498601"/>
            <a:chExt cx="9611620" cy="25853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9077" y="1975545"/>
              <a:ext cx="9611620" cy="21084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9077" y="1498601"/>
              <a:ext cx="9611620" cy="210841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144002" y="3787395"/>
            <a:ext cx="313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নড়া-চড়া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9488" y="4482830"/>
            <a:ext cx="180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113" y="5086711"/>
            <a:ext cx="444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2854" y="3806876"/>
            <a:ext cx="326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b="1" dirty="0" err="1">
                <a:effectLst/>
              </a:rPr>
              <a:t>নড়া-চড়া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করতে</a:t>
            </a:r>
            <a:r>
              <a:rPr lang="en-US" b="1" dirty="0">
                <a:effectLst/>
              </a:rPr>
              <a:t> </a:t>
            </a:r>
            <a:r>
              <a:rPr lang="en-US" b="1" dirty="0" err="1" smtClean="0">
                <a:effectLst/>
              </a:rPr>
              <a:t>পারে</a:t>
            </a:r>
            <a:r>
              <a:rPr lang="en-US" b="1" dirty="0">
                <a:effectLst/>
              </a:rPr>
              <a:t> </a:t>
            </a:r>
            <a:r>
              <a:rPr lang="en-US" b="1" dirty="0" err="1" smtClean="0">
                <a:effectLst/>
              </a:rPr>
              <a:t>না</a:t>
            </a:r>
            <a:r>
              <a:rPr lang="en-US" b="1" dirty="0" smtClean="0">
                <a:effectLst/>
              </a:rPr>
              <a:t> </a:t>
            </a:r>
            <a:endParaRPr lang="en-US" b="1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0173" y="4482829"/>
            <a:ext cx="1891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>
                <a:effectLst/>
              </a:rPr>
              <a:t>খাবার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খায়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না</a:t>
            </a:r>
            <a:endParaRPr lang="en-US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887" y="5086711"/>
            <a:ext cx="540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800" b="1" dirty="0" err="1">
                <a:effectLst/>
              </a:rPr>
              <a:t>নিজের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মত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 smtClean="0">
                <a:effectLst/>
              </a:rPr>
              <a:t>অন্য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বস্তু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>
                <a:effectLst/>
              </a:rPr>
              <a:t>তৈরি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করতে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পারে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না</a:t>
            </a:r>
            <a:endParaRPr lang="en-US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4267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0"/>
            <a:ext cx="10717950" cy="59753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73301" y="6257351"/>
            <a:ext cx="454555" cy="27992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26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56699" y="657558"/>
            <a:ext cx="3043824" cy="539713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উপর্যুক্ত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থকে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প্রত্যকে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সার-সংক্ষেপ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247" y="862464"/>
            <a:ext cx="3866297" cy="5294679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03" y="760011"/>
            <a:ext cx="3849696" cy="529468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23900" dist="2159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83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8930" y="488014"/>
            <a:ext cx="4845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শিখলাম 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455" y="1456668"/>
            <a:ext cx="1070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455" y="2327745"/>
            <a:ext cx="985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গরু-ছাগল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হাঁস-মুরগী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455" y="3177433"/>
            <a:ext cx="116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36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36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36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36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6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6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জড়বস্তু</a:t>
            </a:r>
            <a:r>
              <a:rPr lang="en-US" sz="36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55" y="4125973"/>
            <a:ext cx="1047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455" y="5326302"/>
            <a:ext cx="10634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জড়বস্তু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550371" y="6254494"/>
            <a:ext cx="462775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27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420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94730" y="600964"/>
            <a:ext cx="840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বাক্যাংশ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মিলাও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398" y="1781259"/>
            <a:ext cx="4506467" cy="3970318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600" dirty="0" smtClean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endParaRPr lang="en-US" sz="3600" dirty="0" smtClean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endParaRPr lang="en-US" sz="3600" dirty="0" smtClean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</a:t>
            </a:r>
            <a:r>
              <a:rPr lang="en-US" sz="36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36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36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3600" dirty="0" smtClean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2337" y="1781259"/>
            <a:ext cx="6300787" cy="3970318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LcPeriod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জড়বস্তু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মাপা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হৃদস্পন্দন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জড়বস্তু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982" y="5886681"/>
            <a:ext cx="658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১+v; ২+iv; ৩+i; ৪+vii; ৫+ii</a:t>
            </a:r>
            <a:endParaRPr lang="en-US" sz="3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70208" y="6209847"/>
            <a:ext cx="465832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28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390" y="1191112"/>
            <a:ext cx="354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বাক্যাংশ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3858" y="1191112"/>
            <a:ext cx="3983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বাক্যাংশ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8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9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85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805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4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885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815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15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135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74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uiExpand="1" build="p" animBg="1"/>
      <p:bldP spid="19" grpId="0" uiExpand="1" build="p" animBg="1"/>
      <p:bldP spid="5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3548" y="1627849"/>
            <a:ext cx="11251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	    	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BD" sz="5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 </a:t>
            </a:r>
            <a:r>
              <a:rPr lang="en-US" sz="5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কার্বন-ডাই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 </a:t>
            </a:r>
            <a:r>
              <a:rPr lang="bn-BD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ত্যাগ 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করে?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					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BD" sz="5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ও জড়ের দুটি পার্থক্য লিখ ?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		    </a:t>
            </a:r>
            <a: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06784" y="6242487"/>
            <a:ext cx="417064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29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346" y="542010"/>
            <a:ext cx="5814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0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13984" y="3064388"/>
            <a:ext cx="6464300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6600" b="1" dirty="0">
                <a:ln w="11430"/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16600" b="1" dirty="0">
                <a:ln w="11430"/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b="1" dirty="0">
              <a:ln w="11430"/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5166" y="730575"/>
            <a:ext cx="8888972" cy="30097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7400"/>
              </a:lnSpc>
            </a:pPr>
            <a:r>
              <a:rPr lang="en-US" sz="8000" b="1" dirty="0" err="1" smtClean="0">
                <a:ln/>
                <a:solidFill>
                  <a:srgbClr val="FFC000"/>
                </a:solidFill>
              </a:rPr>
              <a:t>সবাইকে</a:t>
            </a:r>
            <a:r>
              <a:rPr lang="en-US" sz="8000" b="1" dirty="0" smtClean="0">
                <a:ln/>
                <a:solidFill>
                  <a:schemeClr val="accent3"/>
                </a:solidFill>
              </a:rPr>
              <a:t> </a:t>
            </a:r>
          </a:p>
          <a:p>
            <a:pPr algn="ctr">
              <a:lnSpc>
                <a:spcPts val="7400"/>
              </a:lnSpc>
            </a:pPr>
            <a:r>
              <a:rPr lang="en-US" sz="7200" b="1" dirty="0" err="1" smtClean="0">
                <a:ln/>
                <a:solidFill>
                  <a:srgbClr val="00B050"/>
                </a:solidFill>
              </a:rPr>
              <a:t>আজকের</a:t>
            </a:r>
            <a:r>
              <a:rPr lang="en-US" sz="72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7200" b="1" dirty="0" err="1" smtClean="0">
                <a:ln/>
                <a:solidFill>
                  <a:srgbClr val="00B050"/>
                </a:solidFill>
              </a:rPr>
              <a:t>মাল্টিমিডিয়া</a:t>
            </a:r>
            <a:r>
              <a:rPr lang="en-US" sz="72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7200" b="1" dirty="0" err="1" smtClean="0">
                <a:ln/>
                <a:solidFill>
                  <a:srgbClr val="00B050"/>
                </a:solidFill>
              </a:rPr>
              <a:t>ক্লাসে</a:t>
            </a:r>
            <a:r>
              <a:rPr lang="en-US" sz="7200" b="1" dirty="0" smtClean="0">
                <a:ln/>
                <a:solidFill>
                  <a:srgbClr val="00B050"/>
                </a:solidFill>
              </a:rPr>
              <a:t> </a:t>
            </a:r>
          </a:p>
          <a:p>
            <a:pPr algn="ctr">
              <a:lnSpc>
                <a:spcPts val="7400"/>
              </a:lnSpc>
            </a:pPr>
            <a:r>
              <a:rPr lang="en-US" sz="8000" b="1" dirty="0" err="1" smtClean="0">
                <a:ln/>
                <a:solidFill>
                  <a:schemeClr val="accent3"/>
                </a:solidFill>
              </a:rPr>
              <a:t>স্বাগতম</a:t>
            </a:r>
            <a:r>
              <a:rPr lang="en-US" sz="6600" b="1" dirty="0" smtClean="0">
                <a:ln/>
                <a:solidFill>
                  <a:schemeClr val="accent3"/>
                </a:solidFill>
              </a:rPr>
              <a:t> </a:t>
            </a:r>
            <a:endParaRPr lang="en-US" sz="6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54691" y="6157144"/>
            <a:ext cx="322853" cy="36003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3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7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88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88"/>
                            </p:stCondLst>
                            <p:childTnLst>
                              <p:par>
                                <p:cTn id="14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000"/>
                                  </p:iterate>
                                  <p:childTnLst>
                                    <p:animMotion origin="layout" path="M -1.875E-6 -4.07407E-6 L -1.875E-6 -0.07222 " pathEditMode="relative" rAng="0" ptsTypes="AA">
                                      <p:cBhvr>
                                        <p:cTn id="15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88" fill="hold">
                                          <p:stCondLst>
                                            <p:cond delay="56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  <p:bldP spid="9" grpId="1" build="p" autoUpdateAnimBg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8451" y="2320630"/>
            <a:ext cx="99380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……..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ts val="1200"/>
              </a:spcBef>
            </a:pP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…..…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spcBef>
                <a:spcPts val="1200"/>
              </a:spcBef>
            </a:pP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একপ্রকার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……… ।</a:t>
            </a:r>
          </a:p>
          <a:p>
            <a:pPr>
              <a:spcBef>
                <a:spcPts val="1200"/>
              </a:spcBef>
            </a:pP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 ।</a:t>
            </a:r>
            <a:endParaRPr lang="en-US" sz="4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8368456" y="1431320"/>
            <a:ext cx="125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800" dirty="0">
              <a:solidFill>
                <a:schemeClr val="bg2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345" y="542010"/>
            <a:ext cx="869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3777" y="1398655"/>
            <a:ext cx="130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4800" dirty="0">
              <a:solidFill>
                <a:schemeClr val="bg2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535372" y="1398655"/>
            <a:ext cx="107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4800" dirty="0">
              <a:solidFill>
                <a:schemeClr val="bg2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06784" y="6231495"/>
            <a:ext cx="429256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30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9725" y="1398655"/>
            <a:ext cx="172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জড়বস্তু</a:t>
            </a:r>
            <a:endParaRPr lang="en-US" sz="4800" dirty="0">
              <a:solidFill>
                <a:schemeClr val="bg2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345" y="1398655"/>
            <a:ext cx="1297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বৃদ্ধি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0.18828 0.1037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16185 0.2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16719 0.3409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16758 0.472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0707 0.5828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5" grpId="0"/>
      <p:bldP spid="4" grpId="0"/>
      <p:bldP spid="4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46" y="1785075"/>
            <a:ext cx="2958726" cy="185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86" y="1787313"/>
            <a:ext cx="2995634" cy="185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33302" y="659868"/>
            <a:ext cx="8485632" cy="9417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 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5252" y="3753883"/>
            <a:ext cx="2699641" cy="7017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CM_SP-01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2322" y="3753883"/>
            <a:ext cx="2674962" cy="7017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CM_SP-02</a:t>
            </a:r>
          </a:p>
        </p:txBody>
      </p:sp>
      <p:sp>
        <p:nvSpPr>
          <p:cNvPr id="7" name="Rectangle 6"/>
          <p:cNvSpPr/>
          <p:nvPr/>
        </p:nvSpPr>
        <p:spPr>
          <a:xfrm>
            <a:off x="8284713" y="3753882"/>
            <a:ext cx="2788353" cy="70173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CM_SP-03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0747" y="4754475"/>
            <a:ext cx="3079688" cy="144039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Putting </a:t>
            </a:r>
            <a:r>
              <a:rPr lang="en-US" sz="2880" dirty="0" smtClean="0">
                <a:ln/>
                <a:solidFill>
                  <a:srgbClr val="0070C0"/>
                </a:solidFill>
              </a:rPr>
              <a:t>Hands </a:t>
            </a:r>
            <a:r>
              <a:rPr lang="en-US" sz="2880" dirty="0">
                <a:ln/>
                <a:solidFill>
                  <a:srgbClr val="0070C0"/>
                </a:solidFill>
              </a:rPr>
              <a:t>on Knee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97674" y="4763342"/>
            <a:ext cx="3156889" cy="144039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Putting </a:t>
            </a:r>
            <a:r>
              <a:rPr lang="en-US" sz="2880" dirty="0" smtClean="0">
                <a:ln/>
                <a:solidFill>
                  <a:srgbClr val="0070C0"/>
                </a:solidFill>
              </a:rPr>
              <a:t>Hands </a:t>
            </a:r>
            <a:r>
              <a:rPr lang="en-US" sz="2880" dirty="0">
                <a:ln/>
                <a:solidFill>
                  <a:srgbClr val="0070C0"/>
                </a:solidFill>
              </a:rPr>
              <a:t>on Table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4447" y="4754476"/>
            <a:ext cx="3102252" cy="140346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00" dirty="0">
                <a:ln/>
                <a:solidFill>
                  <a:srgbClr val="0070C0"/>
                </a:solidFill>
              </a:rPr>
              <a:t>Grabbing Hands on Table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447" y="1886267"/>
            <a:ext cx="3006391" cy="175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632316" y="6308511"/>
            <a:ext cx="502820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31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51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uiExpand="1" animBg="1"/>
      <p:bldP spid="10" grpId="0" uiExpan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3569" y="496824"/>
            <a:ext cx="349454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60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60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988" y="1631674"/>
            <a:ext cx="1083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>
              <a:buFont typeface="Wingdings" panose="05000000000000000000" pitchFamily="2" charset="2"/>
              <a:buChar char="q"/>
            </a:pP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আমদের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988" y="3322039"/>
            <a:ext cx="1155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70208" y="6163737"/>
            <a:ext cx="454908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32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988" y="4136627"/>
            <a:ext cx="1155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>
              <a:buFont typeface="Wingdings" panose="05000000000000000000" pitchFamily="2" charset="2"/>
              <a:buChar char="q"/>
            </a:pP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জড়বস্তুর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988" y="4951216"/>
            <a:ext cx="11558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>
              <a:buFont typeface="Wingdings" panose="05000000000000000000" pitchFamily="2" charset="2"/>
              <a:buChar char="q"/>
            </a:pP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আমগাছ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চেয়ারের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988" y="2476856"/>
            <a:ext cx="1164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>
              <a:buFont typeface="Wingdings" panose="05000000000000000000" pitchFamily="2" charset="2"/>
              <a:buChar char="q"/>
            </a:pP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জীবকে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1F323B-9FB1-4BC9-AC97-7B7EF66145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09180" y="618234"/>
            <a:ext cx="1333483" cy="836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57E76F-B4B5-4EC1-BF64-16DDB141F6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04905" y="618234"/>
            <a:ext cx="1333483" cy="8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2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  <p:bldP spid="10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6204" y="1862328"/>
            <a:ext cx="5984652" cy="315471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19900" b="1" spc="6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spc="6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29" y="759417"/>
            <a:ext cx="4512213" cy="5397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6598015" y="296188"/>
            <a:ext cx="4559738" cy="51926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23904" y="6157143"/>
            <a:ext cx="453640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33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85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1.11111E-6 L 0.00834 -0.10046 " pathEditMode="relative" rAng="0" ptsTypes="AA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5023"/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2508" y="1507613"/>
            <a:ext cx="100252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কনটেন্টটি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বাতায়নের</a:t>
            </a:r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bn-IN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ডেভেলপার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উৎসর্গ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endParaRPr lang="en-US" sz="4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সাথে  সাথে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শ্রদ্ধেয়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প্যাডাগজি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রেটার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স্যারগণ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i="1" dirty="0" smtClean="0">
                <a:latin typeface="Nikosh"/>
                <a:cs typeface="NikoshBAN" panose="02000000000000000000" pitchFamily="2" charset="0"/>
              </a:rPr>
              <a:t>a2i , ICT4E ,</a:t>
            </a:r>
            <a:r>
              <a:rPr lang="bn-IN" sz="4400" i="1" dirty="0" smtClean="0">
                <a:latin typeface="Nikosh"/>
                <a:cs typeface="NikoshBAN" panose="02000000000000000000" pitchFamily="2" charset="0"/>
              </a:rPr>
              <a:t>পটিয়া পিটিয়াই ইনস্ট্রাক্টর মহোদয়গণকে।</a:t>
            </a:r>
            <a:endParaRPr lang="en-US" sz="4400" i="1" dirty="0">
              <a:latin typeface="Nikos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9235" y="609600"/>
            <a:ext cx="368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</a:t>
            </a:r>
            <a:endParaRPr 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7894" y="6339705"/>
            <a:ext cx="395784" cy="279459"/>
          </a:xfrm>
        </p:spPr>
        <p:txBody>
          <a:bodyPr/>
          <a:lstStyle/>
          <a:p>
            <a:fld id="{A619E267-9622-4492-BFEC-AE726B360892}" type="slidenum">
              <a:rPr lang="en-US" sz="1600" smtClean="0">
                <a:latin typeface="NikoshBAN" panose="02000000000000000000" pitchFamily="2" charset="0"/>
                <a:cs typeface="NikoshBAN" panose="02000000000000000000" pitchFamily="2" charset="0"/>
              </a:rPr>
              <a:t>34</a:t>
            </a:fld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2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346960" y="356644"/>
            <a:ext cx="0" cy="5596072"/>
          </a:xfrm>
          <a:prstGeom prst="lin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29840" y="539524"/>
            <a:ext cx="0" cy="5596072"/>
          </a:xfrm>
          <a:prstGeom prst="lin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12720" y="722404"/>
            <a:ext cx="0" cy="5596072"/>
          </a:xfrm>
          <a:prstGeom prst="lin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34439" y="1406015"/>
            <a:ext cx="640080" cy="4228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384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AU" sz="384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AU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6163" y="2514601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sz="216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A0D3B8-DA62-4545-95DE-6852F4EA9B3C}"/>
              </a:ext>
            </a:extLst>
          </p:cNvPr>
          <p:cNvSpPr txBox="1"/>
          <p:nvPr/>
        </p:nvSpPr>
        <p:spPr>
          <a:xfrm>
            <a:off x="3383284" y="1213900"/>
            <a:ext cx="7985758" cy="397031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355600">
              <a:srgbClr val="FFFF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সোহেল পারভেজ (রানা)</a:t>
            </a:r>
            <a:endParaRPr lang="en-US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ধোপাছড়ি </a:t>
            </a:r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্যালয়</a:t>
            </a:r>
            <a:endParaRPr lang="bn-IN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চন্দনাইশ, চট্টগ্রাম।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Email :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3"/>
              </a:rPr>
              <a:t>shopar13.ctg@gmail.com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Cell No. : 01816-085889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92128" y="6330667"/>
            <a:ext cx="344702" cy="29433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4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2076793"/>
            <a:ext cx="8938260" cy="3996500"/>
          </a:xfrm>
          <a:prstGeom prst="round2SameRect">
            <a:avLst>
              <a:gd name="adj1" fmla="val 45373"/>
              <a:gd name="adj2" fmla="val 0"/>
            </a:avLst>
          </a:prstGeom>
          <a:solidFill>
            <a:srgbClr val="CCFF66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2413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76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76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576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576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76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76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576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76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6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528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28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28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528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528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28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28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528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528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28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endParaRPr lang="en-US" sz="528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28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28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528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528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528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6542" y="569423"/>
            <a:ext cx="5577840" cy="102155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effectLst>
            <a:glow>
              <a:schemeClr val="accent1"/>
            </a:glow>
            <a:outerShdw blurRad="368300" dist="38100" dir="16200000" rotWithShape="0">
              <a:prstClr val="black">
                <a:alpha val="61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AU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92128" y="6254496"/>
            <a:ext cx="377952" cy="34581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5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545" y="1341406"/>
            <a:ext cx="2831919" cy="3761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06" y="1547894"/>
            <a:ext cx="2772267" cy="3598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reeform 10"/>
          <p:cNvSpPr/>
          <p:nvPr/>
        </p:nvSpPr>
        <p:spPr>
          <a:xfrm>
            <a:off x="207418" y="4524584"/>
            <a:ext cx="3144641" cy="1247949"/>
          </a:xfrm>
          <a:custGeom>
            <a:avLst/>
            <a:gdLst>
              <a:gd name="connsiteX0" fmla="*/ 243166 w 2374900"/>
              <a:gd name="connsiteY0" fmla="*/ 0 h 1154198"/>
              <a:gd name="connsiteX1" fmla="*/ 423124 w 2374900"/>
              <a:gd name="connsiteY1" fmla="*/ 0 h 1154198"/>
              <a:gd name="connsiteX2" fmla="*/ 424148 w 2374900"/>
              <a:gd name="connsiteY2" fmla="*/ 3371 h 1154198"/>
              <a:gd name="connsiteX3" fmla="*/ 1167223 w 2374900"/>
              <a:gd name="connsiteY3" fmla="*/ 506478 h 1154198"/>
              <a:gd name="connsiteX4" fmla="*/ 1910298 w 2374900"/>
              <a:gd name="connsiteY4" fmla="*/ 3371 h 1154198"/>
              <a:gd name="connsiteX5" fmla="*/ 1911323 w 2374900"/>
              <a:gd name="connsiteY5" fmla="*/ 0 h 1154198"/>
              <a:gd name="connsiteX6" fmla="*/ 2131734 w 2374900"/>
              <a:gd name="connsiteY6" fmla="*/ 0 h 1154198"/>
              <a:gd name="connsiteX7" fmla="*/ 2374900 w 2374900"/>
              <a:gd name="connsiteY7" fmla="*/ 243166 h 1154198"/>
              <a:gd name="connsiteX8" fmla="*/ 2374900 w 2374900"/>
              <a:gd name="connsiteY8" fmla="*/ 1154198 h 1154198"/>
              <a:gd name="connsiteX9" fmla="*/ 0 w 2374900"/>
              <a:gd name="connsiteY9" fmla="*/ 1154198 h 1154198"/>
              <a:gd name="connsiteX10" fmla="*/ 0 w 2374900"/>
              <a:gd name="connsiteY10" fmla="*/ 243166 h 115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4900" h="1154198">
                <a:moveTo>
                  <a:pt x="243166" y="0"/>
                </a:moveTo>
                <a:lnTo>
                  <a:pt x="423124" y="0"/>
                </a:lnTo>
                <a:lnTo>
                  <a:pt x="424148" y="3371"/>
                </a:lnTo>
                <a:cubicBezTo>
                  <a:pt x="546574" y="299026"/>
                  <a:pt x="833181" y="506478"/>
                  <a:pt x="1167223" y="506478"/>
                </a:cubicBezTo>
                <a:cubicBezTo>
                  <a:pt x="1501266" y="506478"/>
                  <a:pt x="1787872" y="299026"/>
                  <a:pt x="1910298" y="3371"/>
                </a:cubicBezTo>
                <a:lnTo>
                  <a:pt x="1911323" y="0"/>
                </a:lnTo>
                <a:lnTo>
                  <a:pt x="2131734" y="0"/>
                </a:lnTo>
                <a:lnTo>
                  <a:pt x="2374900" y="243166"/>
                </a:lnTo>
                <a:lnTo>
                  <a:pt x="2374900" y="1154198"/>
                </a:lnTo>
                <a:lnTo>
                  <a:pt x="0" y="1154198"/>
                </a:lnTo>
                <a:lnTo>
                  <a:pt x="0" y="2431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effectLst>
            <a:outerShdw blurRad="190500" dist="1524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8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291152" y="4521066"/>
            <a:ext cx="3296706" cy="1251467"/>
          </a:xfrm>
          <a:custGeom>
            <a:avLst/>
            <a:gdLst>
              <a:gd name="connsiteX0" fmla="*/ 243166 w 2374900"/>
              <a:gd name="connsiteY0" fmla="*/ 0 h 1154198"/>
              <a:gd name="connsiteX1" fmla="*/ 423124 w 2374900"/>
              <a:gd name="connsiteY1" fmla="*/ 0 h 1154198"/>
              <a:gd name="connsiteX2" fmla="*/ 424148 w 2374900"/>
              <a:gd name="connsiteY2" fmla="*/ 3371 h 1154198"/>
              <a:gd name="connsiteX3" fmla="*/ 1167223 w 2374900"/>
              <a:gd name="connsiteY3" fmla="*/ 506478 h 1154198"/>
              <a:gd name="connsiteX4" fmla="*/ 1910298 w 2374900"/>
              <a:gd name="connsiteY4" fmla="*/ 3371 h 1154198"/>
              <a:gd name="connsiteX5" fmla="*/ 1911323 w 2374900"/>
              <a:gd name="connsiteY5" fmla="*/ 0 h 1154198"/>
              <a:gd name="connsiteX6" fmla="*/ 2131734 w 2374900"/>
              <a:gd name="connsiteY6" fmla="*/ 0 h 1154198"/>
              <a:gd name="connsiteX7" fmla="*/ 2374900 w 2374900"/>
              <a:gd name="connsiteY7" fmla="*/ 243166 h 1154198"/>
              <a:gd name="connsiteX8" fmla="*/ 2374900 w 2374900"/>
              <a:gd name="connsiteY8" fmla="*/ 1154198 h 1154198"/>
              <a:gd name="connsiteX9" fmla="*/ 0 w 2374900"/>
              <a:gd name="connsiteY9" fmla="*/ 1154198 h 1154198"/>
              <a:gd name="connsiteX10" fmla="*/ 0 w 2374900"/>
              <a:gd name="connsiteY10" fmla="*/ 243166 h 115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4900" h="1154198">
                <a:moveTo>
                  <a:pt x="243166" y="0"/>
                </a:moveTo>
                <a:lnTo>
                  <a:pt x="423124" y="0"/>
                </a:lnTo>
                <a:lnTo>
                  <a:pt x="424148" y="3371"/>
                </a:lnTo>
                <a:cubicBezTo>
                  <a:pt x="546574" y="299026"/>
                  <a:pt x="833181" y="506478"/>
                  <a:pt x="1167223" y="506478"/>
                </a:cubicBezTo>
                <a:cubicBezTo>
                  <a:pt x="1501266" y="506478"/>
                  <a:pt x="1787872" y="299026"/>
                  <a:pt x="1910298" y="3371"/>
                </a:cubicBezTo>
                <a:lnTo>
                  <a:pt x="1911323" y="0"/>
                </a:lnTo>
                <a:lnTo>
                  <a:pt x="2131734" y="0"/>
                </a:lnTo>
                <a:lnTo>
                  <a:pt x="2374900" y="243166"/>
                </a:lnTo>
                <a:lnTo>
                  <a:pt x="2374900" y="1154198"/>
                </a:lnTo>
                <a:lnTo>
                  <a:pt x="0" y="1154198"/>
                </a:lnTo>
                <a:lnTo>
                  <a:pt x="0" y="2431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effectLst>
            <a:outerShdw blurRad="190500" dist="1524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8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3247" y="1977942"/>
            <a:ext cx="3366065" cy="222530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Freeform 15"/>
          <p:cNvSpPr/>
          <p:nvPr/>
        </p:nvSpPr>
        <p:spPr>
          <a:xfrm>
            <a:off x="3897828" y="3785816"/>
            <a:ext cx="3781082" cy="2140195"/>
          </a:xfrm>
          <a:custGeom>
            <a:avLst/>
            <a:gdLst>
              <a:gd name="connsiteX0" fmla="*/ 179845 w 2197100"/>
              <a:gd name="connsiteY0" fmla="*/ 0 h 2110988"/>
              <a:gd name="connsiteX1" fmla="*/ 182554 w 2197100"/>
              <a:gd name="connsiteY1" fmla="*/ 31973 h 2110988"/>
              <a:gd name="connsiteX2" fmla="*/ 1098550 w 2197100"/>
              <a:gd name="connsiteY2" fmla="*/ 524635 h 2110988"/>
              <a:gd name="connsiteX3" fmla="*/ 2014546 w 2197100"/>
              <a:gd name="connsiteY3" fmla="*/ 31973 h 2110988"/>
              <a:gd name="connsiteX4" fmla="*/ 2017255 w 2197100"/>
              <a:gd name="connsiteY4" fmla="*/ 0 h 2110988"/>
              <a:gd name="connsiteX5" fmla="*/ 2038296 w 2197100"/>
              <a:gd name="connsiteY5" fmla="*/ 11421 h 2110988"/>
              <a:gd name="connsiteX6" fmla="*/ 2197100 w 2197100"/>
              <a:gd name="connsiteY6" fmla="*/ 310094 h 2110988"/>
              <a:gd name="connsiteX7" fmla="*/ 2197100 w 2197100"/>
              <a:gd name="connsiteY7" fmla="*/ 2110988 h 2110988"/>
              <a:gd name="connsiteX8" fmla="*/ 0 w 2197100"/>
              <a:gd name="connsiteY8" fmla="*/ 2110988 h 2110988"/>
              <a:gd name="connsiteX9" fmla="*/ 0 w 2197100"/>
              <a:gd name="connsiteY9" fmla="*/ 310094 h 2110988"/>
              <a:gd name="connsiteX10" fmla="*/ 158804 w 2197100"/>
              <a:gd name="connsiteY10" fmla="*/ 11421 h 2110988"/>
              <a:gd name="connsiteX11" fmla="*/ 179845 w 2197100"/>
              <a:gd name="connsiteY11" fmla="*/ 0 h 21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7100" h="2110988">
                <a:moveTo>
                  <a:pt x="179845" y="0"/>
                </a:moveTo>
                <a:lnTo>
                  <a:pt x="182554" y="31973"/>
                </a:lnTo>
                <a:cubicBezTo>
                  <a:pt x="229705" y="308694"/>
                  <a:pt x="621816" y="524635"/>
                  <a:pt x="1098550" y="524635"/>
                </a:cubicBezTo>
                <a:cubicBezTo>
                  <a:pt x="1575284" y="524635"/>
                  <a:pt x="1967395" y="308694"/>
                  <a:pt x="2014546" y="31973"/>
                </a:cubicBezTo>
                <a:lnTo>
                  <a:pt x="2017255" y="0"/>
                </a:lnTo>
                <a:lnTo>
                  <a:pt x="2038296" y="11421"/>
                </a:lnTo>
                <a:cubicBezTo>
                  <a:pt x="2134107" y="76149"/>
                  <a:pt x="2197100" y="185765"/>
                  <a:pt x="2197100" y="310094"/>
                </a:cubicBezTo>
                <a:lnTo>
                  <a:pt x="2197100" y="2110988"/>
                </a:lnTo>
                <a:lnTo>
                  <a:pt x="0" y="2110988"/>
                </a:lnTo>
                <a:lnTo>
                  <a:pt x="0" y="310094"/>
                </a:lnTo>
                <a:cubicBezTo>
                  <a:pt x="0" y="185765"/>
                  <a:pt x="62993" y="76149"/>
                  <a:pt x="158804" y="11421"/>
                </a:cubicBezTo>
                <a:lnTo>
                  <a:pt x="17984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bn-IN" sz="288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সোহেল পারভেজ  (রানা)</a:t>
            </a:r>
            <a:endParaRPr lang="en-US" sz="288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62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 ধোপাছড়ি </a:t>
            </a:r>
            <a:r>
              <a:rPr lang="en-US" sz="162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bn-IN" sz="162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bn-IN" sz="162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চন্দনাইশ</a:t>
            </a:r>
            <a:r>
              <a:rPr lang="en-US" sz="162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162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162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162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ikoshBAN" panose="02000000000000000000" pitchFamily="2" charset="0"/>
              </a:rPr>
              <a:t>ই-মেইল : </a:t>
            </a:r>
            <a:r>
              <a:rPr lang="en-US" sz="162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  <a:hlinkClick r:id="rId5"/>
              </a:rPr>
              <a:t>shopar13.ctg@gmail.com</a:t>
            </a:r>
            <a:endParaRPr lang="en-US" sz="162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r>
              <a:rPr lang="bn-IN" sz="162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মোবাইল নং : ০১৮১৬-০৮৫৮৮৯</a:t>
            </a:r>
            <a:endParaRPr lang="en-US" sz="162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875737" y="3320580"/>
            <a:ext cx="3781083" cy="651505"/>
          </a:xfrm>
          <a:custGeom>
            <a:avLst/>
            <a:gdLst>
              <a:gd name="connsiteX0" fmla="*/ 920750 w 1841500"/>
              <a:gd name="connsiteY0" fmla="*/ 0 h 572907"/>
              <a:gd name="connsiteX1" fmla="*/ 1841500 w 1841500"/>
              <a:gd name="connsiteY1" fmla="*/ 548771 h 572907"/>
              <a:gd name="connsiteX2" fmla="*/ 1839455 w 1841500"/>
              <a:gd name="connsiteY2" fmla="*/ 572907 h 572907"/>
              <a:gd name="connsiteX3" fmla="*/ 1799313 w 1841500"/>
              <a:gd name="connsiteY3" fmla="*/ 551118 h 572907"/>
              <a:gd name="connsiteX4" fmla="*/ 1659112 w 1841500"/>
              <a:gd name="connsiteY4" fmla="*/ 522813 h 572907"/>
              <a:gd name="connsiteX5" fmla="*/ 182388 w 1841500"/>
              <a:gd name="connsiteY5" fmla="*/ 522813 h 572907"/>
              <a:gd name="connsiteX6" fmla="*/ 42187 w 1841500"/>
              <a:gd name="connsiteY6" fmla="*/ 551118 h 572907"/>
              <a:gd name="connsiteX7" fmla="*/ 2045 w 1841500"/>
              <a:gd name="connsiteY7" fmla="*/ 572907 h 572907"/>
              <a:gd name="connsiteX8" fmla="*/ 0 w 1841500"/>
              <a:gd name="connsiteY8" fmla="*/ 548771 h 572907"/>
              <a:gd name="connsiteX9" fmla="*/ 920750 w 1841500"/>
              <a:gd name="connsiteY9" fmla="*/ 0 h 57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1500" h="572907">
                <a:moveTo>
                  <a:pt x="920750" y="0"/>
                </a:moveTo>
                <a:cubicBezTo>
                  <a:pt x="1429266" y="0"/>
                  <a:pt x="1841500" y="245693"/>
                  <a:pt x="1841500" y="548771"/>
                </a:cubicBezTo>
                <a:lnTo>
                  <a:pt x="1839455" y="572907"/>
                </a:lnTo>
                <a:lnTo>
                  <a:pt x="1799313" y="551118"/>
                </a:lnTo>
                <a:cubicBezTo>
                  <a:pt x="1756221" y="532892"/>
                  <a:pt x="1708844" y="522813"/>
                  <a:pt x="1659112" y="522813"/>
                </a:cubicBezTo>
                <a:lnTo>
                  <a:pt x="182388" y="522813"/>
                </a:lnTo>
                <a:cubicBezTo>
                  <a:pt x="132656" y="522813"/>
                  <a:pt x="85279" y="532892"/>
                  <a:pt x="42187" y="551118"/>
                </a:cubicBezTo>
                <a:lnTo>
                  <a:pt x="2045" y="572907"/>
                </a:lnTo>
                <a:lnTo>
                  <a:pt x="0" y="548771"/>
                </a:lnTo>
                <a:cubicBezTo>
                  <a:pt x="0" y="245693"/>
                  <a:pt x="412234" y="0"/>
                  <a:pt x="9207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40896" y="6303264"/>
            <a:ext cx="323726" cy="31577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6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9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017 -0.29097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45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46" y="1785075"/>
            <a:ext cx="2958726" cy="185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86" y="1787313"/>
            <a:ext cx="2995634" cy="185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33302" y="659868"/>
            <a:ext cx="8485632" cy="9417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 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5252" y="3753883"/>
            <a:ext cx="2699641" cy="7017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CM_SP-01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2322" y="3753883"/>
            <a:ext cx="2674962" cy="7017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CM_SP-02</a:t>
            </a:r>
          </a:p>
        </p:txBody>
      </p:sp>
      <p:sp>
        <p:nvSpPr>
          <p:cNvPr id="7" name="Rectangle 6"/>
          <p:cNvSpPr/>
          <p:nvPr/>
        </p:nvSpPr>
        <p:spPr>
          <a:xfrm>
            <a:off x="8284713" y="3753882"/>
            <a:ext cx="2788353" cy="70173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50800">
              <a:schemeClr val="accent5">
                <a:satMod val="175000"/>
                <a:alpha val="45000"/>
              </a:schemeClr>
            </a:glow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84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CM_SP-03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0747" y="4754475"/>
            <a:ext cx="3079688" cy="144039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Putting </a:t>
            </a:r>
            <a:r>
              <a:rPr lang="en-US" sz="2880" dirty="0" smtClean="0">
                <a:ln/>
                <a:solidFill>
                  <a:srgbClr val="0070C0"/>
                </a:solidFill>
              </a:rPr>
              <a:t>Hands </a:t>
            </a:r>
            <a:r>
              <a:rPr lang="en-US" sz="2880" dirty="0">
                <a:ln/>
                <a:solidFill>
                  <a:srgbClr val="0070C0"/>
                </a:solidFill>
              </a:rPr>
              <a:t>on Knee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97674" y="4763342"/>
            <a:ext cx="3156889" cy="144039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80" dirty="0">
                <a:ln/>
                <a:solidFill>
                  <a:srgbClr val="0070C0"/>
                </a:solidFill>
              </a:rPr>
              <a:t>Putting </a:t>
            </a:r>
            <a:r>
              <a:rPr lang="en-US" sz="2880" dirty="0" smtClean="0">
                <a:ln/>
                <a:solidFill>
                  <a:srgbClr val="0070C0"/>
                </a:solidFill>
              </a:rPr>
              <a:t>Hands </a:t>
            </a:r>
            <a:r>
              <a:rPr lang="en-US" sz="2880" dirty="0">
                <a:ln/>
                <a:solidFill>
                  <a:srgbClr val="0070C0"/>
                </a:solidFill>
              </a:rPr>
              <a:t>on Table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4447" y="4754476"/>
            <a:ext cx="3102252" cy="140346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28" tIns="54864" rIns="109728" bIns="5486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dirty="0">
                <a:ln/>
                <a:solidFill>
                  <a:srgbClr val="0070C0"/>
                </a:solidFill>
              </a:rPr>
              <a:t>Sit Straightly </a:t>
            </a:r>
          </a:p>
          <a:p>
            <a:pPr algn="ctr"/>
            <a:r>
              <a:rPr lang="en-US" sz="2800" dirty="0">
                <a:ln/>
                <a:solidFill>
                  <a:srgbClr val="0070C0"/>
                </a:solidFill>
              </a:rPr>
              <a:t>Grabbing Hands on Table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447" y="1886267"/>
            <a:ext cx="3006391" cy="175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711564" y="6203736"/>
            <a:ext cx="297556" cy="34336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7</a:t>
            </a:fld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uiExpand="1" animBg="1"/>
      <p:bldP spid="10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797339" y="1617173"/>
            <a:ext cx="10808623" cy="3840480"/>
          </a:xfrm>
          <a:prstGeom prst="flowChartTerminator">
            <a:avLst/>
          </a:prstGeom>
          <a:solidFill>
            <a:srgbClr val="99FF66"/>
          </a:solidFill>
          <a:effectLst>
            <a:glow rad="279400">
              <a:srgbClr val="92D050">
                <a:alpha val="42000"/>
              </a:srgbClr>
            </a:glow>
            <a:outerShdw blurRad="50800" dist="50800" dir="5400000" algn="ctr" rotWithShape="0">
              <a:srgbClr val="FFFF00"/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10" y="702773"/>
            <a:ext cx="10241280" cy="5669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79400">
              <a:srgbClr val="92D050">
                <a:alpha val="42000"/>
              </a:srgbClr>
            </a:glow>
            <a:outerShdw blurRad="50800" dist="50800" dir="5400000" algn="ctr" rotWithShape="0">
              <a:srgbClr val="FFFF00"/>
            </a:outerShdw>
            <a:softEdge rad="254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10" y="702773"/>
            <a:ext cx="10241279" cy="5669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79400">
              <a:srgbClr val="92D050">
                <a:alpha val="42000"/>
              </a:srgbClr>
            </a:glow>
            <a:outerShdw blurRad="50800" dist="50800" dir="5400000" algn="ctr" rotWithShape="0">
              <a:srgbClr val="FFFF00"/>
            </a:outerShdw>
            <a:softEdge rad="254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9" r="1507"/>
          <a:stretch/>
        </p:blipFill>
        <p:spPr>
          <a:xfrm>
            <a:off x="1081009" y="702773"/>
            <a:ext cx="10241280" cy="5669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79400">
              <a:srgbClr val="92D050">
                <a:alpha val="42000"/>
              </a:srgbClr>
            </a:glow>
            <a:outerShdw blurRad="50800" dist="50800" dir="5400000" algn="ctr" rotWithShape="0">
              <a:srgbClr val="FFFF00"/>
            </a:outerShdw>
            <a:softEdge rad="254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2538" y="6242487"/>
            <a:ext cx="399279" cy="3651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8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627" y="615529"/>
            <a:ext cx="6664928" cy="1226939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7246" y="2108573"/>
            <a:ext cx="3623691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973" y="2994206"/>
            <a:ext cx="517423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4712" y="3991935"/>
            <a:ext cx="698973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109" y="5179111"/>
            <a:ext cx="11127784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7893" y="6211493"/>
            <a:ext cx="389546" cy="36983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A619E267-9622-4492-BFEC-AE726B360892}" type="slidenum"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9</a:t>
            </a:fld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</p:bld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4282</TotalTime>
  <Words>1481</Words>
  <Application>Microsoft Office PowerPoint</Application>
  <PresentationFormat>Widescreen</PresentationFormat>
  <Paragraphs>251</Paragraphs>
  <Slides>34</Slides>
  <Notes>29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Century Gothic</vt:lpstr>
      <vt:lpstr>Narkisim</vt:lpstr>
      <vt:lpstr>Nikosh</vt:lpstr>
      <vt:lpstr>NikoshBAN</vt:lpstr>
      <vt:lpstr>Verdana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Shohel Parvej</cp:lastModifiedBy>
  <cp:revision>754</cp:revision>
  <dcterms:created xsi:type="dcterms:W3CDTF">2018-04-23T09:51:33Z</dcterms:created>
  <dcterms:modified xsi:type="dcterms:W3CDTF">2019-11-07T17:17:36Z</dcterms:modified>
</cp:coreProperties>
</file>