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304" r:id="rId2"/>
    <p:sldId id="303" r:id="rId3"/>
    <p:sldId id="256" r:id="rId4"/>
    <p:sldId id="292" r:id="rId5"/>
    <p:sldId id="293" r:id="rId6"/>
    <p:sldId id="294" r:id="rId7"/>
    <p:sldId id="257" r:id="rId8"/>
    <p:sldId id="278" r:id="rId9"/>
    <p:sldId id="295" r:id="rId10"/>
    <p:sldId id="290" r:id="rId11"/>
    <p:sldId id="259" r:id="rId12"/>
    <p:sldId id="276" r:id="rId13"/>
    <p:sldId id="277" r:id="rId14"/>
    <p:sldId id="274" r:id="rId15"/>
    <p:sldId id="279" r:id="rId16"/>
    <p:sldId id="298" r:id="rId17"/>
    <p:sldId id="280" r:id="rId18"/>
    <p:sldId id="281" r:id="rId19"/>
    <p:sldId id="282" r:id="rId20"/>
    <p:sldId id="284" r:id="rId21"/>
    <p:sldId id="286" r:id="rId22"/>
    <p:sldId id="288" r:id="rId23"/>
    <p:sldId id="299" r:id="rId24"/>
    <p:sldId id="283" r:id="rId25"/>
    <p:sldId id="285" r:id="rId26"/>
    <p:sldId id="287" r:id="rId27"/>
    <p:sldId id="289" r:id="rId28"/>
    <p:sldId id="273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F17420-5744-470B-B110-45A2EE7474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AB77D5-A7E6-4703-9704-3D6BA2A86F7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5E2FA86-41D3-4C16-A28F-4FE08E1ED478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8689552-111A-45D6-98D6-2A2B8F2A56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9A55FD8-487D-40F8-828A-57218D44A4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97CBC-5BE8-4A74-A390-A8E008A22D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34DCE-40CA-41B7-9B58-36077B38E5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79A4072-6486-47AE-9A05-4CBF303D5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E0A764E-EA83-4A40-8ED2-A0FC378B21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43E1359-26EA-46E5-9007-1407639BE7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FFE29F2-DD7C-4B7D-8647-71ACDEF4E0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DB4CB95-60E2-4958-8C13-FE6C0780BF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>
                <a:latin typeface="Arial Black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77732764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3EA3EC-0B59-4E6F-BF1E-8144FC144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13221-C3CF-4FFB-84CA-4F057F30F1DE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B7937-3668-4DCE-A7DE-85C8FFDC5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43D5F-BFD5-4AEB-B445-26E8B58E0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4215A-CB45-4056-AF4D-E52497D2AD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1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0DDFA-2D54-42EB-BAD0-AB1B75288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4AAAC-168B-4E58-823F-475DB204A4B6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86CF7-F1EB-4C26-874E-B64910696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1483E-812B-4A66-A694-5CAF98875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6F408-7DBC-4B15-86D4-61CED1896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9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0F2D7-1A2A-4F7C-9F35-018DB78D3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CBEC9-B9D4-4E15-AB00-D358E68A0896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B06F3-AC4C-4AB6-9C38-330B75437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27430-583A-4AD2-B68A-08356B843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44EC9-A63D-4CE4-B6F0-09EE0DF106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9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3B390-DCBE-4647-AB72-CF0227028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16BAA-C7BB-4E4A-90B1-4794898377AB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C2588-C04A-4AB3-81D0-C4D9AA698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EA5F6-79F0-4889-80F2-B6545C332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419B2-6758-4C2B-8C2B-B2724BBDC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8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AB37FE-5C2C-473B-ADA9-F614F86D9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F91D7-AB31-4A7A-98A2-33E08FFA02B4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CD6ADE-EF9C-429F-9374-97F1F7D05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4D7E08-A766-4F8F-9791-2B3C67568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724BA-233E-40DB-8AD3-0FA2771A0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03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26D1ABA-5898-4FD1-BA03-98750F149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21C90-6660-4F22-BA65-366CB9CFED31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86F68B4-3D1F-4052-86FC-B83AD1631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6911A07-9C43-4EE9-B468-0C4E0649F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E386E-E6D5-4926-A79E-64E0DED51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01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967341D-7B83-4186-A7CE-8045B7E4A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31C1D-B706-48A1-8568-E501339BDEBF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897CB1B-E968-412B-9356-125E00814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5814ED-9F9B-4B2E-8C4D-0E1A01437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C76E9-24BA-41E8-A4CA-8FB0AE781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9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599F3FC-DF10-49DA-BBCB-4C1C44228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674EA-3AAF-4B1F-9632-6D0F82F2148B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9385068-9991-4BED-BCFE-4A2DDBF36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9C1496-556C-40CF-BFDB-F92970B45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6CFAD-455C-4F87-BA87-A9ABB50A4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2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7AA1647-0FFD-40FC-B071-34A023409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623BD-47C4-48C8-8DDC-3A6F64F0AAB6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6C2A99F-6F5D-4C32-9CD6-3B441F9D3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D61DDC-C98B-46A3-81AA-2F80A638A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A5638-AD09-4FBE-A789-BCA44E7D9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2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C3F2739-C57C-4DD8-9489-D882DCFC9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6EB24-5570-4C89-855F-DBF6EAC36797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B8A4982-C278-4440-BDA1-F6A66ABCA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9C33F7-573D-4207-BFFE-7E1213803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6E979-D514-4B85-9593-B3184A246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6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125914-3F38-4187-A200-AE360D872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3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0" tIns="182880" rIns="457200" bIns="18288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DA02D-8E35-4B79-89D5-D82E1F065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357BA-B2A7-475B-AEA9-B1537D0617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F9A7EB-2770-4FAA-AFE1-B6A27320B731}" type="datetimeFigureOut">
              <a:rPr lang="en-US"/>
              <a:pPr>
                <a:defRPr/>
              </a:pPr>
              <a:t>10/26/2019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13450-6619-4D9A-A2A0-9B64107CC0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065C6-B33B-40EA-8586-21A596B85C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091ACE7-F832-4B92-B54C-2A39A8BAE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5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ransition spd="slow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 spc="3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6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1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1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6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4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6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0184DE6-CC98-44FD-973C-2B5942C21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7F005A-45CB-4E72-85A4-0A30085458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525" y="4267200"/>
            <a:ext cx="302895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1927050-669F-42D3-878B-6E601072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/>
          <a:lstStyle/>
          <a:p>
            <a:pPr>
              <a:defRPr/>
            </a:pPr>
            <a:r>
              <a:rPr lang="en-US" sz="2800" b="0" dirty="0">
                <a:latin typeface="Arial Black" pitchFamily="34" charset="0"/>
              </a:rPr>
              <a:t>One exclamation mark </a:t>
            </a:r>
            <a:r>
              <a:rPr lang="en-US" sz="2800" b="0" i="1" dirty="0">
                <a:solidFill>
                  <a:srgbClr val="FFC000"/>
                </a:solidFill>
                <a:latin typeface="Arial Black" pitchFamily="34" charset="0"/>
              </a:rPr>
              <a:t>per essay</a:t>
            </a:r>
            <a:r>
              <a:rPr lang="en-US" sz="2800" b="0" dirty="0">
                <a:latin typeface="Arial Black" pitchFamily="34" charset="0"/>
              </a:rPr>
              <a:t> is a good average.</a:t>
            </a:r>
          </a:p>
        </p:txBody>
      </p:sp>
      <p:pic>
        <p:nvPicPr>
          <p:cNvPr id="2" name="Picture 1" descr="scream.jpg">
            <a:extLst>
              <a:ext uri="{FF2B5EF4-FFF2-40B4-BE49-F238E27FC236}">
                <a16:creationId xmlns:a16="http://schemas.microsoft.com/office/drawing/2014/main" id="{A9098B7B-3022-4940-A529-75D1016D82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1200"/>
            <a:ext cx="372427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9725B243-3089-4ABE-A60C-9397E682AFD0}"/>
              </a:ext>
            </a:extLst>
          </p:cNvPr>
          <p:cNvSpPr/>
          <p:nvPr/>
        </p:nvSpPr>
        <p:spPr>
          <a:xfrm>
            <a:off x="4953000" y="1371600"/>
            <a:ext cx="3962400" cy="3505200"/>
          </a:xfrm>
          <a:prstGeom prst="wedgeRoundRectCallout">
            <a:avLst>
              <a:gd name="adj1" fmla="val -130474"/>
              <a:gd name="adj2" fmla="val 35082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But I really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love! 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 mean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love! 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exclamation mark!</a:t>
            </a:r>
            <a:r>
              <a:rPr lang="en-US" sz="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!</a:t>
            </a:r>
            <a:r>
              <a:rPr lang="en-US" sz="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! 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 want to use it all the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time!</a:t>
            </a:r>
            <a:r>
              <a:rPr lang="en-US" sz="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!</a:t>
            </a:r>
            <a:r>
              <a:rPr lang="en-US" sz="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! 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It’s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me!</a:t>
            </a:r>
            <a:r>
              <a:rPr lang="en-US" sz="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!</a:t>
            </a:r>
            <a:r>
              <a:rPr lang="en-US" sz="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D0DD7A-1EE4-4316-BADC-43028D4E0F36}"/>
              </a:ext>
            </a:extLst>
          </p:cNvPr>
          <p:cNvSpPr txBox="1"/>
          <p:nvPr/>
        </p:nvSpPr>
        <p:spPr>
          <a:xfrm>
            <a:off x="4953000" y="1371600"/>
            <a:ext cx="3962400" cy="35052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20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X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4" grpId="0"/>
      <p:bldP spid="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onfident.jpg">
            <a:extLst>
              <a:ext uri="{FF2B5EF4-FFF2-40B4-BE49-F238E27FC236}">
                <a16:creationId xmlns:a16="http://schemas.microsoft.com/office/drawing/2014/main" id="{6B784622-EF26-4FEF-AA71-7E777B6BC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732"/>
          <a:stretch>
            <a:fillRect/>
          </a:stretch>
        </p:blipFill>
        <p:spPr bwMode="auto">
          <a:xfrm>
            <a:off x="1219200" y="4800600"/>
            <a:ext cx="1600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F1F4447-B864-4783-B87E-8E2274279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Commas, Part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38FE8F-8E5F-40D5-B9AF-0E89FA65F8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14400"/>
          </a:xfrm>
        </p:spPr>
        <p:txBody>
          <a:bodyPr anchor="t" anchorCtr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i="1" dirty="0">
                <a:solidFill>
                  <a:srgbClr val="FFC000"/>
                </a:solidFill>
                <a:latin typeface="Arial Black" pitchFamily="34" charset="0"/>
                <a:cs typeface="Arial" pitchFamily="34" charset="0"/>
              </a:rPr>
              <a:t>Without a doubt,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Jasmine will pass the comma test.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866A88BB-870D-4864-B83C-756A94609075}"/>
              </a:ext>
            </a:extLst>
          </p:cNvPr>
          <p:cNvSpPr/>
          <p:nvPr/>
        </p:nvSpPr>
        <p:spPr>
          <a:xfrm>
            <a:off x="5181600" y="5029200"/>
            <a:ext cx="2819400" cy="1676400"/>
          </a:xfrm>
          <a:prstGeom prst="wedgeRoundRectCallout">
            <a:avLst>
              <a:gd name="adj1" fmla="val -147316"/>
              <a:gd name="adj2" fmla="val -27068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You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should know commas as well as </a:t>
            </a:r>
            <a:r>
              <a:rPr lang="en-US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do!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4E8188D1-1A4A-48E4-8CA2-D2DEC78FFA54}"/>
              </a:ext>
            </a:extLst>
          </p:cNvPr>
          <p:cNvSpPr txBox="1">
            <a:spLocks/>
          </p:cNvSpPr>
          <p:nvPr/>
        </p:nvSpPr>
        <p:spPr>
          <a:xfrm>
            <a:off x="762000" y="1524000"/>
            <a:ext cx="7620000" cy="2286000"/>
          </a:xfrm>
          <a:prstGeom prst="rect">
            <a:avLst/>
          </a:prstGeom>
        </p:spPr>
        <p:txBody>
          <a:bodyPr/>
          <a:lstStyle/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Use commas to connect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introductory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interrupting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and some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concluding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material.</a:t>
            </a:r>
          </a:p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Interrupting material will include a comma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before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and 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 comma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after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endParaRPr lang="en-US" sz="28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9D79331-4C88-4D4C-8133-9F0CA2212C6B}"/>
              </a:ext>
            </a:extLst>
          </p:cNvPr>
          <p:cNvSpPr txBox="1">
            <a:spLocks/>
          </p:cNvSpPr>
          <p:nvPr/>
        </p:nvSpPr>
        <p:spPr>
          <a:xfrm>
            <a:off x="1371600" y="3886200"/>
            <a:ext cx="6400800" cy="91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Jasmine will</a:t>
            </a:r>
            <a:r>
              <a:rPr lang="en-US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without a doubt,</a:t>
            </a: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pass the comma test.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44D88A2-D605-4336-828A-9CEE607E1619}"/>
              </a:ext>
            </a:extLst>
          </p:cNvPr>
          <p:cNvSpPr txBox="1">
            <a:spLocks/>
          </p:cNvSpPr>
          <p:nvPr/>
        </p:nvSpPr>
        <p:spPr>
          <a:xfrm>
            <a:off x="1371600" y="3886200"/>
            <a:ext cx="6400800" cy="91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Jasmine will pass the comma test</a:t>
            </a:r>
            <a:r>
              <a:rPr lang="en-US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without a doubt</a:t>
            </a: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6" grpId="0" animBg="1"/>
      <p:bldP spid="8" grpId="0" build="p" bldLvl="3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511B2-684F-47A3-AA70-2FF5666829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Commas, Part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C651D-DED5-4CC9-B4DB-86B576E97B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3657600"/>
            <a:ext cx="7010400" cy="1219200"/>
          </a:xfrm>
        </p:spPr>
        <p:txBody>
          <a:bodyPr anchor="t" anchorCtr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Jasmine will pass the comma test. Slacker Sam will not.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C429978-7657-4491-B269-91E0F8FB56E1}"/>
              </a:ext>
            </a:extLst>
          </p:cNvPr>
          <p:cNvSpPr txBox="1">
            <a:spLocks/>
          </p:cNvSpPr>
          <p:nvPr/>
        </p:nvSpPr>
        <p:spPr>
          <a:xfrm>
            <a:off x="609600" y="1524000"/>
            <a:ext cx="7620000" cy="1981200"/>
          </a:xfrm>
          <a:prstGeom prst="rect">
            <a:avLst/>
          </a:prstGeom>
        </p:spPr>
        <p:txBody>
          <a:bodyPr/>
          <a:lstStyle/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Use a comma with a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coordinating conjunction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to connect two sentences.</a:t>
            </a:r>
          </a:p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Coordinating conjunctions =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and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but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for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or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nor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yet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and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so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endParaRPr lang="en-US" sz="28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69BEBFB-BE21-439F-8544-00F110256E6E}"/>
              </a:ext>
            </a:extLst>
          </p:cNvPr>
          <p:cNvSpPr txBox="1">
            <a:spLocks/>
          </p:cNvSpPr>
          <p:nvPr/>
        </p:nvSpPr>
        <p:spPr>
          <a:xfrm>
            <a:off x="1066800" y="3657600"/>
            <a:ext cx="70104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Jasmine will pass the comma test</a:t>
            </a:r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n-US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but</a:t>
            </a: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Slacker Sam will not.</a:t>
            </a:r>
          </a:p>
        </p:txBody>
      </p:sp>
      <p:pic>
        <p:nvPicPr>
          <p:cNvPr id="8194" name="Picture 6" descr="modest.jpg">
            <a:extLst>
              <a:ext uri="{FF2B5EF4-FFF2-40B4-BE49-F238E27FC236}">
                <a16:creationId xmlns:a16="http://schemas.microsoft.com/office/drawing/2014/main" id="{7D6A0A03-2767-4D14-97A3-C5B5C574F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063"/>
          <a:stretch>
            <a:fillRect/>
          </a:stretch>
        </p:blipFill>
        <p:spPr bwMode="auto">
          <a:xfrm>
            <a:off x="1371600" y="4521200"/>
            <a:ext cx="3648075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DC1D60D8-858E-445F-97E7-026595781F7E}"/>
              </a:ext>
            </a:extLst>
          </p:cNvPr>
          <p:cNvSpPr/>
          <p:nvPr/>
        </p:nvSpPr>
        <p:spPr>
          <a:xfrm>
            <a:off x="5638800" y="4724400"/>
            <a:ext cx="2895600" cy="1905000"/>
          </a:xfrm>
          <a:prstGeom prst="wedgeRoundRectCallout">
            <a:avLst>
              <a:gd name="adj1" fmla="val -128210"/>
              <a:gd name="adj2" fmla="val -10264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have to 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study</a:t>
            </a:r>
            <a:r>
              <a:rPr lang="en-US" sz="2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 you want to do 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well!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8" grpId="0" build="p" bldLvl="3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8" descr="happy.jpg">
            <a:extLst>
              <a:ext uri="{FF2B5EF4-FFF2-40B4-BE49-F238E27FC236}">
                <a16:creationId xmlns:a16="http://schemas.microsoft.com/office/drawing/2014/main" id="{8DA3E219-90D5-4022-8210-1A6ADF1CE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38600"/>
            <a:ext cx="155892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6A5E042-447B-4BC7-A977-A96F342B6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Commas, Part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1CC940-EB8D-40B1-AC1D-27E39BD47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76600"/>
            <a:ext cx="6858000" cy="1066800"/>
          </a:xfrm>
        </p:spPr>
        <p:txBody>
          <a:bodyPr anchor="t" anchorCtr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Jasmine will buy a bag of potato chips </a:t>
            </a:r>
            <a:r>
              <a:rPr lang="en-US" sz="2800" i="1" dirty="0">
                <a:solidFill>
                  <a:srgbClr val="FFC000"/>
                </a:solidFill>
                <a:latin typeface="Arial Black" pitchFamily="34" charset="0"/>
                <a:cs typeface="Arial" pitchFamily="34" charset="0"/>
              </a:rPr>
              <a:t>and</a:t>
            </a:r>
            <a:r>
              <a:rPr lang="en-US" sz="2800" dirty="0"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 hotdog.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97B19B7-CB9B-4D54-A169-3808C21FD873}"/>
              </a:ext>
            </a:extLst>
          </p:cNvPr>
          <p:cNvSpPr txBox="1">
            <a:spLocks/>
          </p:cNvSpPr>
          <p:nvPr/>
        </p:nvSpPr>
        <p:spPr>
          <a:xfrm>
            <a:off x="762000" y="1524000"/>
            <a:ext cx="7620000" cy="1981200"/>
          </a:xfrm>
          <a:prstGeom prst="rect">
            <a:avLst/>
          </a:prstGeom>
        </p:spPr>
        <p:txBody>
          <a:bodyPr/>
          <a:lstStyle/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Use</a:t>
            </a: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and</a:t>
            </a: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alone to connect</a:t>
            </a: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two</a:t>
            </a:r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items.</a:t>
            </a:r>
          </a:p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32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Use commas and an </a:t>
            </a:r>
            <a:r>
              <a:rPr lang="en-US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and </a:t>
            </a:r>
            <a:r>
              <a:rPr lang="en-US" sz="32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to connect</a:t>
            </a:r>
            <a:r>
              <a:rPr lang="en-US" sz="32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three or more</a:t>
            </a:r>
            <a:r>
              <a:rPr lang="en-US" sz="32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32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items. </a:t>
            </a:r>
            <a:endParaRPr lang="en-US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329A5144-D974-4B97-BFCB-D3BB0C2B110D}"/>
              </a:ext>
            </a:extLst>
          </p:cNvPr>
          <p:cNvSpPr txBox="1">
            <a:spLocks/>
          </p:cNvSpPr>
          <p:nvPr/>
        </p:nvSpPr>
        <p:spPr>
          <a:xfrm>
            <a:off x="1143000" y="3276600"/>
            <a:ext cx="6858000" cy="10668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Jasmine will buy a bag of potato chips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 hotdog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and 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 soda</a:t>
            </a:r>
          </a:p>
        </p:txBody>
      </p:sp>
      <p:sp>
        <p:nvSpPr>
          <p:cNvPr id="6" name="Rounded Rectangular Callout 5">
            <a:extLst>
              <a:ext uri="{FF2B5EF4-FFF2-40B4-BE49-F238E27FC236}">
                <a16:creationId xmlns:a16="http://schemas.microsoft.com/office/drawing/2014/main" id="{0881C38E-1EDC-4995-B104-992E1747CDCD}"/>
              </a:ext>
            </a:extLst>
          </p:cNvPr>
          <p:cNvSpPr/>
          <p:nvPr/>
        </p:nvSpPr>
        <p:spPr>
          <a:xfrm>
            <a:off x="4114800" y="4495800"/>
            <a:ext cx="2819400" cy="1676400"/>
          </a:xfrm>
          <a:prstGeom prst="wedgeRoundRectCallout">
            <a:avLst>
              <a:gd name="adj1" fmla="val -163498"/>
              <a:gd name="adj2" fmla="val -47355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Hard work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deserves a 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reward!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8" grpId="0" build="p" bldLvl="3"/>
      <p:bldP spid="9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9012F-30EC-4B3A-9061-72F6A4B4A8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Semicolon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F540ED-6EED-47D8-A3F2-2A5C36F23A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962400"/>
            <a:ext cx="6858000" cy="11430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Jasmine worries about her grade in statistics. Math is not her best subject.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F73EE97-104C-48CA-B72E-D7C05360C498}"/>
              </a:ext>
            </a:extLst>
          </p:cNvPr>
          <p:cNvSpPr txBox="1">
            <a:spLocks/>
          </p:cNvSpPr>
          <p:nvPr/>
        </p:nvSpPr>
        <p:spPr>
          <a:xfrm>
            <a:off x="609600" y="1524000"/>
            <a:ext cx="7924800" cy="2438400"/>
          </a:xfrm>
          <a:prstGeom prst="rect">
            <a:avLst/>
          </a:prstGeom>
        </p:spPr>
        <p:txBody>
          <a:bodyPr/>
          <a:lstStyle/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Use the semicolon [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;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] to connect two main clauses.</a:t>
            </a:r>
          </a:p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Do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not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use the semicolon to introduce a list. The comma with a transition like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such as 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or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including</a:t>
            </a:r>
            <a:r>
              <a:rPr lang="en-US" sz="2800" i="1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,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or the colon [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: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] does that job.</a:t>
            </a:r>
            <a:endParaRPr lang="en-US" sz="28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A09280A-4E81-49E6-9344-CE8EB375E5F7}"/>
              </a:ext>
            </a:extLst>
          </p:cNvPr>
          <p:cNvSpPr txBox="1">
            <a:spLocks/>
          </p:cNvSpPr>
          <p:nvPr/>
        </p:nvSpPr>
        <p:spPr>
          <a:xfrm>
            <a:off x="1143000" y="3962400"/>
            <a:ext cx="6858000" cy="1295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Jasmine worries about her grade in </a:t>
            </a:r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statistics; math </a:t>
            </a: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is not her best subject. 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E98EA01-C920-4683-AA1F-953C4828AB8A}"/>
              </a:ext>
            </a:extLst>
          </p:cNvPr>
          <p:cNvSpPr txBox="1">
            <a:spLocks/>
          </p:cNvSpPr>
          <p:nvPr/>
        </p:nvSpPr>
        <p:spPr>
          <a:xfrm>
            <a:off x="1143000" y="3962400"/>
            <a:ext cx="6858000" cy="1524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Jasmine prefers classes that require her to write</a:t>
            </a:r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: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Intro to Humanities, Abnormal Psychology, and US Government. 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</a:p>
        </p:txBody>
      </p:sp>
      <p:pic>
        <p:nvPicPr>
          <p:cNvPr id="12" name="Picture 11" descr="modest.jpg">
            <a:extLst>
              <a:ext uri="{FF2B5EF4-FFF2-40B4-BE49-F238E27FC236}">
                <a16:creationId xmlns:a16="http://schemas.microsoft.com/office/drawing/2014/main" id="{7F92F837-5400-42D2-A7B0-169A13BD6C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>
            <a:fillRect/>
          </a:stretch>
        </p:blipFill>
        <p:spPr bwMode="auto">
          <a:xfrm>
            <a:off x="5791200" y="5095875"/>
            <a:ext cx="3352800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E5C02F6B-001B-46E5-B649-D999E61675F5}"/>
              </a:ext>
            </a:extLst>
          </p:cNvPr>
          <p:cNvSpPr/>
          <p:nvPr/>
        </p:nvSpPr>
        <p:spPr>
          <a:xfrm>
            <a:off x="1752600" y="5486400"/>
            <a:ext cx="2667000" cy="1143000"/>
          </a:xfrm>
          <a:prstGeom prst="wedgeRoundRectCallout">
            <a:avLst>
              <a:gd name="adj1" fmla="val 143001"/>
              <a:gd name="adj2" fmla="val -9627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But I 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excel</a:t>
            </a:r>
            <a:r>
              <a:rPr lang="en-US" sz="2400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at 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punctuation!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8" grpId="0" build="p" bldLvl="3"/>
      <p:bldP spid="11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047-16B4-40EB-B325-1A82DC82C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Apostrophe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0F856-524E-4797-945C-FE5C5CA41E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4267200"/>
            <a:ext cx="6781800" cy="14478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cant  cheat from Jasmines punctuation quiz because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shes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absent today!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5923F53-5B0B-401F-836F-65E31486DF32}"/>
              </a:ext>
            </a:extLst>
          </p:cNvPr>
          <p:cNvSpPr txBox="1">
            <a:spLocks/>
          </p:cNvSpPr>
          <p:nvPr/>
        </p:nvSpPr>
        <p:spPr>
          <a:xfrm>
            <a:off x="685800" y="1447800"/>
            <a:ext cx="7924800" cy="2819400"/>
          </a:xfrm>
          <a:prstGeom prst="rect">
            <a:avLst/>
          </a:prstGeom>
        </p:spPr>
        <p:txBody>
          <a:bodyPr/>
          <a:lstStyle/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Use the apostrophe [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’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] with an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to show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possession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: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Jasmine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’s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pen, the cat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’s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eyes, the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professor</a:t>
            </a:r>
            <a:r>
              <a:rPr lang="en-US" sz="28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’</a:t>
            </a:r>
            <a:r>
              <a:rPr lang="en-US" sz="2800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s’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frowns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Or use the apostrophe to indicate the letters/spaces removed in a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contraction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: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she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’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d, can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’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t, should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’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ve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701FB70-0E4C-4678-A33A-02C5ECAC3D14}"/>
              </a:ext>
            </a:extLst>
          </p:cNvPr>
          <p:cNvSpPr txBox="1">
            <a:spLocks/>
          </p:cNvSpPr>
          <p:nvPr/>
        </p:nvSpPr>
        <p:spPr>
          <a:xfrm>
            <a:off x="1219200" y="4267200"/>
            <a:ext cx="6705600" cy="14478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We can</a:t>
            </a:r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’</a:t>
            </a: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  cheat from Jasmine</a:t>
            </a:r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’</a:t>
            </a: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 punctuation quiz because she</a:t>
            </a:r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’</a:t>
            </a:r>
            <a:r>
              <a:rPr lang="en-US" sz="24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  absent today!</a:t>
            </a:r>
          </a:p>
        </p:txBody>
      </p:sp>
      <p:pic>
        <p:nvPicPr>
          <p:cNvPr id="13" name="Picture 12" descr="scream.jpg">
            <a:extLst>
              <a:ext uri="{FF2B5EF4-FFF2-40B4-BE49-F238E27FC236}">
                <a16:creationId xmlns:a16="http://schemas.microsoft.com/office/drawing/2014/main" id="{2DEF09B2-A76C-4FF2-AD9F-C88385969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0"/>
            <a:ext cx="116363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24F02464-E9B1-4FFA-9CE5-5818DC5338BE}"/>
              </a:ext>
            </a:extLst>
          </p:cNvPr>
          <p:cNvSpPr/>
          <p:nvPr/>
        </p:nvSpPr>
        <p:spPr>
          <a:xfrm>
            <a:off x="2971800" y="5410200"/>
            <a:ext cx="2667000" cy="1219200"/>
          </a:xfrm>
          <a:prstGeom prst="wedgeRoundRectCallout">
            <a:avLst>
              <a:gd name="adj1" fmla="val -134968"/>
              <a:gd name="adj2" fmla="val 8202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Ha!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Dentist appointment!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8" grpId="0" build="p" bldLvl="3"/>
      <p:bldP spid="11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9A586C-337B-43BC-8B76-3D10F5DA7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pPr>
              <a:defRPr/>
            </a:pPr>
            <a:r>
              <a:rPr lang="en-US" b="0" dirty="0">
                <a:latin typeface="Arial Black" pitchFamily="34" charset="0"/>
              </a:rPr>
              <a:t>Quick Test, Part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C9A91F-861B-40FB-B15F-EA6388CA9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676400"/>
            <a:ext cx="7620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Directions: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In the items that follow, choose the option that corrects an error in the underlined portion(s). If no error exists, choose “No change is necessary.”</a:t>
            </a:r>
          </a:p>
        </p:txBody>
      </p:sp>
      <p:pic>
        <p:nvPicPr>
          <p:cNvPr id="8" name="Picture 7" descr="confident.jpg">
            <a:extLst>
              <a:ext uri="{FF2B5EF4-FFF2-40B4-BE49-F238E27FC236}">
                <a16:creationId xmlns:a16="http://schemas.microsoft.com/office/drawing/2014/main" id="{B8574A70-5CC9-471A-93E1-AE4B0339B4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732"/>
          <a:stretch>
            <a:fillRect/>
          </a:stretch>
        </p:blipFill>
        <p:spPr bwMode="auto">
          <a:xfrm>
            <a:off x="1219200" y="4016375"/>
            <a:ext cx="2209800" cy="28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E67AB5EF-7453-4E30-A367-500E7D887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572000"/>
            <a:ext cx="2133600" cy="1752600"/>
          </a:xfrm>
          <a:prstGeom prst="wedgeRoundRectCallout">
            <a:avLst>
              <a:gd name="adj1" fmla="val -131079"/>
              <a:gd name="adj2" fmla="val -26843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Show me what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you know</a:t>
            </a:r>
            <a:r>
              <a:rPr lang="en-US" alt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2400" i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451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9951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0A33E-6F9C-4D45-A869-391CC314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Item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D517C6-A1FF-439F-A469-6B45CD4E5C26}"/>
              </a:ext>
            </a:extLst>
          </p:cNvPr>
          <p:cNvSpPr txBox="1"/>
          <p:nvPr/>
        </p:nvSpPr>
        <p:spPr>
          <a:xfrm>
            <a:off x="533400" y="1676400"/>
            <a:ext cx="8077200" cy="46482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Although Raymond will eat a grasshopper, he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refuses all green vegetables; such as peas,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spinach, and even cucumbers.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Although, Raymond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grasshopper he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vegetables, such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38CCD6-B13C-49EC-B2CA-D9020ACBCB99}"/>
              </a:ext>
            </a:extLst>
          </p:cNvPr>
          <p:cNvSpPr txBox="1"/>
          <p:nvPr/>
        </p:nvSpPr>
        <p:spPr>
          <a:xfrm>
            <a:off x="533400" y="1676400"/>
            <a:ext cx="8077200" cy="4648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Although Raymond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will eat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grasshopper, he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refuses all green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vegetables; such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as peas,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spinach, and even cucumbers.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Although, Raymond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grasshopper he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vegetables, such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444CB6-0D40-413B-B31F-1E6779A3041E}"/>
              </a:ext>
            </a:extLst>
          </p:cNvPr>
          <p:cNvSpPr txBox="1"/>
          <p:nvPr/>
        </p:nvSpPr>
        <p:spPr>
          <a:xfrm>
            <a:off x="533400" y="1676400"/>
            <a:ext cx="8077200" cy="4648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Although Raymond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will eat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grasshopper, he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refuses all green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vegetables, such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as peas,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spinach, and even cucumbers.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Although, Raymond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grasshopper he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vegetables, such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70F05-8355-4C8E-849A-41C46A384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Item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4E07AC-0B0D-4A4F-882A-98DA57A3E7D9}"/>
              </a:ext>
            </a:extLst>
          </p:cNvPr>
          <p:cNvSpPr txBox="1"/>
          <p:nvPr/>
        </p:nvSpPr>
        <p:spPr>
          <a:xfrm>
            <a:off x="533400" y="1600200"/>
            <a:ext cx="8077200" cy="47244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Before his calculus exam Scott rubbed his lucky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rabbit’s foot and found his favorite pencil.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exam, Scott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rubbed, his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foot, and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EF9FD1-2313-42A0-B2CE-D12BF01F415B}"/>
              </a:ext>
            </a:extLst>
          </p:cNvPr>
          <p:cNvSpPr txBox="1"/>
          <p:nvPr/>
        </p:nvSpPr>
        <p:spPr>
          <a:xfrm>
            <a:off x="533400" y="1600200"/>
            <a:ext cx="8077200" cy="472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Before his calculus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exam Scott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rubbed his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lucky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rabbit’s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foot and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found his favorite pencil.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exam, Scott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rubbed, his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foot, and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AAB4CA-D9E1-44D9-B2F9-545E9716EA8B}"/>
              </a:ext>
            </a:extLst>
          </p:cNvPr>
          <p:cNvSpPr txBox="1"/>
          <p:nvPr/>
        </p:nvSpPr>
        <p:spPr>
          <a:xfrm>
            <a:off x="533400" y="1600200"/>
            <a:ext cx="8229600" cy="472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Before his calculus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exam, Scott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rubbed his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lucky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rabbit’s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foot and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found his favorite pencil.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exam, Scott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rubbed, his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foot, and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29E87-2F6A-4D9D-A7C7-83D7DF3AD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Item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EBBD63-B8EC-443D-8493-1625F1010A52}"/>
              </a:ext>
            </a:extLst>
          </p:cNvPr>
          <p:cNvSpPr txBox="1"/>
          <p:nvPr/>
        </p:nvSpPr>
        <p:spPr>
          <a:xfrm>
            <a:off x="533400" y="1676400"/>
            <a:ext cx="8077200" cy="49530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Francine has five chair’s but six guests coming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for Thanksgiving dinner; she hopes that old Uncle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Ross remembers to bring an extra.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chairs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guest’s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remember’s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EF86D7-72DB-4D51-AA32-1AF4E295472E}"/>
              </a:ext>
            </a:extLst>
          </p:cNvPr>
          <p:cNvSpPr txBox="1"/>
          <p:nvPr/>
        </p:nvSpPr>
        <p:spPr>
          <a:xfrm>
            <a:off x="533400" y="1676400"/>
            <a:ext cx="8077200" cy="495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Francine has five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chair’s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but six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guests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coming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for Thanksgiving dinner; she hopes that old Uncle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Ross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remembers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to bring an extra.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chairs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guest’s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remember’s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9EF9C2-CA65-4EEB-BE47-7F72B86FD773}"/>
              </a:ext>
            </a:extLst>
          </p:cNvPr>
          <p:cNvSpPr txBox="1"/>
          <p:nvPr/>
        </p:nvSpPr>
        <p:spPr>
          <a:xfrm>
            <a:off x="533400" y="1676400"/>
            <a:ext cx="8077200" cy="4953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Francine has five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chairs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but six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guests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coming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for Thanksgiving dinner; she hopes that old Uncle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Ross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remembers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to bring an extra.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chairs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guest’s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remember’s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9AD9C9E-9192-4D8D-902F-D7A6CC1DC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228600"/>
            <a:ext cx="5562600" cy="1219200"/>
          </a:xfrm>
        </p:spPr>
        <p:txBody>
          <a:bodyPr/>
          <a:lstStyle/>
          <a:p>
            <a:pPr>
              <a:defRPr/>
            </a:pPr>
            <a:r>
              <a:rPr lang="en-US" altLang="en-US" sz="6000" dirty="0">
                <a:solidFill>
                  <a:srgbClr val="FF0000"/>
                </a:solidFill>
                <a:latin typeface="Times New Roman" pitchFamily="18" charset="0"/>
              </a:rPr>
              <a:t>Introduction</a:t>
            </a:r>
            <a:endParaRPr lang="en-US" altLang="en-US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D8C6C0C2-BFE1-4AA2-9513-AFE562D363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2057400"/>
            <a:ext cx="9220200" cy="4800600"/>
          </a:xfrm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altLang="en-US" sz="80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Md.Abu</a:t>
            </a:r>
            <a:r>
              <a:rPr lang="en-US" altLang="en-US" sz="8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Noman</a:t>
            </a:r>
            <a:endParaRPr lang="en-US" altLang="en-US" sz="6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alt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Assis:Teacher</a:t>
            </a:r>
            <a:endParaRPr lang="en-US" altLang="en-US" sz="8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altLang="en-US" sz="6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B.N.D. Madrasah</a:t>
            </a: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altLang="en-US" sz="36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Chakaria</a:t>
            </a:r>
            <a:r>
              <a:rPr lang="en-US" altLang="en-US" sz="3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Purasava,Cox’sbazar</a:t>
            </a:r>
            <a:r>
              <a:rPr lang="en-US" altLang="en-US" sz="3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alt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Mobile: 01818-541454</a:t>
            </a: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US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E-mail:</a:t>
            </a:r>
            <a:r>
              <a:rPr lang="en-US" altLang="en-US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masternoman24434@gmail.com</a:t>
            </a:r>
          </a:p>
        </p:txBody>
      </p:sp>
      <p:sp>
        <p:nvSpPr>
          <p:cNvPr id="5124" name="Text Box 6">
            <a:extLst>
              <a:ext uri="{FF2B5EF4-FFF2-40B4-BE49-F238E27FC236}">
                <a16:creationId xmlns:a16="http://schemas.microsoft.com/office/drawing/2014/main" id="{507BEE1B-71EB-48B9-B067-582D34337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1600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166CAC-32A2-41D6-947B-C022C4690D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76200"/>
            <a:ext cx="2438400" cy="2362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A3B62-0F0C-41AD-9927-016E16C9F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Item 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1532A4-3F0A-4292-B864-82FE26ECDE33}"/>
              </a:ext>
            </a:extLst>
          </p:cNvPr>
          <p:cNvSpPr txBox="1"/>
          <p:nvPr/>
        </p:nvSpPr>
        <p:spPr>
          <a:xfrm>
            <a:off x="533400" y="1524000"/>
            <a:ext cx="8077200" cy="51816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Roseanne washed the piles of dirty dishes; while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Maria vacuumed the filthy rug; they tried to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complete a month’s worth of housekeeping in a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single hour.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dishes while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tried, to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months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37826B-C64B-4C22-A752-FDFB496C1B87}"/>
              </a:ext>
            </a:extLst>
          </p:cNvPr>
          <p:cNvSpPr txBox="1"/>
          <p:nvPr/>
        </p:nvSpPr>
        <p:spPr>
          <a:xfrm>
            <a:off x="533400" y="1524000"/>
            <a:ext cx="80772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Roseanne washed the piles of dirty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dishes; while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Maria vacuumed the filthy rug; they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tried to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complete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month’s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worth of housekeeping in a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single hour.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dishes while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tried, to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months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AA8EE4-8086-4E8C-B34B-4725E0AA9E64}"/>
              </a:ext>
            </a:extLst>
          </p:cNvPr>
          <p:cNvSpPr txBox="1"/>
          <p:nvPr/>
        </p:nvSpPr>
        <p:spPr>
          <a:xfrm>
            <a:off x="533400" y="1524000"/>
            <a:ext cx="80772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Roseanne washed the piles of dirty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dishes while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         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Maria vacuumed the filthy rug; they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tried to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complete a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month’s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worth of housekeeping in a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single hour.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dishes while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tried, to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months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48D5F-3845-4DC8-B365-0C383A25E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Item 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1DF0E2-EF7B-4C31-A0C8-5E84C09FCA68}"/>
              </a:ext>
            </a:extLst>
          </p:cNvPr>
          <p:cNvSpPr txBox="1"/>
          <p:nvPr/>
        </p:nvSpPr>
        <p:spPr>
          <a:xfrm>
            <a:off x="533400" y="1676400"/>
            <a:ext cx="8077200" cy="47244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Audrey can’t leave work early, and Peggy wont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help with the cupcakes, so I guess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Arial" pitchFamily="34" charset="0"/>
              </a:rPr>
              <a:t>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’ll have to do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all the baking myself.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cant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won’t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Arial" pitchFamily="34" charset="0"/>
              </a:rPr>
              <a:t>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ll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9CE7CF-DE59-44BA-9462-5EE5A7E313A3}"/>
              </a:ext>
            </a:extLst>
          </p:cNvPr>
          <p:cNvSpPr txBox="1"/>
          <p:nvPr/>
        </p:nvSpPr>
        <p:spPr>
          <a:xfrm>
            <a:off x="533400" y="1676400"/>
            <a:ext cx="8077200" cy="472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Audrey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can’t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leave work early, and Peggy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wont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help with the cupcakes, so I guess </a:t>
            </a:r>
            <a:r>
              <a:rPr lang="en-US" sz="32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Arial" pitchFamily="34" charset="0"/>
              </a:rPr>
              <a:t>I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’ll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have to do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all the baking myself.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cant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won’t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Arial" pitchFamily="34" charset="0"/>
              </a:rPr>
              <a:t>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ll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8BA5D6-C2B3-4707-848C-6910A9AD25DD}"/>
              </a:ext>
            </a:extLst>
          </p:cNvPr>
          <p:cNvSpPr txBox="1"/>
          <p:nvPr/>
        </p:nvSpPr>
        <p:spPr>
          <a:xfrm>
            <a:off x="533400" y="1676400"/>
            <a:ext cx="8077200" cy="472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Audrey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can’t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leave work early, and Peggy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won’t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help with the cupcakes, so I guess </a:t>
            </a:r>
            <a:r>
              <a:rPr lang="en-US" sz="32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Arial" pitchFamily="34" charset="0"/>
              </a:rPr>
              <a:t>I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’ll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have to do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all the baking myself.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cant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won’t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Arial" pitchFamily="34" charset="0"/>
              </a:rPr>
              <a:t>I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ll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E4D67-FEA5-4397-9122-76CC60642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Item 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23EAC3-EF33-442D-821F-DBB2B7ECAB2D}"/>
              </a:ext>
            </a:extLst>
          </p:cNvPr>
          <p:cNvSpPr txBox="1"/>
          <p:nvPr/>
        </p:nvSpPr>
        <p:spPr>
          <a:xfrm>
            <a:off x="533400" y="1524000"/>
            <a:ext cx="8077200" cy="51816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During our picnic, we were tormented by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insects: ants swarming into the potato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salad, bees buzzing by our ears, and a katydid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jumping into Henry’s open mouth.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picnic we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insects; ants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salad bees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7AB9F6-0B89-4524-AD5C-14A7E2D8579B}"/>
              </a:ext>
            </a:extLst>
          </p:cNvPr>
          <p:cNvSpPr txBox="1"/>
          <p:nvPr/>
        </p:nvSpPr>
        <p:spPr>
          <a:xfrm>
            <a:off x="533400" y="1524000"/>
            <a:ext cx="80772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During our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picnic, we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were tormented by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insects: ants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swarming into the potato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salad, bees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buzzing by our ears, and a katydid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jumping into Henry’s open mouth.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picnic we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insects; ants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salad bees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5831C6-6857-48BC-BE20-A2BA566B9621}"/>
              </a:ext>
            </a:extLst>
          </p:cNvPr>
          <p:cNvSpPr txBox="1"/>
          <p:nvPr/>
        </p:nvSpPr>
        <p:spPr>
          <a:xfrm>
            <a:off x="533400" y="1524000"/>
            <a:ext cx="8077200" cy="5181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During our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picnic, we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were tormented by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insects: ants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swarming into the potato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salad, bees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buzzing by our ears, and a katydid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jumping into Henry’s open mouth.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picnic we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insects; ants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salad bees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9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8F63D8-5624-4DDD-8EC5-EEFCA086F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pPr>
              <a:defRPr/>
            </a:pPr>
            <a:r>
              <a:rPr lang="en-US" b="0" dirty="0">
                <a:latin typeface="Arial Black" pitchFamily="34" charset="0"/>
              </a:rPr>
              <a:t>Quick Test, Part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12F249-9D1F-48BE-95DC-4EBDC5E3B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676400"/>
            <a:ext cx="7620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Directions: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In the items that follow, choose the sentence that is correctly punctuated.</a:t>
            </a:r>
          </a:p>
        </p:txBody>
      </p:sp>
      <p:pic>
        <p:nvPicPr>
          <p:cNvPr id="8" name="Picture 7" descr="confident.jpg">
            <a:extLst>
              <a:ext uri="{FF2B5EF4-FFF2-40B4-BE49-F238E27FC236}">
                <a16:creationId xmlns:a16="http://schemas.microsoft.com/office/drawing/2014/main" id="{953F768C-731E-42EB-A322-CA30E596C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732"/>
          <a:stretch>
            <a:fillRect/>
          </a:stretch>
        </p:blipFill>
        <p:spPr bwMode="auto">
          <a:xfrm>
            <a:off x="1219200" y="3429000"/>
            <a:ext cx="2667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AE12CC00-C807-4557-9359-DF2548B6A6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572000"/>
            <a:ext cx="2133600" cy="1752600"/>
          </a:xfrm>
          <a:prstGeom prst="wedgeRoundRectCallout">
            <a:avLst>
              <a:gd name="adj1" fmla="val -128222"/>
              <a:gd name="adj2" fmla="val -4423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a 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different type </a:t>
            </a:r>
            <a:r>
              <a:rPr lang="en-US" alt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altLang="en-US" sz="2400" i="1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item</a:t>
            </a:r>
            <a:r>
              <a:rPr lang="en-US" altLang="en-US" sz="24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181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681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7685E-9597-4FC6-8970-AD07411A6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Item 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6D4D41-6720-44DD-8C64-400AAFE5F3D6}"/>
              </a:ext>
            </a:extLst>
          </p:cNvPr>
          <p:cNvSpPr txBox="1"/>
          <p:nvPr/>
        </p:nvSpPr>
        <p:spPr>
          <a:xfrm>
            <a:off x="533400" y="1676400"/>
            <a:ext cx="8077200" cy="3429000"/>
          </a:xfrm>
          <a:prstGeom prst="rect">
            <a:avLst/>
          </a:prstGeom>
          <a:noFill/>
        </p:spPr>
        <p:txBody>
          <a:bodyPr anchor="ctr"/>
          <a:lstStyle/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Roger spent three hours writing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Christinas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paper.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Roger spent three hour’s writing Christina’s paper.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Roger spent three hours writing Christina’s paper.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936C33-CA04-4A4E-8C6D-7A19D15D06DF}"/>
              </a:ext>
            </a:extLst>
          </p:cNvPr>
          <p:cNvSpPr txBox="1"/>
          <p:nvPr/>
        </p:nvSpPr>
        <p:spPr>
          <a:xfrm>
            <a:off x="533400" y="1676400"/>
            <a:ext cx="8077200" cy="3429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Roger spent three hours writing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Christinas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paper.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Roger spent three hour’s writing Christina’s paper.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Roger spent three hours writing Christina’s paper.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CAC9D-2EE8-4923-BD6C-423AF6857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Item 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83BB1D-3963-48F0-A215-7D3EF7D3DD45}"/>
              </a:ext>
            </a:extLst>
          </p:cNvPr>
          <p:cNvSpPr txBox="1"/>
          <p:nvPr/>
        </p:nvSpPr>
        <p:spPr>
          <a:xfrm>
            <a:off x="533400" y="1600200"/>
            <a:ext cx="8077200" cy="3505200"/>
          </a:xfrm>
          <a:prstGeom prst="rect">
            <a:avLst/>
          </a:prstGeom>
          <a:noFill/>
        </p:spPr>
        <p:txBody>
          <a:bodyPr anchor="ctr"/>
          <a:lstStyle/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When the crickets and the frogs sing Luis cannot get a good nights sleep.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When the crickets and the frogs sing, Luis cannot get a good night’s sleep.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When the cricket’s and the frog’s sing, Luis cannot get a good nights sleep.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8556E-19B7-4B9D-A13A-43DA15687F84}"/>
              </a:ext>
            </a:extLst>
          </p:cNvPr>
          <p:cNvSpPr txBox="1"/>
          <p:nvPr/>
        </p:nvSpPr>
        <p:spPr>
          <a:xfrm>
            <a:off x="533400" y="1600200"/>
            <a:ext cx="8077200" cy="35052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When the crickets and the frogs sing Luis cannot get a good nights sleep.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When the crickets and the frogs sing, Luis cannot get a good night’s sleep.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When the cricket’s and the frog’s sing, Luis cannot get a good nights sleep.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6DFBE-466D-4FBC-96D0-C503BF076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Item 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C017DA-03E9-4CE7-AD6B-CF442EF501B5}"/>
              </a:ext>
            </a:extLst>
          </p:cNvPr>
          <p:cNvSpPr txBox="1"/>
          <p:nvPr/>
        </p:nvSpPr>
        <p:spPr>
          <a:xfrm>
            <a:off x="533400" y="1600200"/>
            <a:ext cx="8077200" cy="3657600"/>
          </a:xfrm>
          <a:prstGeom prst="rect">
            <a:avLst/>
          </a:prstGeom>
          <a:noFill/>
        </p:spPr>
        <p:txBody>
          <a:bodyPr anchor="ctr"/>
          <a:lstStyle/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Before you start painting the walls, you’ll need a drop cloth and a ladder.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Before you start painting the walls you’ll </a:t>
            </a:r>
            <a:b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need a drop cloth, and a ladder.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Before you start painting the walls, youll need a drop cloth, and a ladder.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7C489A-C41B-48CD-9DE5-623BC8B131CF}"/>
              </a:ext>
            </a:extLst>
          </p:cNvPr>
          <p:cNvSpPr txBox="1"/>
          <p:nvPr/>
        </p:nvSpPr>
        <p:spPr>
          <a:xfrm>
            <a:off x="533400" y="1600200"/>
            <a:ext cx="8077200" cy="3657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Before you start painting the walls, you’ll need a drop cloth and a ladder.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Before you start painting the walls you’ll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need a drop cloth, and a ladder.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Before you start painting the walls,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youll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need a drop cloth, and a ladder.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5CF89-D8BD-46BA-B7C6-D11B2DD95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Item 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22E06D-BCE6-4E2D-A99B-2D7C209BC9D7}"/>
              </a:ext>
            </a:extLst>
          </p:cNvPr>
          <p:cNvSpPr txBox="1"/>
          <p:nvPr/>
        </p:nvSpPr>
        <p:spPr>
          <a:xfrm>
            <a:off x="533400" y="1600200"/>
            <a:ext cx="8077200" cy="3657600"/>
          </a:xfrm>
          <a:prstGeom prst="rect">
            <a:avLst/>
          </a:prstGeom>
          <a:noFill/>
        </p:spPr>
        <p:txBody>
          <a:bodyPr anchor="ctr"/>
          <a:lstStyle/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Darlene laughed at Jebs haircut; it looked, </a:t>
            </a:r>
            <a:b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 if goat’s had grazed on his head.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Darlene laughed at Jeb’s haircut; it looked </a:t>
            </a:r>
            <a:b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 if goats had grazed on his head. 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Darlene laughed at Jeb’s haircut, it looked </a:t>
            </a:r>
            <a:b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 if goats had grazed on his’s head.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94B079-AA46-4CCC-A96C-179A1725E205}"/>
              </a:ext>
            </a:extLst>
          </p:cNvPr>
          <p:cNvSpPr txBox="1"/>
          <p:nvPr/>
        </p:nvSpPr>
        <p:spPr>
          <a:xfrm>
            <a:off x="533400" y="1600200"/>
            <a:ext cx="8077200" cy="3657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Darlene laughed at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Jebs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haircut; it looked,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 if goat’s had grazed on his head.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Darlene laughed at Jeb’s haircut; it looked </a:t>
            </a:r>
            <a:b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 if goats had grazed on his head. 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Darlene laughed at Jeb’s haircut, it looked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 if goats had grazed on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his’s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head.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20D4DA-6B30-4F26-8421-5BB072838D9C}"/>
              </a:ext>
            </a:extLst>
          </p:cNvPr>
          <p:cNvSpPr txBox="1"/>
          <p:nvPr/>
        </p:nvSpPr>
        <p:spPr>
          <a:xfrm>
            <a:off x="0" y="168275"/>
            <a:ext cx="9144000" cy="2311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prstTxWarp prst="textPlain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The End.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53581B-1354-4E77-AD44-A4227BF2C9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9674"/>
            <a:ext cx="9144000" cy="4378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unno.jpg">
            <a:extLst>
              <a:ext uri="{FF2B5EF4-FFF2-40B4-BE49-F238E27FC236}">
                <a16:creationId xmlns:a16="http://schemas.microsoft.com/office/drawing/2014/main" id="{4390A1E5-306F-4807-A138-781BCCE1F1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125"/>
          <a:stretch>
            <a:fillRect/>
          </a:stretch>
        </p:blipFill>
        <p:spPr bwMode="auto">
          <a:xfrm>
            <a:off x="2438400" y="2643188"/>
            <a:ext cx="4524375" cy="421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DA331A5-A02A-4F61-988E-032BD528E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/>
              <a:t>Standard Punctuation</a:t>
            </a:r>
          </a:p>
        </p:txBody>
      </p:sp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F1C19A26-9374-49AA-88FF-9AAA28078F1D}"/>
              </a:ext>
            </a:extLst>
          </p:cNvPr>
          <p:cNvSpPr/>
          <p:nvPr/>
        </p:nvSpPr>
        <p:spPr>
          <a:xfrm>
            <a:off x="304800" y="3810000"/>
            <a:ext cx="2133600" cy="1295400"/>
          </a:xfrm>
          <a:prstGeom prst="wedgeRoundRectCallout">
            <a:avLst>
              <a:gd name="adj1" fmla="val 137355"/>
              <a:gd name="adj2" fmla="val -9244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 I need a</a:t>
            </a:r>
            <a:r>
              <a:rPr lang="en-US" sz="24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</a:rPr>
              <a:t>comma</a:t>
            </a:r>
            <a:r>
              <a:rPr lang="en-US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464EE6E6-88AF-41E2-BD46-0F386BE9B89D}"/>
              </a:ext>
            </a:extLst>
          </p:cNvPr>
          <p:cNvSpPr/>
          <p:nvPr/>
        </p:nvSpPr>
        <p:spPr>
          <a:xfrm>
            <a:off x="6400800" y="4495800"/>
            <a:ext cx="2514600" cy="1371600"/>
          </a:xfrm>
          <a:prstGeom prst="wedgeRoundRectCallout">
            <a:avLst>
              <a:gd name="adj1" fmla="val -105830"/>
              <a:gd name="adj2" fmla="val -53748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 do I need a</a:t>
            </a:r>
            <a:r>
              <a:rPr lang="en-US" sz="24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</a:rPr>
              <a:t>semicolon</a:t>
            </a:r>
            <a:r>
              <a:rPr lang="en-US" sz="2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1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karate.jpg">
            <a:extLst>
              <a:ext uri="{FF2B5EF4-FFF2-40B4-BE49-F238E27FC236}">
                <a16:creationId xmlns:a16="http://schemas.microsoft.com/office/drawing/2014/main" id="{33D8495A-A06D-45AD-BD30-BC0075EC6F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676400"/>
            <a:ext cx="1905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1400C0C5-00FD-4B50-A895-F87EF3715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743200"/>
            <a:ext cx="3352800" cy="3505200"/>
          </a:xfrm>
          <a:prstGeom prst="wedgeRoundRectCallout">
            <a:avLst>
              <a:gd name="adj1" fmla="val 138707"/>
              <a:gd name="adj2" fmla="val -49272"/>
              <a:gd name="adj3" fmla="val 16667"/>
            </a:avLst>
          </a:prstGeom>
          <a:solidFill>
            <a:schemeClr val="tx1"/>
          </a:solidFill>
          <a:ln w="25400" algn="ctr">
            <a:noFill/>
            <a:miter lim="800000"/>
            <a:headEnd/>
            <a:tailEnd/>
          </a:ln>
          <a:effectLst>
            <a:outerShdw dist="38100" dir="2700000" algn="tl" rotWithShape="0">
              <a:srgbClr val="808080">
                <a:alpha val="39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This presentation covers standard punctuation:</a:t>
            </a:r>
            <a:r>
              <a:rPr lang="en-US" sz="2400" i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end marks</a:t>
            </a:r>
            <a:r>
              <a:rPr lang="en-US" sz="2400" i="1" dirty="0">
                <a:solidFill>
                  <a:schemeClr val="bg1"/>
                </a:solidFill>
                <a:cs typeface="Arial" pitchFamily="34" charset="0"/>
              </a:rPr>
              <a:t>,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commas</a:t>
            </a:r>
            <a:r>
              <a:rPr lang="en-US" sz="2400" i="1" dirty="0">
                <a:solidFill>
                  <a:schemeClr val="bg1"/>
                </a:solidFill>
                <a:cs typeface="Arial" pitchFamily="34" charset="0"/>
              </a:rPr>
              <a:t>,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semicolons</a:t>
            </a:r>
            <a:r>
              <a:rPr lang="en-US" sz="2400" i="1" dirty="0">
                <a:solidFill>
                  <a:schemeClr val="bg1"/>
                </a:solidFill>
                <a:cs typeface="Arial" pitchFamily="34" charset="0"/>
              </a:rPr>
              <a:t>,</a:t>
            </a: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 and</a:t>
            </a:r>
            <a:r>
              <a:rPr lang="en-US" sz="24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apostrophes</a:t>
            </a:r>
            <a:r>
              <a:rPr lang="en-US" sz="2400" dirty="0">
                <a:solidFill>
                  <a:schemeClr val="bg1"/>
                </a:solidFill>
                <a:cs typeface="Arial" pitchFamily="34" charset="0"/>
              </a:rPr>
              <a:t>.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9A2EB-8FFA-4763-B6F9-265A48265D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66800" y="1524000"/>
            <a:ext cx="7010400" cy="3733800"/>
          </a:xfrm>
          <a:noFill/>
          <a:effectLst/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0" spc="0" dirty="0">
                <a:latin typeface="Arial Black" pitchFamily="34" charset="0"/>
              </a:rPr>
              <a:t>Punctuation items on an objective test might look like these </a:t>
            </a:r>
            <a:r>
              <a:rPr lang="en-US" sz="2800" b="0" spc="0" dirty="0">
                <a:latin typeface="Arial Black" pitchFamily="34" charset="0"/>
              </a:rPr>
              <a:t>.</a:t>
            </a:r>
            <a:r>
              <a:rPr lang="en-US" sz="800" b="0" spc="0" dirty="0">
                <a:latin typeface="Arial Black" pitchFamily="34" charset="0"/>
              </a:rPr>
              <a:t> </a:t>
            </a:r>
            <a:r>
              <a:rPr lang="en-US" sz="2800" b="0" spc="0" dirty="0">
                <a:latin typeface="Arial Black" pitchFamily="34" charset="0"/>
              </a:rPr>
              <a:t>.</a:t>
            </a:r>
            <a:r>
              <a:rPr lang="en-US" sz="800" b="0" spc="0" dirty="0">
                <a:latin typeface="Arial Black" pitchFamily="34" charset="0"/>
              </a:rPr>
              <a:t> </a:t>
            </a:r>
            <a:r>
              <a:rPr lang="en-US" sz="2800" b="0" spc="0" dirty="0">
                <a:latin typeface="Arial Black" pitchFamily="34" charset="0"/>
              </a:rPr>
              <a:t>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805CE-CA34-4FB8-B48F-1A4A2BD03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Sample Item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4B73F6-D552-4FD4-9E32-2CB62CDDA47F}"/>
              </a:ext>
            </a:extLst>
          </p:cNvPr>
          <p:cNvSpPr txBox="1"/>
          <p:nvPr/>
        </p:nvSpPr>
        <p:spPr>
          <a:xfrm>
            <a:off x="533400" y="1676400"/>
            <a:ext cx="8077200" cy="4724400"/>
          </a:xfrm>
          <a:prstGeom prst="rect">
            <a:avLst/>
          </a:prstGeom>
          <a:noFill/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 we got out of the car we could smell the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delicious chicken and rice that Grandma was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cooking for dinner.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car, we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chicken, and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rice, that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8CB3EA-0474-4D7B-A238-7BF5188DB21C}"/>
              </a:ext>
            </a:extLst>
          </p:cNvPr>
          <p:cNvSpPr txBox="1"/>
          <p:nvPr/>
        </p:nvSpPr>
        <p:spPr>
          <a:xfrm>
            <a:off x="533400" y="1676400"/>
            <a:ext cx="8077200" cy="472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 we got out of the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car we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could smell the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delicious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chicken and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rice that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Grandma was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                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cooking for dinner.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car, we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chicken, and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rice, that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0A5117-FC6B-4003-9C58-23886D40DDD7}"/>
              </a:ext>
            </a:extLst>
          </p:cNvPr>
          <p:cNvSpPr txBox="1"/>
          <p:nvPr/>
        </p:nvSpPr>
        <p:spPr>
          <a:xfrm>
            <a:off x="533400" y="1676400"/>
            <a:ext cx="8077200" cy="47244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As we got out of the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car, we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could smell the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            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delicious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chicken and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28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rice that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Grandma was 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                  </a:t>
            </a:r>
            <a:r>
              <a:rPr 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                C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cooking for dinner.</a:t>
            </a:r>
          </a:p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car, we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chicken, and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rice, that</a:t>
            </a:r>
          </a:p>
          <a:p>
            <a:pPr marL="514350" lvl="1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 change is necessary.</a:t>
            </a:r>
          </a:p>
        </p:txBody>
      </p:sp>
      <p:pic>
        <p:nvPicPr>
          <p:cNvPr id="7" name="Picture 6" descr="lookup.jpg">
            <a:extLst>
              <a:ext uri="{FF2B5EF4-FFF2-40B4-BE49-F238E27FC236}">
                <a16:creationId xmlns:a16="http://schemas.microsoft.com/office/drawing/2014/main" id="{99F2DC74-3663-49C7-BE44-AF58ADC2E7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505200"/>
            <a:ext cx="7016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4ADD9653-0035-441B-9A43-FEDD1F3F294E}"/>
              </a:ext>
            </a:extLst>
          </p:cNvPr>
          <p:cNvSpPr/>
          <p:nvPr/>
        </p:nvSpPr>
        <p:spPr>
          <a:xfrm>
            <a:off x="3581400" y="4419600"/>
            <a:ext cx="2590800" cy="1295400"/>
          </a:xfrm>
          <a:prstGeom prst="wedgeRoundRectCallout">
            <a:avLst>
              <a:gd name="adj1" fmla="val 54413"/>
              <a:gd name="adj2" fmla="val -81009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 you need a</a:t>
            </a:r>
            <a:r>
              <a:rPr lang="en-US" sz="2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2000" i="1" dirty="0">
                <a:solidFill>
                  <a:schemeClr val="bg1"/>
                </a:solidFill>
                <a:latin typeface="Arial Black" pitchFamily="34" charset="0"/>
              </a:rPr>
              <a:t>comma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after</a:t>
            </a:r>
            <a:r>
              <a:rPr lang="en-US" sz="20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car</a:t>
            </a:r>
            <a:r>
              <a:rPr lang="en-US" sz="20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0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chicken</a:t>
            </a:r>
            <a:r>
              <a:rPr lang="en-US" sz="20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or</a:t>
            </a:r>
            <a:r>
              <a:rPr lang="en-US" sz="20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rice</a:t>
            </a:r>
            <a:r>
              <a:rPr lang="en-US" sz="20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9FCEB78F-654D-49A3-B140-AC65CDE10AD3}"/>
              </a:ext>
            </a:extLst>
          </p:cNvPr>
          <p:cNvSpPr/>
          <p:nvPr/>
        </p:nvSpPr>
        <p:spPr>
          <a:xfrm>
            <a:off x="3581400" y="4419600"/>
            <a:ext cx="2590800" cy="1295400"/>
          </a:xfrm>
          <a:prstGeom prst="wedgeRoundRectCallout">
            <a:avLst>
              <a:gd name="adj1" fmla="val 55002"/>
              <a:gd name="adj2" fmla="val -82185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Exactly!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need to connect the introductory clause.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  <p:bldP spid="6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021FB-69FB-4990-B2B6-B194480E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0" dirty="0">
                <a:latin typeface="Arial Black" pitchFamily="34" charset="0"/>
              </a:rPr>
              <a:t>Sample Item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FA4BA-5C2F-4C47-BE14-4C44E6EEA07C}"/>
              </a:ext>
            </a:extLst>
          </p:cNvPr>
          <p:cNvSpPr txBox="1"/>
          <p:nvPr/>
        </p:nvSpPr>
        <p:spPr>
          <a:xfrm>
            <a:off x="609600" y="1524000"/>
            <a:ext cx="7924800" cy="3048000"/>
          </a:xfrm>
          <a:prstGeom prst="rect">
            <a:avLst/>
          </a:prstGeom>
          <a:noFill/>
        </p:spPr>
        <p:txBody>
          <a:bodyPr anchor="ctr"/>
          <a:lstStyle/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Since Grandma wasnt looking, Julie filled the dogs bowls with leftovers from the meal.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Since Grandma wasn’t looking, Julie filled the dogs’ bowls with leftover’s from the meal.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Since Grandma wasn’t looking, Julie filled the dogs’ bowls with leftovers from the meal.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9" name="Rounded Rectangular Callout 18">
            <a:extLst>
              <a:ext uri="{FF2B5EF4-FFF2-40B4-BE49-F238E27FC236}">
                <a16:creationId xmlns:a16="http://schemas.microsoft.com/office/drawing/2014/main" id="{DB7EB6F1-CF04-45E1-BF40-AD8DB8A45ED2}"/>
              </a:ext>
            </a:extLst>
          </p:cNvPr>
          <p:cNvSpPr/>
          <p:nvPr/>
        </p:nvSpPr>
        <p:spPr>
          <a:xfrm>
            <a:off x="1676400" y="4876800"/>
            <a:ext cx="4343400" cy="1752600"/>
          </a:xfrm>
          <a:prstGeom prst="wedgeRoundRectCallout">
            <a:avLst>
              <a:gd name="adj1" fmla="val 67661"/>
              <a:gd name="adj2" fmla="val -52632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 item might have</a:t>
            </a:r>
            <a:r>
              <a:rPr lang="en-US" sz="20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3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en-US" sz="20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4 versions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 a sentence, and you will have to choose the letter where</a:t>
            </a:r>
            <a:r>
              <a:rPr lang="en-US" sz="20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all punctuation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</a:t>
            </a:r>
            <a:r>
              <a:rPr lang="en-US" sz="20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correct</a:t>
            </a:r>
            <a:r>
              <a:rPr lang="en-US" sz="20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26BE11-F4F7-4661-ACFF-9D4689638739}"/>
              </a:ext>
            </a:extLst>
          </p:cNvPr>
          <p:cNvSpPr txBox="1"/>
          <p:nvPr/>
        </p:nvSpPr>
        <p:spPr>
          <a:xfrm>
            <a:off x="609600" y="1524000"/>
            <a:ext cx="8305800" cy="30480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anchor="ctr"/>
          <a:lstStyle/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Since Grandma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wasnt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looking, Julie filled the dogs bowls with leftovers from the meal.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Since Grandma wasn’t looking, Julie filled the dogs’ bowls with leftover’s from the meal.</a:t>
            </a:r>
          </a:p>
          <a:p>
            <a:pPr lvl="1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Since Grandma wasn’t looking, Julie filled the dogs’ bowls with leftovers from the meal.</a:t>
            </a:r>
          </a:p>
        </p:txBody>
      </p:sp>
      <p:pic>
        <p:nvPicPr>
          <p:cNvPr id="18" name="Picture 17" descr="lookup.jpg">
            <a:extLst>
              <a:ext uri="{FF2B5EF4-FFF2-40B4-BE49-F238E27FC236}">
                <a16:creationId xmlns:a16="http://schemas.microsoft.com/office/drawing/2014/main" id="{6948E5E7-9804-48C8-85E0-E94D0794BC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411663"/>
            <a:ext cx="549275" cy="244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ounded Rectangular Callout 20">
            <a:extLst>
              <a:ext uri="{FF2B5EF4-FFF2-40B4-BE49-F238E27FC236}">
                <a16:creationId xmlns:a16="http://schemas.microsoft.com/office/drawing/2014/main" id="{0BE5CD51-67D0-4D9A-AB1D-8ED3A35787DE}"/>
              </a:ext>
            </a:extLst>
          </p:cNvPr>
          <p:cNvSpPr/>
          <p:nvPr/>
        </p:nvSpPr>
        <p:spPr>
          <a:xfrm>
            <a:off x="3733800" y="4876800"/>
            <a:ext cx="2286000" cy="1752600"/>
          </a:xfrm>
          <a:prstGeom prst="wedgeRoundRectCallout">
            <a:avLst>
              <a:gd name="adj1" fmla="val 83976"/>
              <a:gd name="adj2" fmla="val -53501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Notice that the</a:t>
            </a:r>
            <a:r>
              <a:rPr lang="en-US" sz="20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apostrophes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are all</a:t>
            </a:r>
            <a:r>
              <a:rPr lang="en-US" sz="20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correct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version</a:t>
            </a:r>
            <a:r>
              <a:rPr lang="en-US" sz="20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 C.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9" grpId="0" animBg="1"/>
      <p:bldP spid="19" grpId="1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222DD-D715-4C4F-B491-03ACA04968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924800" cy="1295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End Marks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2D500C5-CCA9-4533-8989-D04D8E87E95E}"/>
              </a:ext>
            </a:extLst>
          </p:cNvPr>
          <p:cNvSpPr txBox="1">
            <a:spLocks/>
          </p:cNvSpPr>
          <p:nvPr/>
        </p:nvSpPr>
        <p:spPr>
          <a:xfrm>
            <a:off x="685800" y="1676400"/>
            <a:ext cx="7772400" cy="5029200"/>
          </a:xfrm>
          <a:prstGeom prst="rect">
            <a:avLst/>
          </a:prstGeom>
        </p:spPr>
        <p:txBody>
          <a:bodyPr/>
          <a:lstStyle/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Use the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period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[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] to end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statements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lvl="1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24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Jasmine ate a chocolate-broccoli muffin</a:t>
            </a:r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</a:t>
            </a:r>
          </a:p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Use the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question mark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[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?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] when asking a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question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marL="4572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24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Did Jasmine eat a chocolate-broccoli muffin</a:t>
            </a:r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?</a:t>
            </a:r>
          </a:p>
          <a:p>
            <a:pPr marL="228600" indent="-2286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Use</a:t>
            </a:r>
            <a:r>
              <a:rPr lang="en-US" sz="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—</a:t>
            </a:r>
            <a:r>
              <a:rPr lang="en-US" sz="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not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overuse</a:t>
            </a:r>
            <a:r>
              <a:rPr lang="en-US" sz="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—</a:t>
            </a:r>
            <a:r>
              <a:rPr lang="en-US" sz="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the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exclamation mark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[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]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to signify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excitement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or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emphasis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.</a:t>
            </a:r>
          </a:p>
          <a:p>
            <a:pPr marL="4572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24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Oh, no</a:t>
            </a:r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  <a:r>
              <a:rPr lang="en-US" sz="24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Jasmine ate a chocolate-broccoli muffin</a:t>
            </a:r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8" descr="angry.jpg">
            <a:extLst>
              <a:ext uri="{FF2B5EF4-FFF2-40B4-BE49-F238E27FC236}">
                <a16:creationId xmlns:a16="http://schemas.microsoft.com/office/drawing/2014/main" id="{F77FE692-5404-42D7-814B-2D450C8DEE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813"/>
          <a:stretch>
            <a:fillRect/>
          </a:stretch>
        </p:blipFill>
        <p:spPr bwMode="auto">
          <a:xfrm>
            <a:off x="0" y="2590800"/>
            <a:ext cx="48641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E61C54A1-8800-44DB-8161-51F2BCDAF96D}"/>
              </a:ext>
            </a:extLst>
          </p:cNvPr>
          <p:cNvSpPr/>
          <p:nvPr/>
        </p:nvSpPr>
        <p:spPr>
          <a:xfrm>
            <a:off x="5638800" y="2743200"/>
            <a:ext cx="3124200" cy="3200400"/>
          </a:xfrm>
          <a:prstGeom prst="wedgeRoundRectCallout">
            <a:avLst>
              <a:gd name="adj1" fmla="val -143746"/>
              <a:gd name="adj2" fmla="val 42754"/>
              <a:gd name="adj3" fmla="val 16667"/>
            </a:avLst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 I have broccoli stuck in my teeth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?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 have an appointment at the dentist’s</a:t>
            </a:r>
            <a:r>
              <a:rPr lang="en-US" sz="2800" i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2993</TotalTime>
  <Words>1653</Words>
  <Application>Microsoft Office PowerPoint</Application>
  <PresentationFormat>On-screen Show (4:3)</PresentationFormat>
  <Paragraphs>322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PowerPoint Presentation</vt:lpstr>
      <vt:lpstr>Introduction</vt:lpstr>
      <vt:lpstr>Standard Punctuation</vt:lpstr>
      <vt:lpstr>PowerPoint Presentation</vt:lpstr>
      <vt:lpstr>Punctuation items on an objective test might look like these . . .</vt:lpstr>
      <vt:lpstr>Sample Item 1</vt:lpstr>
      <vt:lpstr>Sample Item 2</vt:lpstr>
      <vt:lpstr>End Marks</vt:lpstr>
      <vt:lpstr>PowerPoint Presentation</vt:lpstr>
      <vt:lpstr>One exclamation mark per essay is a good average.</vt:lpstr>
      <vt:lpstr>Commas, Part 1</vt:lpstr>
      <vt:lpstr>Commas, Part 2</vt:lpstr>
      <vt:lpstr>Commas, Part 3</vt:lpstr>
      <vt:lpstr>Semicolon</vt:lpstr>
      <vt:lpstr>Apostrophe</vt:lpstr>
      <vt:lpstr>Quick Test, Part 1</vt:lpstr>
      <vt:lpstr>Item 1</vt:lpstr>
      <vt:lpstr>Item 2</vt:lpstr>
      <vt:lpstr>Item 3</vt:lpstr>
      <vt:lpstr>Item 4</vt:lpstr>
      <vt:lpstr>Item 5</vt:lpstr>
      <vt:lpstr>Item 6</vt:lpstr>
      <vt:lpstr>Quick Test, Part 2</vt:lpstr>
      <vt:lpstr>Item 7</vt:lpstr>
      <vt:lpstr>Item 8</vt:lpstr>
      <vt:lpstr>Item 9</vt:lpstr>
      <vt:lpstr>Item 10</vt:lpstr>
      <vt:lpstr>PowerPoint Presentation</vt:lpstr>
    </vt:vector>
  </TitlesOfParts>
  <Manager>herself</Manager>
  <Company>TurtleEliot Enterprises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Punctuation</dc:title>
  <dc:creator>Robin L. Simmons</dc:creator>
  <dc:description>This presentation is ©1997 - 2015 by Robin L. Simmons. All Rights Reserved.</dc:description>
  <cp:lastModifiedBy>Unknown User</cp:lastModifiedBy>
  <cp:revision>179</cp:revision>
  <dcterms:created xsi:type="dcterms:W3CDTF">2008-05-06T15:35:09Z</dcterms:created>
  <dcterms:modified xsi:type="dcterms:W3CDTF">2019-10-25T18:24:57Z</dcterms:modified>
  <cp:category>punctuation, period, question mark, exclamation mark, comma, semicolon, apostrophe, Grammar Bytes!, Robin L. Simmons</cp:category>
</cp:coreProperties>
</file>