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607E"/>
    <a:srgbClr val="FFFFCC"/>
    <a:srgbClr val="979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D041-EB6E-4DBA-9504-7A3E0CBE20AD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A88A4-E5B7-469E-88AC-754A39687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D041-EB6E-4DBA-9504-7A3E0CBE20AD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A88A4-E5B7-469E-88AC-754A39687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0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D041-EB6E-4DBA-9504-7A3E0CBE20AD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A88A4-E5B7-469E-88AC-754A39687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1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D041-EB6E-4DBA-9504-7A3E0CBE20AD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A88A4-E5B7-469E-88AC-754A39687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27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D041-EB6E-4DBA-9504-7A3E0CBE20AD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A88A4-E5B7-469E-88AC-754A39687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48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D041-EB6E-4DBA-9504-7A3E0CBE20AD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A88A4-E5B7-469E-88AC-754A39687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10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D041-EB6E-4DBA-9504-7A3E0CBE20AD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A88A4-E5B7-469E-88AC-754A39687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2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D041-EB6E-4DBA-9504-7A3E0CBE20AD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A88A4-E5B7-469E-88AC-754A39687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D041-EB6E-4DBA-9504-7A3E0CBE20AD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A88A4-E5B7-469E-88AC-754A39687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60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D041-EB6E-4DBA-9504-7A3E0CBE20AD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A88A4-E5B7-469E-88AC-754A39687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97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D041-EB6E-4DBA-9504-7A3E0CBE20AD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A88A4-E5B7-469E-88AC-754A39687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3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0D041-EB6E-4DBA-9504-7A3E0CBE20AD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A88A4-E5B7-469E-88AC-754A39687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3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9.jpeg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8000">
              <a:schemeClr val="accent5"/>
            </a:gs>
            <a:gs pos="93000">
              <a:srgbClr val="FFFFCC"/>
            </a:gs>
            <a:gs pos="79000">
              <a:srgbClr val="EE607E"/>
            </a:gs>
            <a:gs pos="71000">
              <a:schemeClr val="accent4">
                <a:lumMod val="60000"/>
                <a:lumOff val="40000"/>
              </a:schemeClr>
            </a:gs>
            <a:gs pos="97000">
              <a:srgbClr val="92D05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847884"/>
            <a:ext cx="7010400" cy="221599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13800" b="1" dirty="0" smtClean="0">
                <a:ln w="28575">
                  <a:solidFill>
                    <a:schemeClr val="tx1"/>
                  </a:solidFill>
                  <a:prstDash val="sysDot"/>
                  <a:miter lim="800000"/>
                </a:ln>
                <a:gradFill flip="none" rotWithShape="1">
                  <a:gsLst>
                    <a:gs pos="0">
                      <a:srgbClr val="002060"/>
                    </a:gs>
                    <a:gs pos="21001">
                      <a:srgbClr val="C00000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002060"/>
                    </a:gs>
                  </a:gsLst>
                  <a:lin ang="5400000" scaled="0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ln w="28575">
                <a:solidFill>
                  <a:schemeClr val="tx1"/>
                </a:solidFill>
                <a:prstDash val="sysDot"/>
                <a:miter lim="800000"/>
              </a:ln>
              <a:gradFill flip="none" rotWithShape="1">
                <a:gsLst>
                  <a:gs pos="0">
                    <a:srgbClr val="002060"/>
                  </a:gs>
                  <a:gs pos="21001">
                    <a:srgbClr val="C00000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002060"/>
                  </a:gs>
                </a:gsLst>
                <a:lin ang="5400000" scaled="0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8300" y="3924300"/>
            <a:ext cx="1219200" cy="1828800"/>
          </a:xfrm>
          <a:prstGeom prst="rect">
            <a:avLst/>
          </a:prstGeom>
        </p:spPr>
      </p:pic>
      <p:pic>
        <p:nvPicPr>
          <p:cNvPr id="6" name="Picture 5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70500" y="3492500"/>
            <a:ext cx="1600200" cy="2400300"/>
          </a:xfrm>
          <a:prstGeom prst="rect">
            <a:avLst/>
          </a:prstGeom>
        </p:spPr>
      </p:pic>
      <p:pic>
        <p:nvPicPr>
          <p:cNvPr id="7" name="Picture 6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0700" y="3206750"/>
            <a:ext cx="1905000" cy="2857500"/>
          </a:xfrm>
          <a:prstGeom prst="rect">
            <a:avLst/>
          </a:prstGeom>
        </p:spPr>
      </p:pic>
      <p:pic>
        <p:nvPicPr>
          <p:cNvPr id="8" name="Picture 7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7700" y="4635500"/>
            <a:ext cx="838200" cy="1257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512" y="2849563"/>
            <a:ext cx="467677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95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584737" y="267286"/>
            <a:ext cx="6628630" cy="6246056"/>
            <a:chOff x="2781685" y="114685"/>
            <a:chExt cx="6628630" cy="6628630"/>
          </a:xfrm>
        </p:grpSpPr>
        <p:sp>
          <p:nvSpPr>
            <p:cNvPr id="2" name="Block Arc 1"/>
            <p:cNvSpPr/>
            <p:nvPr/>
          </p:nvSpPr>
          <p:spPr>
            <a:xfrm>
              <a:off x="3544481" y="877481"/>
              <a:ext cx="5103039" cy="5103039"/>
            </a:xfrm>
            <a:prstGeom prst="blockArc">
              <a:avLst>
                <a:gd name="adj1" fmla="val 10800000"/>
                <a:gd name="adj2" fmla="val 16200000"/>
                <a:gd name="adj3" fmla="val 4639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" name="Block Arc 2"/>
            <p:cNvSpPr/>
            <p:nvPr/>
          </p:nvSpPr>
          <p:spPr>
            <a:xfrm>
              <a:off x="3544481" y="877481"/>
              <a:ext cx="5103039" cy="5103039"/>
            </a:xfrm>
            <a:prstGeom prst="blockArc">
              <a:avLst>
                <a:gd name="adj1" fmla="val 5400000"/>
                <a:gd name="adj2" fmla="val 10800000"/>
                <a:gd name="adj3" fmla="val 4639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7500176"/>
                <a:satOff val="-11253"/>
                <a:lumOff val="-1830"/>
                <a:alphaOff val="0"/>
              </a:schemeClr>
            </a:fillRef>
            <a:effectRef idx="0">
              <a:schemeClr val="accent3">
                <a:hueOff val="7500176"/>
                <a:satOff val="-11253"/>
                <a:lumOff val="-18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Block Arc 3"/>
            <p:cNvSpPr/>
            <p:nvPr/>
          </p:nvSpPr>
          <p:spPr>
            <a:xfrm>
              <a:off x="3544481" y="877481"/>
              <a:ext cx="5103039" cy="5103039"/>
            </a:xfrm>
            <a:prstGeom prst="blockArc">
              <a:avLst>
                <a:gd name="adj1" fmla="val 0"/>
                <a:gd name="adj2" fmla="val 5400000"/>
                <a:gd name="adj3" fmla="val 4639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750088"/>
                <a:satOff val="-5627"/>
                <a:lumOff val="-915"/>
                <a:alphaOff val="0"/>
              </a:schemeClr>
            </a:fillRef>
            <a:effectRef idx="0">
              <a:schemeClr val="accent3">
                <a:hueOff val="3750088"/>
                <a:satOff val="-5627"/>
                <a:lumOff val="-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Block Arc 4"/>
            <p:cNvSpPr/>
            <p:nvPr/>
          </p:nvSpPr>
          <p:spPr>
            <a:xfrm>
              <a:off x="3544481" y="877481"/>
              <a:ext cx="5103039" cy="5103039"/>
            </a:xfrm>
            <a:prstGeom prst="blockArc">
              <a:avLst>
                <a:gd name="adj1" fmla="val 16200000"/>
                <a:gd name="adj2" fmla="val 0"/>
                <a:gd name="adj3" fmla="val 4639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6" name="Group 5"/>
            <p:cNvGrpSpPr/>
            <p:nvPr/>
          </p:nvGrpSpPr>
          <p:grpSpPr>
            <a:xfrm>
              <a:off x="4572007" y="2254747"/>
              <a:ext cx="3047987" cy="2348507"/>
              <a:chOff x="3048006" y="2140446"/>
              <a:chExt cx="3047987" cy="2348507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3048006" y="2140446"/>
                <a:ext cx="3047987" cy="234850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TextBox 19"/>
              <p:cNvSpPr txBox="1"/>
              <p:nvPr/>
            </p:nvSpPr>
            <p:spPr>
              <a:xfrm>
                <a:off x="3048006" y="2140446"/>
                <a:ext cx="3047987" cy="23485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2550" tIns="82550" rIns="82550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274023" y="114685"/>
              <a:ext cx="1643955" cy="1643955"/>
              <a:chOff x="3750022" y="384"/>
              <a:chExt cx="1643955" cy="164395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750022" y="384"/>
                <a:ext cx="1643955" cy="164395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TextBox 17"/>
              <p:cNvSpPr txBox="1"/>
              <p:nvPr/>
            </p:nvSpPr>
            <p:spPr>
              <a:xfrm>
                <a:off x="3750022" y="384"/>
                <a:ext cx="1643955" cy="164395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770" tIns="64770" rIns="64770" bIns="64770" numCol="1" spcCol="1270" anchor="ctr" anchorCtr="0">
                <a:noAutofit/>
              </a:bodyPr>
              <a:lstStyle/>
              <a:p>
                <a:pPr lvl="0" algn="ctr" defTabSz="2266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100" kern="120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766360" y="2607023"/>
              <a:ext cx="1643955" cy="1643955"/>
              <a:chOff x="6242359" y="2492722"/>
              <a:chExt cx="1643955" cy="164395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242359" y="2492722"/>
                <a:ext cx="1643955" cy="164395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3750088"/>
                  <a:satOff val="-5627"/>
                  <a:lumOff val="-91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TextBox 15"/>
              <p:cNvSpPr txBox="1"/>
              <p:nvPr/>
            </p:nvSpPr>
            <p:spPr>
              <a:xfrm>
                <a:off x="6242359" y="2492722"/>
                <a:ext cx="1643955" cy="164395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770" tIns="64770" rIns="64770" bIns="64770" numCol="1" spcCol="1270" anchor="ctr" anchorCtr="0">
                <a:noAutofit/>
              </a:bodyPr>
              <a:lstStyle/>
              <a:p>
                <a:pPr lvl="0" algn="ctr" defTabSz="2266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100" kern="1200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114796" y="5099360"/>
              <a:ext cx="3962409" cy="1643955"/>
              <a:chOff x="2590795" y="4985059"/>
              <a:chExt cx="3962409" cy="1643955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590795" y="4985059"/>
                <a:ext cx="3962409" cy="164395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7500176"/>
                  <a:satOff val="-11253"/>
                  <a:lumOff val="-183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TextBox 13"/>
              <p:cNvSpPr txBox="1"/>
              <p:nvPr/>
            </p:nvSpPr>
            <p:spPr>
              <a:xfrm>
                <a:off x="2590795" y="4985059"/>
                <a:ext cx="3962409" cy="164395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770" tIns="64770" rIns="64770" bIns="64770" numCol="1" spcCol="1270" anchor="ctr" anchorCtr="0">
                <a:noAutofit/>
              </a:bodyPr>
              <a:lstStyle/>
              <a:p>
                <a:pPr lvl="0" algn="ctr" defTabSz="2266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100" kern="1200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781685" y="2607023"/>
              <a:ext cx="1643955" cy="1643955"/>
              <a:chOff x="1257684" y="2492722"/>
              <a:chExt cx="1643955" cy="164395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257684" y="2492722"/>
                <a:ext cx="1643955" cy="164395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11250264"/>
                  <a:satOff val="-16880"/>
                  <a:lumOff val="-274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TextBox 11"/>
              <p:cNvSpPr txBox="1"/>
              <p:nvPr/>
            </p:nvSpPr>
            <p:spPr>
              <a:xfrm>
                <a:off x="1257684" y="2492722"/>
                <a:ext cx="1643955" cy="164395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770" tIns="64770" rIns="64770" bIns="64770" numCol="1" spcCol="1270" anchor="ctr" anchorCtr="0">
                <a:noAutofit/>
              </a:bodyPr>
              <a:lstStyle/>
              <a:p>
                <a:pPr lvl="0" algn="ctr" defTabSz="2266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1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6644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04797" y="381000"/>
            <a:ext cx="11540199" cy="6324600"/>
            <a:chOff x="304798" y="381000"/>
            <a:chExt cx="8848574" cy="6324600"/>
          </a:xfrm>
        </p:grpSpPr>
        <p:pic>
          <p:nvPicPr>
            <p:cNvPr id="2" name="Picture 5" descr="PROSESOR 1.JPG"/>
            <p:cNvPicPr>
              <a:picLocks noChangeAspect="1"/>
            </p:cNvPicPr>
            <p:nvPr/>
          </p:nvPicPr>
          <p:blipFill>
            <a:blip r:embed="rId2" cstate="print"/>
            <a:srcRect l="38470" t="23333" r="11038" b="20000"/>
            <a:stretch>
              <a:fillRect/>
            </a:stretch>
          </p:blipFill>
          <p:spPr bwMode="auto">
            <a:xfrm>
              <a:off x="6248400" y="1752600"/>
              <a:ext cx="2675965" cy="20574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" name="Picture 1" descr="RAM 1.jpg"/>
            <p:cNvPicPr>
              <a:picLocks noChangeAspect="1"/>
            </p:cNvPicPr>
            <p:nvPr/>
          </p:nvPicPr>
          <p:blipFill>
            <a:blip r:embed="rId3" cstate="print"/>
            <a:srcRect t="16279" b="16279"/>
            <a:stretch>
              <a:fillRect/>
            </a:stretch>
          </p:blipFill>
          <p:spPr bwMode="auto">
            <a:xfrm>
              <a:off x="304800" y="4495800"/>
              <a:ext cx="2667000" cy="19812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3" descr="234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7081858" y="4634085"/>
              <a:ext cx="1790700" cy="2352329"/>
            </a:xfrm>
            <a:prstGeom prst="rect">
              <a:avLst/>
            </a:prstGeom>
          </p:spPr>
        </p:pic>
        <p:pic>
          <p:nvPicPr>
            <p:cNvPr id="5" name="Picture 4" descr="Picture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798" y="1752600"/>
              <a:ext cx="2667000" cy="198966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2563290" y="381000"/>
              <a:ext cx="3246402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কম্পিউটার হার্ডওয়্যার</a:t>
              </a:r>
              <a:endParaRPr lang="en-US" sz="3600" b="1" dirty="0" smtClean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 descr="10_47.jpg"/>
            <p:cNvPicPr>
              <a:picLocks noChangeAspect="1"/>
            </p:cNvPicPr>
            <p:nvPr/>
          </p:nvPicPr>
          <p:blipFill>
            <a:blip r:embed="rId6" cstate="print"/>
            <a:srcRect l="12264" t="14179" r="12264" b="8209"/>
            <a:stretch>
              <a:fillRect/>
            </a:stretch>
          </p:blipFill>
          <p:spPr>
            <a:xfrm>
              <a:off x="3352800" y="1752600"/>
              <a:ext cx="2590799" cy="20574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Picture 7" descr="AnimatedTyping.gif~c200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76600" y="4886670"/>
              <a:ext cx="3810000" cy="163442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38185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18868" y="196947"/>
            <a:ext cx="11413588" cy="6494585"/>
            <a:chOff x="304800" y="211015"/>
            <a:chExt cx="8458200" cy="6494585"/>
          </a:xfrm>
        </p:grpSpPr>
        <p:pic>
          <p:nvPicPr>
            <p:cNvPr id="2" name="Picture 1" descr="graphics ico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3287627" y="4659227"/>
              <a:ext cx="2286000" cy="180674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" name="Picture 2" descr="wod prosaser soft.jpg"/>
            <p:cNvPicPr>
              <a:picLocks noChangeAspect="1"/>
            </p:cNvPicPr>
            <p:nvPr/>
          </p:nvPicPr>
          <p:blipFill>
            <a:blip r:embed="rId3" cstate="print"/>
            <a:srcRect l="13636" r="13636"/>
            <a:stretch>
              <a:fillRect/>
            </a:stretch>
          </p:blipFill>
          <p:spPr>
            <a:xfrm>
              <a:off x="304800" y="4419600"/>
              <a:ext cx="1683656" cy="220979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3" descr="data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0" y="4495800"/>
              <a:ext cx="1905000" cy="220979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1988456" y="211015"/>
              <a:ext cx="5511445" cy="92333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bn-BD" sz="5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ছবিতে </a:t>
              </a:r>
              <a:r>
                <a:rPr lang="bn-IN" sz="5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bn-BD" sz="5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দেখতে পাচ্ছি?</a:t>
              </a:r>
              <a:endPara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 descr="com on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61660" y="1551549"/>
              <a:ext cx="3260242" cy="27051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1063698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2609891" y="304800"/>
            <a:ext cx="3409909" cy="830915"/>
          </a:xfrm>
          <a:prstGeom prst="wedgeRectCallout">
            <a:avLst>
              <a:gd name="adj1" fmla="val -16126"/>
              <a:gd name="adj2" fmla="val 48675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302" y="2133600"/>
            <a:ext cx="5846298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 কাকে বলে?</a:t>
            </a:r>
            <a:endParaRPr lang="en-US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889" y="3441919"/>
            <a:ext cx="11421837" cy="13234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 : যা দিয়ে মেমরিতে রাখা তথ্য প্রসেসরে গিয়ে ভিন্ন ভিন্ন কাজ করাতে পারে তাকে সফটওয়্যার বলে।</a:t>
            </a:r>
            <a:endParaRPr lang="en-US" sz="40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39815" y="1628336"/>
            <a:ext cx="9017000" cy="0"/>
          </a:xfrm>
          <a:prstGeom prst="line">
            <a:avLst/>
          </a:prstGeom>
          <a:ln w="127000" cap="rnd" cmpd="dbl">
            <a:solidFill>
              <a:schemeClr val="tx1"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68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28600" y="228600"/>
            <a:ext cx="11728938" cy="6388002"/>
            <a:chOff x="228600" y="228600"/>
            <a:chExt cx="7772400" cy="6388002"/>
          </a:xfrm>
        </p:grpSpPr>
        <p:grpSp>
          <p:nvGrpSpPr>
            <p:cNvPr id="2" name="Group 1"/>
            <p:cNvGrpSpPr/>
            <p:nvPr/>
          </p:nvGrpSpPr>
          <p:grpSpPr>
            <a:xfrm>
              <a:off x="4008275" y="3657600"/>
              <a:ext cx="3992725" cy="2959002"/>
              <a:chOff x="2618403" y="4191000"/>
              <a:chExt cx="3629997" cy="2425602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8403" y="4191000"/>
                <a:ext cx="3629997" cy="2425602"/>
              </a:xfrm>
              <a:prstGeom prst="rect">
                <a:avLst/>
              </a:prstGeom>
            </p:spPr>
          </p:pic>
          <p:pic>
            <p:nvPicPr>
              <p:cNvPr id="4" name="Picture 3" descr="Bezier_3_big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811517" y="4343400"/>
                <a:ext cx="3208283" cy="1577299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</p:grpSp>
        <p:pic>
          <p:nvPicPr>
            <p:cNvPr id="5" name="Picture 4" descr="graphics icon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5400" y="3886200"/>
              <a:ext cx="1005052" cy="109827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228600" y="5112603"/>
              <a:ext cx="3733800" cy="40011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অ্যাডোবি ফটোশপ ছবির জন্য ব্যবহৃত হয়।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04800" y="381000"/>
              <a:ext cx="4038600" cy="990600"/>
              <a:chOff x="1143000" y="609600"/>
              <a:chExt cx="4038600" cy="9906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143000" y="609600"/>
                <a:ext cx="4038600" cy="9906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2000" dirty="0" smtClean="0"/>
                  <a:t>    </a:t>
                </a:r>
                <a:r>
                  <a:rPr lang="en-US" sz="2000" dirty="0" smtClean="0"/>
                  <a:t>Microsoft Office Excel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  <p:pic>
            <p:nvPicPr>
              <p:cNvPr id="9" name="Picture 8" descr="Microsoft Office Access.png"/>
              <p:cNvPicPr>
                <a:picLocks noChangeAspect="1"/>
              </p:cNvPicPr>
              <p:nvPr/>
            </p:nvPicPr>
            <p:blipFill>
              <a:blip r:embed="rId5" cstate="print"/>
              <a:srcRect l="11323" t="7807" r="5463" b="5463"/>
              <a:stretch>
                <a:fillRect/>
              </a:stretch>
            </p:blipFill>
            <p:spPr>
              <a:xfrm>
                <a:off x="1295400" y="762001"/>
                <a:ext cx="609600" cy="815356"/>
              </a:xfrm>
              <a:prstGeom prst="rect">
                <a:avLst/>
              </a:prstGeom>
            </p:spPr>
          </p:pic>
        </p:grpSp>
        <p:pic>
          <p:nvPicPr>
            <p:cNvPr id="10" name="Picture 9" descr="calendar-chart-in-excel-demo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48200" y="228600"/>
              <a:ext cx="3143250" cy="3276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381000" y="1531203"/>
              <a:ext cx="3733800" cy="40011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হিসাব নিকাশের জন্য ব্যবহৃত হয়। 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6299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2609891" y="616888"/>
            <a:ext cx="3409909" cy="830915"/>
          </a:xfrm>
          <a:prstGeom prst="wedgeRectCallout">
            <a:avLst>
              <a:gd name="adj1" fmla="val -16126"/>
              <a:gd name="adj2" fmla="val 48675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93896" y="1962110"/>
            <a:ext cx="9017000" cy="0"/>
          </a:xfrm>
          <a:prstGeom prst="line">
            <a:avLst/>
          </a:prstGeom>
          <a:ln w="127000" cap="rnd" cmpd="dbl">
            <a:solidFill>
              <a:schemeClr val="tx1"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66425" y="1962110"/>
            <a:ext cx="9017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" y="3477161"/>
            <a:ext cx="8686800" cy="13234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কম্পিউটার 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 কাজ করে তা প্রবাহ চিত্রের   মাধ্যমে দেখাও।</a:t>
            </a:r>
            <a:endParaRPr lang="en-US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4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76200" y="1905000"/>
            <a:ext cx="173426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দৃশ্য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371600"/>
            <a:ext cx="424466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1। 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24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76200" y="2590800"/>
            <a:ext cx="226766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অলৌকিক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448793" y="2586335"/>
            <a:ext cx="22756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অদৃশ্য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ross 5"/>
          <p:cNvSpPr/>
          <p:nvPr/>
        </p:nvSpPr>
        <p:spPr>
          <a:xfrm>
            <a:off x="2057400" y="152400"/>
            <a:ext cx="4132385" cy="762000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2362200" y="1900535"/>
            <a:ext cx="222953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152400" y="3505200"/>
            <a:ext cx="16944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pc="-15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pc="-15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pc="-15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pc="-15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971800"/>
            <a:ext cx="4191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2.কম্পিউটারের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যন্ত্রাংশ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4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755900" y="3505200"/>
            <a:ext cx="17315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pc="-15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pc="-150" dirty="0" err="1" smtClean="0">
                <a:latin typeface="NikoshBAN" pitchFamily="2" charset="0"/>
                <a:cs typeface="NikoshBAN" pitchFamily="2" charset="0"/>
              </a:rPr>
              <a:t>হার্ডওয়্যার</a:t>
            </a:r>
            <a:endParaRPr lang="en-US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236922" y="3987225"/>
            <a:ext cx="16944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pc="-15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-150" dirty="0" err="1" smtClean="0">
                <a:latin typeface="NikoshBAN" pitchFamily="2" charset="0"/>
                <a:cs typeface="NikoshBAN" pitchFamily="2" charset="0"/>
              </a:rPr>
              <a:t>পার্টস</a:t>
            </a:r>
            <a:endParaRPr lang="en-US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2840422" y="3962400"/>
            <a:ext cx="17315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pc="-15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pc="-150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endParaRPr lang="en-US" spc="-15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23562" y="1143000"/>
            <a:ext cx="90170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304800" y="5244643"/>
            <a:ext cx="16944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pc="-15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pc="-15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bn-BD" spc="-150" dirty="0" smtClean="0">
                <a:latin typeface="NikoshBAN" pitchFamily="2" charset="0"/>
                <a:cs typeface="NikoshBAN" pitchFamily="2" charset="0"/>
              </a:rPr>
              <a:t>টাসস্কিন  </a:t>
            </a:r>
            <a:endParaRPr lang="en-US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572000"/>
            <a:ext cx="5486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 সাথে ইনপুট এবং আউটপুট হিসাবে কোনটি কাজ করে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24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908300" y="5244643"/>
            <a:ext cx="17315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pc="-15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BD" spc="-150" dirty="0" smtClean="0">
                <a:latin typeface="NikoshBAN" pitchFamily="2" charset="0"/>
                <a:cs typeface="NikoshBAN" pitchFamily="2" charset="0"/>
              </a:rPr>
              <a:t>মাদার বোর্ড</a:t>
            </a:r>
            <a:endParaRPr lang="en-US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389322" y="5726668"/>
            <a:ext cx="16944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pc="-150" dirty="0" smtClean="0">
                <a:latin typeface="NikoshBAN" pitchFamily="2" charset="0"/>
                <a:cs typeface="NikoshBAN" pitchFamily="2" charset="0"/>
              </a:rPr>
              <a:t>(গ)</a:t>
            </a:r>
            <a:r>
              <a:rPr lang="bn-BD" spc="-150" dirty="0" smtClean="0">
                <a:latin typeface="NikoshBAN" pitchFamily="2" charset="0"/>
                <a:cs typeface="NikoshBAN" pitchFamily="2" charset="0"/>
              </a:rPr>
              <a:t> কীবোর্ড </a:t>
            </a:r>
            <a:endParaRPr lang="en-US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2992822" y="5701843"/>
            <a:ext cx="17315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pc="-15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BD" spc="-150" dirty="0" smtClean="0">
                <a:latin typeface="NikoshBAN" pitchFamily="2" charset="0"/>
                <a:cs typeface="NikoshBAN" pitchFamily="2" charset="0"/>
              </a:rPr>
              <a:t>মনিটর</a:t>
            </a:r>
            <a:endParaRPr lang="en-US" spc="-15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67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2982158" y="566225"/>
            <a:ext cx="4571999" cy="1027914"/>
          </a:xfrm>
          <a:prstGeom prst="can">
            <a:avLst>
              <a:gd name="adj" fmla="val 164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72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72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72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41342" y="2057400"/>
            <a:ext cx="9017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3558" y="3201650"/>
            <a:ext cx="11493304" cy="144655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যোগযোগ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প্রযুক্তিতে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17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9344" y="253219"/>
            <a:ext cx="6096000" cy="15696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ধন্যবাদ</a:t>
            </a:r>
            <a:endParaRPr lang="en-US" sz="96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62" y="1822879"/>
            <a:ext cx="10528641" cy="3715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175" y="2252124"/>
            <a:ext cx="3524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18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53336" y="263182"/>
            <a:ext cx="9803564" cy="6340818"/>
            <a:chOff x="419936" y="225082"/>
            <a:chExt cx="7936664" cy="6099519"/>
          </a:xfrm>
        </p:grpSpPr>
        <p:sp>
          <p:nvSpPr>
            <p:cNvPr id="2" name="Flowchart: Delay 1"/>
            <p:cNvSpPr/>
            <p:nvPr/>
          </p:nvSpPr>
          <p:spPr>
            <a:xfrm rot="16200000">
              <a:off x="4019133" y="2000667"/>
              <a:ext cx="4952999" cy="3542463"/>
            </a:xfrm>
            <a:prstGeom prst="flowChartDelay">
              <a:avLst/>
            </a:prstGeom>
            <a:ln>
              <a:solidFill>
                <a:srgbClr val="0000C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lowchart: Delay 2"/>
            <p:cNvSpPr/>
            <p:nvPr/>
          </p:nvSpPr>
          <p:spPr>
            <a:xfrm rot="16200000">
              <a:off x="-171867" y="2076867"/>
              <a:ext cx="4953003" cy="3542463"/>
            </a:xfrm>
            <a:prstGeom prst="flowChartDelay">
              <a:avLst/>
            </a:prstGeom>
            <a:ln>
              <a:solidFill>
                <a:srgbClr val="0000C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itle 1"/>
            <p:cNvSpPr txBox="1">
              <a:spLocks/>
            </p:cNvSpPr>
            <p:nvPr/>
          </p:nvSpPr>
          <p:spPr>
            <a:xfrm>
              <a:off x="2819983" y="225082"/>
              <a:ext cx="3608951" cy="917917"/>
            </a:xfrm>
            <a:prstGeom prst="rect">
              <a:avLst/>
            </a:prstGeom>
            <a:pattFill prst="pct5">
              <a:fgClr>
                <a:schemeClr val="lt1"/>
              </a:fgClr>
              <a:bgClr>
                <a:schemeClr val="bg1"/>
              </a:bgClr>
            </a:pattFill>
          </p:spPr>
          <p:txBody>
            <a:bodyPr vert="horz" lIns="91440" tIns="45720" rIns="91440" bIns="45720" numCol="1" rtlCol="0" anchor="ctr">
              <a:prstTxWarp prst="textPlain">
                <a:avLst/>
              </a:prstTxWarp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ikoshBAN" pitchFamily="2" charset="0"/>
                  <a:ea typeface="+mj-ea"/>
                  <a:cs typeface="NikoshBAN" pitchFamily="2" charset="0"/>
                </a:rPr>
                <a:t> </a:t>
              </a:r>
              <a:r>
                <a:rPr kumimoji="0" lang="bn-BD" sz="4400" b="1" i="0" u="none" strike="noStrike" kern="1200" cap="none" spc="0" normalizeH="0" baseline="0" noProof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0206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j-ea"/>
                  <a:cs typeface="NikoshBAN" pitchFamily="2" charset="0"/>
                </a:rPr>
                <a:t>পরিচিতি </a:t>
              </a:r>
              <a:endParaRPr kumimoji="0" lang="en-US" sz="4400" b="1" i="0" u="none" strike="noStrike" kern="1200" cap="none" spc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24400" y="4154031"/>
              <a:ext cx="3429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বিষয়: তথ্য ও যোগাযোগ প্রযুক্তি</a:t>
              </a:r>
            </a:p>
            <a:p>
              <a:pPr algn="ctr"/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শ্রেণি: ষষ্ঠ </a:t>
              </a:r>
            </a:p>
            <a:p>
              <a:pPr algn="ctr"/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অধ্যায়:দ্বিতীয়</a:t>
              </a:r>
            </a:p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পাঠ:১</a:t>
              </a:r>
            </a:p>
            <a:p>
              <a:pPr algn="ctr"/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সময়: ৫০ মিনিট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419600" y="1752600"/>
              <a:ext cx="0" cy="44196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2667000"/>
              <a:ext cx="0" cy="28956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267200" y="2667000"/>
              <a:ext cx="0" cy="28956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7" t="6619" r="9269" b="4374"/>
            <a:stretch/>
          </p:blipFill>
          <p:spPr>
            <a:xfrm>
              <a:off x="5638800" y="2111517"/>
              <a:ext cx="1600200" cy="192708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5181600" y="5257800"/>
              <a:ext cx="31750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1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1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1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1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যোগাযোগ</a:t>
              </a:r>
              <a:r>
                <a:rPr lang="en-US" sz="1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প্রযুক্তি</a:t>
              </a:r>
              <a:r>
                <a:rPr lang="en-US" sz="1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সংশ্লিষ্ট</a:t>
              </a:r>
              <a:r>
                <a:rPr lang="en-US" sz="1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যন্ত্রপাতি</a:t>
              </a:r>
              <a:r>
                <a:rPr lang="bn-BD" sz="1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) </a:t>
              </a:r>
              <a:endParaRPr 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Rectangle 3"/>
            <p:cNvSpPr txBox="1">
              <a:spLocks noChangeArrowheads="1"/>
            </p:cNvSpPr>
            <p:nvPr/>
          </p:nvSpPr>
          <p:spPr bwMode="auto">
            <a:xfrm>
              <a:off x="419936" y="3615397"/>
              <a:ext cx="3847264" cy="2709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914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371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18288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endPara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r>
                <a:rPr lang="bn-IN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জি,এম, মাছুম বিল্লাহ</a:t>
              </a:r>
            </a:p>
            <a:p>
              <a:r>
                <a:rPr lang="bn-IN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সহকারি শিক্ষক (আইসিটি)</a:t>
              </a:r>
            </a:p>
            <a:p>
              <a:r>
                <a:rPr lang="bn-IN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পাতাখালি ফাযিল (ডিগ্রি) মাদ্রাসা।</a:t>
              </a:r>
            </a:p>
            <a:p>
              <a:r>
                <a:rPr lang="bn-IN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শ্যামনগর, সাতক্ষীরা।</a:t>
              </a:r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4383" y="1877931"/>
              <a:ext cx="1620502" cy="2160669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534043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332" y="240324"/>
            <a:ext cx="592249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চিত্রটিতে আমরা কী দেখতে পাচ্ছি?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18251" y="5893191"/>
            <a:ext cx="411831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এগুলোকে একত্রে কী বলা য়ায়?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omputerPartsAnimate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6232" y="1382896"/>
            <a:ext cx="6895514" cy="39534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9337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199" y="857071"/>
            <a:ext cx="757154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u="sng" dirty="0" err="1" smtClean="0">
                <a:ln w="0"/>
                <a:solidFill>
                  <a:srgbClr val="EE607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5400" u="sng" dirty="0" err="1" smtClean="0">
                <a:ln w="0"/>
                <a:solidFill>
                  <a:srgbClr val="EE607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জকের</a:t>
            </a:r>
            <a:r>
              <a:rPr lang="en-US" sz="5400" u="sng" dirty="0" smtClean="0">
                <a:ln w="0"/>
                <a:solidFill>
                  <a:srgbClr val="EE607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ln w="0"/>
                <a:solidFill>
                  <a:srgbClr val="EE607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u="sng" dirty="0" smtClean="0">
                <a:ln w="0"/>
                <a:solidFill>
                  <a:srgbClr val="EE607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ln w="0"/>
                <a:solidFill>
                  <a:srgbClr val="EE607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5400" u="sng" dirty="0">
              <a:ln w="0"/>
              <a:solidFill>
                <a:srgbClr val="EE607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3744" y="3797088"/>
            <a:ext cx="956896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953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4628" y="1033912"/>
            <a:ext cx="1111816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শিখনফল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4000" b="1" dirty="0" smtClean="0">
                <a:latin typeface="NikoshBAN" pitchFamily="2" charset="0"/>
                <a:cs typeface="NikoshBAN" pitchFamily="2" charset="0"/>
                <a:sym typeface="Wingdings"/>
              </a:rPr>
              <a:t>এ পাঠ শেষে শিক্ষার্থীরা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  <a:sym typeface="Wingdings"/>
              </a:rPr>
              <a:t>…</a:t>
            </a:r>
            <a:endParaRPr lang="bn-BD" sz="4000" b="1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১। বিভিন্ন প্রকার কম্পিউটার </a:t>
            </a:r>
            <a:r>
              <a:rPr lang="bn-IN" sz="3600" dirty="0" smtClean="0">
                <a:latin typeface="NikoshBAN" pitchFamily="2" charset="0"/>
                <a:cs typeface="NikoshBAN" pitchFamily="2" charset="0"/>
                <a:sym typeface="Wingdings"/>
              </a:rPr>
              <a:t>সম্পর্কে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bn-IN" sz="3600" dirty="0">
                <a:latin typeface="NikoshBAN" pitchFamily="2" charset="0"/>
                <a:cs typeface="NikoshBAN" pitchFamily="2" charset="0"/>
                <a:sym typeface="Wingdings"/>
              </a:rPr>
              <a:t>;</a:t>
            </a:r>
            <a:endParaRPr lang="bn-BD" sz="3600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২। </a:t>
            </a:r>
            <a:r>
              <a:rPr lang="bn-BD" sz="3600" spc="-100" dirty="0" smtClean="0">
                <a:latin typeface="NikoshBAN" pitchFamily="2" charset="0"/>
                <a:cs typeface="NikoshBAN" pitchFamily="2" charset="0"/>
              </a:rPr>
              <a:t>কম্পিউটার কিভাবে কাজ করে তা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ব্যাখ্যা </a:t>
            </a:r>
            <a:r>
              <a:rPr lang="bn-BD" sz="3600" spc="-100" dirty="0" smtClean="0"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IN" sz="3600" spc="-1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3600" spc="-100" dirty="0" smtClean="0">
              <a:latin typeface="NikoshBAN" pitchFamily="2" charset="0"/>
              <a:cs typeface="NikoshBAN" pitchFamily="2" charset="0"/>
            </a:endParaRPr>
          </a:p>
          <a:p>
            <a:pPr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৩।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সফটওয়ার কী তা বলতে পারবে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3600" spc="-100" dirty="0" smtClean="0"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৪।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হার্ডওয়্যারের গুরুত্ব ব্যাখ্যা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11714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4446" y="5285969"/>
            <a:ext cx="5943599" cy="923330"/>
          </a:xfrm>
          <a:prstGeom prst="rect">
            <a:avLst/>
          </a:prstGeom>
          <a:pattFill prst="pct5">
            <a:fgClr>
              <a:schemeClr val="lt1"/>
            </a:fgClr>
            <a:bgClr>
              <a:schemeClr val="bg1"/>
            </a:bgClr>
          </a:patt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ধরনের কম্পিউটার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55277" y="444978"/>
            <a:ext cx="570380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কি দেখতে পাচ্ছি?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0446" y="1971658"/>
            <a:ext cx="3048000" cy="2413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11446" y="4573841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সুপার কম্পিউটার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 l="14286" r="11905"/>
          <a:stretch>
            <a:fillRect/>
          </a:stretch>
        </p:blipFill>
        <p:spPr bwMode="auto">
          <a:xfrm>
            <a:off x="4495800" y="1952293"/>
            <a:ext cx="2286000" cy="24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28570" y="4479121"/>
            <a:ext cx="3020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মিনি কম্পিউটার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7600" y="1870333"/>
            <a:ext cx="2937429" cy="2514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99154" y="4420644"/>
            <a:ext cx="262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ডেক্সটপ কম্পিউটার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428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1512" y="500747"/>
            <a:ext cx="73152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 ছাড়া আর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কী কী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কম্পিউটারের নাম বলতে পার?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931" y="1548722"/>
            <a:ext cx="3376528" cy="31835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9383" y="5537853"/>
            <a:ext cx="1981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ল্যাপটপ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icture2.jpg"/>
          <p:cNvPicPr>
            <a:picLocks noChangeAspect="1"/>
          </p:cNvPicPr>
          <p:nvPr/>
        </p:nvPicPr>
        <p:blipFill>
          <a:blip r:embed="rId3" cstate="print"/>
          <a:srcRect l="25381" r="28087"/>
          <a:stretch>
            <a:fillRect/>
          </a:stretch>
        </p:blipFill>
        <p:spPr>
          <a:xfrm>
            <a:off x="8901334" y="1461736"/>
            <a:ext cx="2423157" cy="39535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04926" y="5537853"/>
            <a:ext cx="1415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স্মার্টফোন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AutoShape 2" descr="data:image/jpeg;base64,/9j/4AAQSkZJRgABAQAAAQABAAD/2wCEAAkGBxQSEhUUEhQVFBUXFBQUFBYUFBQUFRQXFBcWFxcVFRQYHCggGBolHBQUITEhJSkrLi4uFx8zODMsNygtLisBCgoKDg0OFxAQGiwkHCQsLCwsLCwsLCwsLCwsLCwsLCwsLCwsLCwsLCwsLCwsLCwsLCwsLCwsLCwsLCwsLCwsLP/AABEIAOYA2wMBIgACEQEDEQH/xAAcAAABBQEBAQAAAAAAAAAAAAABAAIDBQYEBwj/xABHEAABAwEFBAUICAUCBQUAAAABAAIDEQQFEiExBkFxgRMiUWGRBzJCUqGxwdEUIzNTYnKCkkOi0uHwJJMXY6PC8RYlNETi/8QAGgEAAwEBAQEAAAAAAAAAAAAAAAECAwQFBv/EACYRAQEBAAICAQMEAwEAAAAAAAABAgMREiExBEFREyIykWGBsRT/2gAMAwEAAhEDEQA/ANyAnAJAJ4QAARoiAnNCAQCcAjREBAKiVE4BKiAACNEQEaJAAEqJ1EQgG0SonI0S7MyiNE5KiAbRKip9q9oorDD0khGJzg2NufWdv09EDMn5hQbGbRm3RveWBuB+DE0ksfkDVpPYag94QF/RKidRGiAjolRPolRMkdEqJ9EqICMhCikogQmEdEMKkohRAcwCcAkAnUQCATgEgnBAJEBKicAkCARokjRAABEIgIpGACVEJHhoq4gAakkADmVUWvaSFmTSZD+AZccRyI4VSC5Uc87WCr3NaO1xDR4lZC17STPybhiH4es79xy8AFTyvLjicS49riXGnE7kBrbZtTE2ojDpD+xvMnP2Kom2tmFXUha0Ak1DzQDtOJZG8NpLPDUF4c4eizrHgaZDmVk7/wBqjPGY2MLGk1cS6rnAbqDTPvKfQO2nvya9bYwNbUkiKCMVoATm7iTmTwG5e77J3E2xWWOBpqWir3es92bjwqcu5eA7JWJ5kEoq0tOKo1bTQjvrQr3q578EsQLspG9WQDt9YdxGY/sjXoLtJR2eTEKqRT2ZJIpJ9kbRCifRCiYMohRPogQmRlEqJ1Ekw5QnBIBOCAQCcEAnAIBJyCr7bfkEWTngu0ws6zq9hpkDxISCyCRNBU+O5ZG2bVyO+yjawetJ1j+0UAPMhUdttLpCOme+SpyByZ+xtG89UjbS2bSwMya4yu7IhiH7/N9qpLZtNO/7MNiHb9o/xIwjhQrO228IoRWR7WdgJzPBupWbvHbqNuULC/8AE/qN8NT7Eug2Esjnmr3OedavcTTh2cAq28L7gg+0kaD6o6zv2tzWCtV72u0ekWtO5n1bfHU+JUENz+seQy9q0zx2ldSL+8Nud0EfcHSfBrfmqK1Wq02n7R7sPYThb+0a812QWNrdAOO/xUrsh3LWcP5RdqaSwhjak1O4DILhLSTRudM122i3ODsTSRubT/N/Yp7BZ95GZzPFLOfK+vg7eotdgLzDXGF/pGrD+Le34+K3tnk6F4cK4fSA3t3jiNR3VC8ovKAscHtyzBqPRcMwV6Js3eotUIJNHtoH9zho6nYdfELLeeqvN7esWEgsBBqCAQRoQcwV1BZDZG88J6B+hqYu46uj+I7qrXtWKhSonJEJ9kYknUQKfYNohRPQomRhSonJFUHKnIIhMkVqtTIm4pHBo0z1J7ABmT3BUVr2p1ETP1PyHcQ0HMcwqC32108znk9UOeyMbmtY6niaVPHuCq75vZlmZjfU1NGtbq4/5vSC2tdtll+1kcR6reozgWjUcargtkrYmVxMj73mgpxKxFp2stM5wwMwfkHSP5uIoPDmmQbL2mch87yK51cTI7lnQeKfQXF7bX2cCjA6UjPKrGV/Mc/AKjtO0lrtGUfUb2RinjIfhRXUOyUbM2gyaZvoaHgMl3C6X7h8FeePtN0x0NyOcayOzOvpOPFxVnZrqY3RtT2nMrUQ3Ed6sILua3ct84kRbay8d3uO5OksVFqbQGtCobdaK5BbZz2z1elRI1VF6z+gOLuHYrudoFSMwM60p7FmCwyHCNT1pHerX0aqOWXqSfNViz5plkhxuxbhp3lXMbKJ1msoaB3KbArzxeM6Td93tBJGHAtOhC4LlvF1jtFT5vmvHrNO8d418VbCNc163f0jMTR1m55bxvCjl4fKKxydV6KHBwD2O9VzXDdTNrhwVjZ9tW2cH6VM3EfRcx+VN4LGkGq8+8n99/8A1nnviJ7NSz4jmr7aa6OmiIHnAdXh/b3LzrPft1NFBt7E+QBlpBc51GsMUmEk6NqWCniFsrnvRs7Tlhc2mJvHQjuOfgV84Xf0jJrPjFA2Vgb1aV64Dut6WZ717Ts3KW2po3PicD+kgj3lFnRNqlROohRT2ZtEKJ1ECqI0hJGiVFXZORNc6gqnFc9uBwGiZMBaY+jtErNxcZo+BriA9qzu3lg6SASDWM4v0uyd8DyWu2mjoGTDWN2f5TkVyyQtc0tObXDxa4f+RyQGR8n1pa+N8JpVpxDva75H3hbaCMDLXLTKlOC8nsr3WG2UJoGPLHd7Hb/Ag8l6jG4UB1qffvotMlVmwBFzQFxiVQzTntW0yzu3e6QLitEwC43zlc8jzzW2cMNciO22snJVzo6ruMKLYV05ywu3B9GqM1wtsIbk0ADsC0LoVA6BbTMRdqYwppiVq+zqM2dFwf6jgZEtRs9dejnDgq6x2WpFVp7PIGgLLeevhpjUt7rzrb64jY7Q2eHqxyOxNI/hyDMt4bxzG5a/Z29RaoWvFA4ZPHquGvI+4ruv2JlpgfC/MOGR9Vw81w4FeYbP3i6w2ktkybXBKN3c8cNeBXmc/Fc+3dxcs16X211z4JGTsrhD2kjso4H2L0K6HUtUB7cY8RX4LgnhbKwtNC1w11HcVHdFtd9KjY5uHo3MzrqXBwcOAo3xXLfhs9SCVEWpLOUG0QonIFVCNIQonFBUHGmyNqKJ6BVpZq32YEOYdCCPFZq7ScJY7zonFh/KT1T4+9avaaUxND2gGrg3PQV3n3c1i2W3/Vdegxjo5AP5XgbgQRzBSNmfKPdubJwP+W/2lp948FY7HXl0lnAObo+od9QPNNOHuWgvi7+nhkidqQRwcND4gFeZ7L2wwWjC7LETG4djgaD21HNXi+06np6YyU4QSKKGR9Umsc7Tn/nb80pY6Gh/zwXbhzcnpElhTqJ7QujMc2qDGp/RURa1TxsW0jG1AYkx0S7cKc5i1jLVVbokzolYmFNMC0Z+fTmiFEJJipnQodEl4RU5HNiPas3tjdGNnTNHWYKPA3t7eI9y1oiT2x7iMtCs+TjzvNzWnHy3GpqM75Pb7xt+jyHrNFYyd7fV4j3cFrpmYXMl9RzS+m9oOvJeW39YH2G0h0eTa44j2U1aeFacCvS7ivRtphbI3eKOHquGRaf80K+e5eO41ZXu8e5qSx6hE8EAjMEAgjQ13qRZTZa8MDvo7jkauhJ7NXR8RqO7gtUCuf4UKCKCcAFBFJWTjQITkCFolVX7EJI3Rn0hl3HceRXmF+WZzhHK3JzCWydwbX2ggr1K9ItCsjeNmpI9u6VuJv520B/7T4pGFkn6SNj/AFhR35m5HxFPArzjb67eitHSNybJ1qjc9vnfA8ytlsxIQZIDr57O8t3cxl4o7Y3Z9IsrsIq5v1jO/CMxzaSiUOe4bwdaImPyyFHimhGRpTxVi6zloBJBr2LCbCXiWSOirQSCrfzD5j3LfmMHOtMhlqu/h13I5OSfKIMT2MUjGKZrF15cejGxqVjFLGxTNjWkZVF0SAjXYxiOBaSstOPokBEu7o0uhVysrO1eYE3oFZiFIwo8jzlWdCh0Ks+hS6BTdNc5Z7aC4xaoXR5Bw60Z7HD4HQ8V5/sjfDrHaDHLVrHOwSA+g4GgdyOR7uC9kZCvPfKhs5h/1cYyNGzAdujZPgeS8/6vjm55PQ+k3cftrZltRkaEEOY4ei4ea74LZXHePTx1OT2nDI31XDXkdQvIvJ/fvTR9BIevGOqTq5m7mNPBbSyWwwSCUZigbMPWZufxb7uK8jWXp/LdgoqOKQEAg1BAII3g6EJ6mESCJQVQnMhREJLVLntcWJpWUvuE4MQ86M4x3gecPCq2RVJb4qOPYVFN5tfMpgtcUzfMeKt7nAlxHMFxWtIBzHmuAe3g7++IeCpL4sGKGSOlXQOxx13t1HsqOSm2Vtomsw7Y/HA+nuNPAp03m20NjdZLY7BkA4Sx/lJrTkajkvR7vd00THsNA4Ag9ncqnykXXjhEwHWiOf5Ha+BofFcfk3vKrXwOObeuz8p84ePvXRwa+zHln3bQxUUjWIxxanhkuiNi9DN9ODc9omMXS1icI1NGxaysLDGsT+iU4jUrI1Xki47crY1J0S6eiTmsT8hMOToUehXb0aPRqbttONwdCl0S7jGosiaAgkagZkcRuWd22zxOcRJtosrZGOY8BzXAtcDoQciFBtDen0SISGN0gJDeqRQVGWI7ge0VWKn21tUrsEEbWk6BrTK/luP7Vz758z1W04qw98XfLdlto0nqnHE46PjO48qg94XqV0Xi20RMlj0cNDuOjmn2hZi+tkrZaY3S2iRoexjnMZI+rzvLQ1uTK030zpkqHyd3w6OcQnNkug9V4Fa8wKHkuHkz9+nXi/l7Psxb8DugceqauhJ7PSj4jd3cFqAV5/IyoyOE1Dmu9V4813DcVrrjvLp46kUe04ZG+q4a8jqOKwsWs0EgiiE5QkkEVqkFw3lFUVXemStqKKKbE3qzBIyTcfqn8Dm0+NRzWcu2lktmClI31aRoCHf+Wn9RWt2iYBE8HKpAr2GooVk79GOFk2haKOPYW1//AF4BEDRWuyhzXxPzBDmO7wRrzBB5rx6yyOsNsz/hyFrvxMO/m018F7FYLT00Mcu8jo3/AJm6HmK+AWA8p910cy0NGTvq38Rm0nlUcgqzeqLO43besWua7q5HU0I100NQRqcqKyZGsl5Nr16azdGTV0PV/Sc2H3j9K2cDa/57K0FV6ed99OHeOjmMUzY05jVMGrSaZeAMYpGtTJJWsBc9waBqXEAeJVNbNqom5RNdKe3zGfuIqeQU75s4/lT/AE2ia1Q2u0RxDFI9rB2vcGj2rD23aG0SZdIIh2RjPm85+FF2XfsiZ2iaV5OJuIUOJ7h3ucaN8TwXN/7PK9YnbTPF2sbZtnZmZNLpT+BtB+51B4VUcd522cVjgjs7Do+cuJP5WAAk8AVaWG57PZhiDWs0+sJDnf7r8hwYE2130yPNvMuJFT3l1Xv8AO9Vn9Xd+f6beGMT99CzXHI7OeaWU9hPQxf7UZDnD855Kaa02eEYRR1P4cYAY07wQKMB/MarDbQ+UBjatLy8+o3JvNo3dziVhrftZabQ7BECK5NawYnU7gBl4KrnOP53/U905yW/wz6/NetbSX7D0LmWgtbG4CtHihFfNDiK4shoOBXn1p8oLIWlljia3Pzg3o20oRnXrv8A1FV927CWmch9od0Q/EcclOFaDmeS2t0bIWaz0IZjePTk6xr2gaN5Bc2uaS+o3mbflg22e8Lxzdi6M73fVRU7m+n4Fa3ZjYxllcJXu6SUA0yo1lcjhGpNDSpWsopLJZZJvsWF49bzYx3l5yI4VWF3dKmZEJCfdE5jtMPZMx7XDtwVLHnvoPapLYLNZ87TOJHfcwaV7HP1PKlexUthvM2i2dLTCI2kMaPRByFe85qQ9KBT6rlssuJoKnqkSEIpoTlokUEQhRSbMbWRV6NvrPz4NDj8ll47O13S2c+a8HCD26e8BbC/OtaIW9jJHH+Vo95WVtFncMcjQS5jw4AaltKuA5OryQHDsFaKF9lccyKCu6SPQnjQK2v67habPJEci5uVfRcM2nkQsLJfv/uHSxs6MOwmla9Zmp5iq9MtjRJhewkNkAkbTt9IeOf6kqceQbC3mbLbWh+TXnoZB2EmgJ4Op7V7fjoQKcTl7tV4v5RLp6G09IBRsox8HjJw9x5lb3ZbaEWizxk5y0wSOd5oc0UBoNa5HPtXTxckk91jvPbXyWhrG4nODR3/AAG8qltu0TjlC0Aeu/4N+fguW2WdziXnMADrPOQNKkDIZV7gFUPqd6jn+o3PU9I8Ijts7nuxPc6R3a7QcBoFDVxXa27nGpd1QBUl2WQ3garktd+WSzDrkyvFKNyAPbkMxzqss/Tcm55X1PzU+U+IfZrI556oLvcOJ0V7BfYscJZJLGACSKDE5tdQC7q69x3rzm9tuJpjhhaI26Na3M8gN6bd2x9stRDpaxtPpTVxfpj18aLpxnh4ffvV/qHnHJr/AB/1dX15RMz0QLnaY3E+Ac7OncBRZqN1uvA9QPc2uZHUjHF514VPBbu7dh7NZwHPb07q6yUwDvEYy8arQFpFMIoBSjRpTuA0Cnk+s1r1Pj8T02x9PmXv7sRc/k3aKG0yYvwRZN5vOZ5ALa3ddUNnbhhjawb8IzPF2p5rthaXuwxtdI7eGCtPzHRvMhdVosrIRitc7Yhr0cZD5DxcRQcKc1y3VrfrpxPcBrv0GpPcAMzwC7Y7qkLcUmGzx+vMaHlHr4kKgvHb+GzgiyRsi3GWU4pDzNSfasJeu18toJdV8v45HYIhwrrwRJStelWq/bFBlGx1rkHpSZRg9oYMueveslf238sxwGQu7IbOKjgSMvesf15ftHPeDoxgMcXzd/maubtuKR+QGBvqsFAeO886quvyXaKHpZXgAiMHIhvXk5u3eIW8ua7WxNDGDXNxOrid5KFxbLiOhIWsstgpuS7DquplGALuTImUCfRBIAnBNBRC0ScEikkUqbOWx1bW8+pC0cyXE+4Jsdkyr26+74IM60tpd+MMHJjR7yrGJuSQecX3sRW0iVjiBXEAKUB38loNmJz0T4j59nfjb+T0vZnyC0FtiqKrMzyfRrVFN6L/AKuTsz7f83JX2aHyg3U602Rzg3OOj2YW0AwjNo3ZtqvPNgb3MMxjypKABXc5uYI4iq9jtEeEmOvVB6ueWE5tNOBpyK8Y2n2dls1oc6ONxjLsUbmNLgBrhNBkRojj7k6Kx6FLIHVMsoFM9cgO7cNNwIWcvDbKOEkQ0edAWivMyH4VVHZdn7dbTVwc1nbL9WwflZSp405rX3P5O4I6GcmZ3YepH+0Gp5nkqzfGy/dn+n5fLFS3nbLc8iMOdnm2IUA/M7RviFe3P5Nnuo60yYO1kdHO5vIoOQK9Hs1mbG0NY1rGjQNAaBwAUgNThFXOOjWgucf0jOnejfLrTTOJIrbo2fs9mH1MTWne49Z54vOasnuAFSQBvJyHiux1gLG4rRIyzt/EQ6Q8Gg0HieCprbtfZLPUwRdK8fxpzUA9rRo3lRZfLT4WdnsMsw6kfV3vk+rj41OZ4gU71DbbTY7MPrpTO8fw4urGO40NTzJHcvNdo/KRLMSOkc/8LOqwc1iLdfMsmrqDsb8SqmbU3T02+/KU9jntheIo3BobDGBVmEEHC4aA9naFgrw2jllJJdgrvd1nngP84qkiic7TL3+KkNlwltc6nvVzEhWk+epqAXO9aTrHk3Qc6rbbD3GLQzpZKuIeW9bOlKaA6arOOsjG0q0ZgOGuhXonkpP+lkHq2g+0MPxTtKLWO52ieJtBQh3wWysl1NboFnbxm6OeB/Y8g8CtyzRZ6Uhis4CmDU5BICkkkqJzBOCYE4LRJ6a4ohMtLwGuPY0n2JBmrrNWPd687z4PPwCuGDJU11OAs8RO/rHmCfirtpSMx7Kiiz1/WHpInt30q3iNFpVxW6PekFTdlr6azRSekz6mTt/ATzy/Up6Kis95Cw2qRsjcUEwxEDdXUjgfgtC11meMUdujDeySMl47qhwr4JGZRSWSB8v2TS8etpGP1nI8qnuXJab+sUHmh1rk3YvsxwYMvEE96ye0nlBlf1XyYBuiizdwy03apH229tks1n/+TPid91BXwL9TxGFZ29/KF0TC2BsdmYd/pu7+0leYXhf8mdKRV7frJT8GqjfaSXVzJPpvON3tyCcwXbT3vta+Ulwq6v8AElJA/S3UrOWi1OlNXF0h7+qwcGj+yjwA1LjU9pJXbdz2CN4cczSnEO4diuSQnC+zuq0OGHFQgZUoc60C7Irvb2nxQnlxOYezL2ZKzt1vjcBhFDUZ4aZYQNRrmCn2HDddnLg7CKkVJzGgp4pluFQ38wUt0WpseLGHUIcKN16w7wVBaJKgUrkQdCkEv0aTe7h1q0/lXofklyhtI7JmnxaPksLYrcGOqWlwpSlPmtt5J5MrZuqY3AH9fyRRGxvhgxQ106QDxBC28IyAWHvx1BH2mVlPGp9i28JyHBZ1R5QSSqiESCSVVROVOCaCiFZJAorSzE1w7QVIEikGKu21MiJs05DKH6txyDm7hXcRpmhfF7xWVzWOkkJcMQEZa4AVoMy6m46div772fjtLaOyO4jUKlurYdsUmJ7hIAcgW6AICSyWkytY+MzOa8VrjjbhzINQX7qLttF3EinTO/3B/Uqq9th3SPxRPDAdWkEivdQii4v+H833zP2n+pIxvjZ8yN+1BcK4S6QGh5uWEtscsRo9jajfSoP7Ctu7YCT71v7D/UgfJ+/fK3/b/ukHnn10vVaDTsb9WObjn71Y3fsg53nvYwdjXtHi7FVbH/0A770f7Y+alj8n7j/G/kHzR2FZY9i7KKYzEeLwf+5WkWy93t1EB5s+anb5Oz9//IE4eTr/AJ5/Y1HkZouO7xus/wD01ILssA+4/wCn8kR5Oh9+79jU7/h0379/7WfJLyBv0KwDfD4R/JLobCPSh8I/6U8eTpn37/BnyTv+HUf30n8n9KOwiP0IelF4M/pUc01locDocW7EMudGrqHk7i+9k/l+ScPJ5D97J4j5I7Cht16BuFsMUcrqEvMbSWimg0BXVYr8hawOlb0cmeJjQa93iKLVXNsvFZq4SXE1qXZnPJNtGyVnkk6R7SXZClTQ00qE+wz91B9smbIW4Y2ZMbrSupJ3lb9goobNZmxijAAO5TJAiigEk4RFBFNTDlCeFGE8KiPCcEGhOaEAAnI0RASBqVE4tQokYUSCIKCXQItRAQRS6ApIVSql0Z1UqptUkdA6qSalVHQPSTQUao6BJFCqSfQJJBFPohqhVCqRKYElMqgSgmSBqlYEkkwnYxPwhJJAPwIlqSSAYW0TCUkkgaUwlJJIyqkkkgEnIJJAUikkgyQSSQBRSSQRIJJJgkkkkAk0lJJMjKpIpJh//9k="/>
          <p:cNvSpPr>
            <a:spLocks noChangeAspect="1" noChangeArrowheads="1"/>
          </p:cNvSpPr>
          <p:nvPr/>
        </p:nvSpPr>
        <p:spPr bwMode="auto">
          <a:xfrm>
            <a:off x="155575" y="-1790700"/>
            <a:ext cx="35718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xQSEhUUEhQVFBUXFBQUFBYUFBQUFRQXFBcWFxcVFRQYHCggGBolHBQUITEhJSkrLi4uFx8zODMsNygtLisBCgoKDg0OFxAQGiwkHCQsLCwsLCwsLCwsLCwsLCwsLCwsLCwsLCwsLCwsLCwsLCwsLCwsLCwsLCwsLCwsLCwsLP/AABEIAOYA2wMBIgACEQEDEQH/xAAcAAABBQEBAQAAAAAAAAAAAAABAAIDBQYEBwj/xABHEAABAwEFBAUICAUCBQUAAAABAAIDEQQFEiExBkFxgRMiUWGRBzJCUqGxwdEUIzNTYnKCkkOi0uHwJJMXY6PC8RYlNETi/8QAGgEAAwEBAQEAAAAAAAAAAAAAAAECAwQFBv/EACYRAQEBAAICAQMEAwEAAAAAAAABAgMREiExBEFREyIykWGBsRT/2gAMAwEAAhEDEQA/ANyAnAJAJ4QAARoiAnNCAQCcAjREBAKiVE4BKiAACNEQEaJAAEqJ1EQgG0SonI0S7MyiNE5KiAbRKip9q9oorDD0khGJzg2NufWdv09EDMn5hQbGbRm3RveWBuB+DE0ksfkDVpPYag94QF/RKidRGiAjolRPolRMkdEqJ9EqICMhCikogQmEdEMKkohRAcwCcAkAnUQCATgEgnBAJEBKicAkCARokjRAABEIgIpGACVEJHhoq4gAakkADmVUWvaSFmTSZD+AZccRyI4VSC5Uc87WCr3NaO1xDR4lZC17STPybhiH4es79xy8AFTyvLjicS49riXGnE7kBrbZtTE2ojDpD+xvMnP2Kom2tmFXUha0Ak1DzQDtOJZG8NpLPDUF4c4eizrHgaZDmVk7/wBqjPGY2MLGk1cS6rnAbqDTPvKfQO2nvya9bYwNbUkiKCMVoATm7iTmTwG5e77J3E2xWWOBpqWir3es92bjwqcu5eA7JWJ5kEoq0tOKo1bTQjvrQr3q578EsQLspG9WQDt9YdxGY/sjXoLtJR2eTEKqRT2ZJIpJ9kbRCifRCiYMohRPogQmRlEqJ1Ekw5QnBIBOCAQCcEAnAIBJyCr7bfkEWTngu0ws6zq9hpkDxISCyCRNBU+O5ZG2bVyO+yjawetJ1j+0UAPMhUdttLpCOme+SpyByZ+xtG89UjbS2bSwMya4yu7IhiH7/N9qpLZtNO/7MNiHb9o/xIwjhQrO228IoRWR7WdgJzPBupWbvHbqNuULC/8AE/qN8NT7Eug2Esjnmr3OedavcTTh2cAq28L7gg+0kaD6o6zv2tzWCtV72u0ekWtO5n1bfHU+JUENz+seQy9q0zx2ldSL+8Nud0EfcHSfBrfmqK1Wq02n7R7sPYThb+0a812QWNrdAOO/xUrsh3LWcP5RdqaSwhjak1O4DILhLSTRudM122i3ODsTSRubT/N/Yp7BZ95GZzPFLOfK+vg7eotdgLzDXGF/pGrD+Le34+K3tnk6F4cK4fSA3t3jiNR3VC8ovKAscHtyzBqPRcMwV6Js3eotUIJNHtoH9zho6nYdfELLeeqvN7esWEgsBBqCAQRoQcwV1BZDZG88J6B+hqYu46uj+I7qrXtWKhSonJEJ9kYknUQKfYNohRPQomRhSonJFUHKnIIhMkVqtTIm4pHBo0z1J7ABmT3BUVr2p1ETP1PyHcQ0HMcwqC32108znk9UOeyMbmtY6niaVPHuCq75vZlmZjfU1NGtbq4/5vSC2tdtll+1kcR6reozgWjUcargtkrYmVxMj73mgpxKxFp2stM5wwMwfkHSP5uIoPDmmQbL2mch87yK51cTI7lnQeKfQXF7bX2cCjA6UjPKrGV/Mc/AKjtO0lrtGUfUb2RinjIfhRXUOyUbM2gyaZvoaHgMl3C6X7h8FeePtN0x0NyOcayOzOvpOPFxVnZrqY3RtT2nMrUQ3Ed6sILua3ct84kRbay8d3uO5OksVFqbQGtCobdaK5BbZz2z1elRI1VF6z+gOLuHYrudoFSMwM60p7FmCwyHCNT1pHerX0aqOWXqSfNViz5plkhxuxbhp3lXMbKJ1msoaB3KbArzxeM6Td93tBJGHAtOhC4LlvF1jtFT5vmvHrNO8d418VbCNc163f0jMTR1m55bxvCjl4fKKxydV6KHBwD2O9VzXDdTNrhwVjZ9tW2cH6VM3EfRcx+VN4LGkGq8+8n99/8A1nnviJ7NSz4jmr7aa6OmiIHnAdXh/b3LzrPft1NFBt7E+QBlpBc51GsMUmEk6NqWCniFsrnvRs7Tlhc2mJvHQjuOfgV84Xf0jJrPjFA2Vgb1aV64Dut6WZ717Ts3KW2po3PicD+kgj3lFnRNqlROohRT2ZtEKJ1ECqI0hJGiVFXZORNc6gqnFc9uBwGiZMBaY+jtErNxcZo+BriA9qzu3lg6SASDWM4v0uyd8DyWu2mjoGTDWN2f5TkVyyQtc0tObXDxa4f+RyQGR8n1pa+N8JpVpxDva75H3hbaCMDLXLTKlOC8nsr3WG2UJoGPLHd7Hb/Ag8l6jG4UB1qffvotMlVmwBFzQFxiVQzTntW0yzu3e6QLitEwC43zlc8jzzW2cMNciO22snJVzo6ruMKLYV05ywu3B9GqM1wtsIbk0ADsC0LoVA6BbTMRdqYwppiVq+zqM2dFwf6jgZEtRs9dejnDgq6x2WpFVp7PIGgLLeevhpjUt7rzrb64jY7Q2eHqxyOxNI/hyDMt4bxzG5a/Z29RaoWvFA4ZPHquGvI+4ruv2JlpgfC/MOGR9Vw81w4FeYbP3i6w2ktkybXBKN3c8cNeBXmc/Fc+3dxcs16X211z4JGTsrhD2kjso4H2L0K6HUtUB7cY8RX4LgnhbKwtNC1w11HcVHdFtd9KjY5uHo3MzrqXBwcOAo3xXLfhs9SCVEWpLOUG0QonIFVCNIQonFBUHGmyNqKJ6BVpZq32YEOYdCCPFZq7ScJY7zonFh/KT1T4+9avaaUxND2gGrg3PQV3n3c1i2W3/Vdegxjo5AP5XgbgQRzBSNmfKPdubJwP+W/2lp948FY7HXl0lnAObo+od9QPNNOHuWgvi7+nhkidqQRwcND4gFeZ7L2wwWjC7LETG4djgaD21HNXi+06np6YyU4QSKKGR9Umsc7Tn/nb80pY6Gh/zwXbhzcnpElhTqJ7QujMc2qDGp/RURa1TxsW0jG1AYkx0S7cKc5i1jLVVbokzolYmFNMC0Z+fTmiFEJJipnQodEl4RU5HNiPas3tjdGNnTNHWYKPA3t7eI9y1oiT2x7iMtCs+TjzvNzWnHy3GpqM75Pb7xt+jyHrNFYyd7fV4j3cFrpmYXMl9RzS+m9oOvJeW39YH2G0h0eTa44j2U1aeFacCvS7ivRtphbI3eKOHquGRaf80K+e5eO41ZXu8e5qSx6hE8EAjMEAgjQ13qRZTZa8MDvo7jkauhJ7NXR8RqO7gtUCuf4UKCKCcAFBFJWTjQITkCFolVX7EJI3Rn0hl3HceRXmF+WZzhHK3JzCWydwbX2ggr1K9ItCsjeNmpI9u6VuJv520B/7T4pGFkn6SNj/AFhR35m5HxFPArzjb67eitHSNybJ1qjc9vnfA8ytlsxIQZIDr57O8t3cxl4o7Y3Z9IsrsIq5v1jO/CMxzaSiUOe4bwdaImPyyFHimhGRpTxVi6zloBJBr2LCbCXiWSOirQSCrfzD5j3LfmMHOtMhlqu/h13I5OSfKIMT2MUjGKZrF15cejGxqVjFLGxTNjWkZVF0SAjXYxiOBaSstOPokBEu7o0uhVysrO1eYE3oFZiFIwo8jzlWdCh0Ks+hS6BTdNc5Z7aC4xaoXR5Bw60Z7HD4HQ8V5/sjfDrHaDHLVrHOwSA+g4GgdyOR7uC9kZCvPfKhs5h/1cYyNGzAdujZPgeS8/6vjm55PQ+k3cftrZltRkaEEOY4ei4ea74LZXHePTx1OT2nDI31XDXkdQvIvJ/fvTR9BIevGOqTq5m7mNPBbSyWwwSCUZigbMPWZufxb7uK8jWXp/LdgoqOKQEAg1BAII3g6EJ6mESCJQVQnMhREJLVLntcWJpWUvuE4MQ86M4x3gecPCq2RVJb4qOPYVFN5tfMpgtcUzfMeKt7nAlxHMFxWtIBzHmuAe3g7++IeCpL4sGKGSOlXQOxx13t1HsqOSm2Vtomsw7Y/HA+nuNPAp03m20NjdZLY7BkA4Sx/lJrTkajkvR7vd00THsNA4Ag9ncqnykXXjhEwHWiOf5Ha+BofFcfk3vKrXwOObeuz8p84ePvXRwa+zHln3bQxUUjWIxxanhkuiNi9DN9ODc9omMXS1icI1NGxaysLDGsT+iU4jUrI1Xki47crY1J0S6eiTmsT8hMOToUehXb0aPRqbttONwdCl0S7jGosiaAgkagZkcRuWd22zxOcRJtosrZGOY8BzXAtcDoQciFBtDen0SISGN0gJDeqRQVGWI7ge0VWKn21tUrsEEbWk6BrTK/luP7Vz758z1W04qw98XfLdlto0nqnHE46PjO48qg94XqV0Xi20RMlj0cNDuOjmn2hZi+tkrZaY3S2iRoexjnMZI+rzvLQ1uTK030zpkqHyd3w6OcQnNkug9V4Fa8wKHkuHkz9+nXi/l7Psxb8DugceqauhJ7PSj4jd3cFqAV5/IyoyOE1Dmu9V4813DcVrrjvLp46kUe04ZG+q4a8jqOKwsWs0EgiiE5QkkEVqkFw3lFUVXemStqKKKbE3qzBIyTcfqn8Dm0+NRzWcu2lktmClI31aRoCHf+Wn9RWt2iYBE8HKpAr2GooVk79GOFk2haKOPYW1//AF4BEDRWuyhzXxPzBDmO7wRrzBB5rx6yyOsNsz/hyFrvxMO/m018F7FYLT00Mcu8jo3/AJm6HmK+AWA8p910cy0NGTvq38Rm0nlUcgqzeqLO43besWua7q5HU0I100NQRqcqKyZGsl5Nr16azdGTV0PV/Sc2H3j9K2cDa/57K0FV6ed99OHeOjmMUzY05jVMGrSaZeAMYpGtTJJWsBc9waBqXEAeJVNbNqom5RNdKe3zGfuIqeQU75s4/lT/AE2ia1Q2u0RxDFI9rB2vcGj2rD23aG0SZdIIh2RjPm85+FF2XfsiZ2iaV5OJuIUOJ7h3ucaN8TwXN/7PK9YnbTPF2sbZtnZmZNLpT+BtB+51B4VUcd522cVjgjs7Do+cuJP5WAAk8AVaWG57PZhiDWs0+sJDnf7r8hwYE2130yPNvMuJFT3l1Xv8AO9Vn9Xd+f6beGMT99CzXHI7OeaWU9hPQxf7UZDnD855Kaa02eEYRR1P4cYAY07wQKMB/MarDbQ+UBjatLy8+o3JvNo3dziVhrftZabQ7BECK5NawYnU7gBl4KrnOP53/U905yW/wz6/NetbSX7D0LmWgtbG4CtHihFfNDiK4shoOBXn1p8oLIWlljia3Pzg3o20oRnXrv8A1FV927CWmch9od0Q/EcclOFaDmeS2t0bIWaz0IZjePTk6xr2gaN5Bc2uaS+o3mbflg22e8Lxzdi6M73fVRU7m+n4Fa3ZjYxllcJXu6SUA0yo1lcjhGpNDSpWsopLJZZJvsWF49bzYx3l5yI4VWF3dKmZEJCfdE5jtMPZMx7XDtwVLHnvoPapLYLNZ87TOJHfcwaV7HP1PKlexUthvM2i2dLTCI2kMaPRByFe85qQ9KBT6rlssuJoKnqkSEIpoTlokUEQhRSbMbWRV6NvrPz4NDj8ll47O13S2c+a8HCD26e8BbC/OtaIW9jJHH+Vo95WVtFncMcjQS5jw4AaltKuA5OryQHDsFaKF9lccyKCu6SPQnjQK2v67habPJEci5uVfRcM2nkQsLJfv/uHSxs6MOwmla9Zmp5iq9MtjRJhewkNkAkbTt9IeOf6kqceQbC3mbLbWh+TXnoZB2EmgJ4Op7V7fjoQKcTl7tV4v5RLp6G09IBRsox8HjJw9x5lb3ZbaEWizxk5y0wSOd5oc0UBoNa5HPtXTxckk91jvPbXyWhrG4nODR3/AAG8qltu0TjlC0Aeu/4N+fguW2WdziXnMADrPOQNKkDIZV7gFUPqd6jn+o3PU9I8Ijts7nuxPc6R3a7QcBoFDVxXa27nGpd1QBUl2WQ3garktd+WSzDrkyvFKNyAPbkMxzqss/Tcm55X1PzU+U+IfZrI556oLvcOJ0V7BfYscJZJLGACSKDE5tdQC7q69x3rzm9tuJpjhhaI26Na3M8gN6bd2x9stRDpaxtPpTVxfpj18aLpxnh4ffvV/qHnHJr/AB/1dX15RMz0QLnaY3E+Ac7OncBRZqN1uvA9QPc2uZHUjHF514VPBbu7dh7NZwHPb07q6yUwDvEYy8arQFpFMIoBSjRpTuA0Cnk+s1r1Pj8T02x9PmXv7sRc/k3aKG0yYvwRZN5vOZ5ALa3ddUNnbhhjawb8IzPF2p5rthaXuwxtdI7eGCtPzHRvMhdVosrIRitc7Yhr0cZD5DxcRQcKc1y3VrfrpxPcBrv0GpPcAMzwC7Y7qkLcUmGzx+vMaHlHr4kKgvHb+GzgiyRsi3GWU4pDzNSfasJeu18toJdV8v45HYIhwrrwRJStelWq/bFBlGx1rkHpSZRg9oYMueveslf238sxwGQu7IbOKjgSMvesf15ftHPeDoxgMcXzd/maubtuKR+QGBvqsFAeO886quvyXaKHpZXgAiMHIhvXk5u3eIW8ua7WxNDGDXNxOrid5KFxbLiOhIWsstgpuS7DquplGALuTImUCfRBIAnBNBRC0ScEikkUqbOWx1bW8+pC0cyXE+4Jsdkyr26+74IM60tpd+MMHJjR7yrGJuSQecX3sRW0iVjiBXEAKUB38loNmJz0T4j59nfjb+T0vZnyC0FtiqKrMzyfRrVFN6L/AKuTsz7f83JX2aHyg3U602Rzg3OOj2YW0AwjNo3ZtqvPNgb3MMxjypKABXc5uYI4iq9jtEeEmOvVB6ueWE5tNOBpyK8Y2n2dls1oc6ONxjLsUbmNLgBrhNBkRojj7k6Kx6FLIHVMsoFM9cgO7cNNwIWcvDbKOEkQ0edAWivMyH4VVHZdn7dbTVwc1nbL9WwflZSp405rX3P5O4I6GcmZ3YepH+0Gp5nkqzfGy/dn+n5fLFS3nbLc8iMOdnm2IUA/M7RviFe3P5Nnuo60yYO1kdHO5vIoOQK9Hs1mbG0NY1rGjQNAaBwAUgNThFXOOjWgucf0jOnejfLrTTOJIrbo2fs9mH1MTWne49Z54vOasnuAFSQBvJyHiux1gLG4rRIyzt/EQ6Q8Gg0HieCprbtfZLPUwRdK8fxpzUA9rRo3lRZfLT4WdnsMsw6kfV3vk+rj41OZ4gU71DbbTY7MPrpTO8fw4urGO40NTzJHcvNdo/KRLMSOkc/8LOqwc1iLdfMsmrqDsb8SqmbU3T02+/KU9jntheIo3BobDGBVmEEHC4aA9naFgrw2jllJJdgrvd1nngP84qkiic7TL3+KkNlwltc6nvVzEhWk+epqAXO9aTrHk3Qc6rbbD3GLQzpZKuIeW9bOlKaA6arOOsjG0q0ZgOGuhXonkpP+lkHq2g+0MPxTtKLWO52ieJtBQh3wWysl1NboFnbxm6OeB/Y8g8CtyzRZ6Uhis4CmDU5BICkkkqJzBOCYE4LRJ6a4ohMtLwGuPY0n2JBmrrNWPd687z4PPwCuGDJU11OAs8RO/rHmCfirtpSMx7Kiiz1/WHpInt30q3iNFpVxW6PekFTdlr6azRSekz6mTt/ATzy/Up6Kis95Cw2qRsjcUEwxEDdXUjgfgtC11meMUdujDeySMl47qhwr4JGZRSWSB8v2TS8etpGP1nI8qnuXJab+sUHmh1rk3YvsxwYMvEE96ye0nlBlf1XyYBuiizdwy03apH229tks1n/+TPid91BXwL9TxGFZ29/KF0TC2BsdmYd/pu7+0leYXhf8mdKRV7frJT8GqjfaSXVzJPpvON3tyCcwXbT3vta+Ulwq6v8AElJA/S3UrOWi1OlNXF0h7+qwcGj+yjwA1LjU9pJXbdz2CN4cczSnEO4diuSQnC+zuq0OGHFQgZUoc60C7Irvb2nxQnlxOYezL2ZKzt1vjcBhFDUZ4aZYQNRrmCn2HDddnLg7CKkVJzGgp4pluFQ38wUt0WpseLGHUIcKN16w7wVBaJKgUrkQdCkEv0aTe7h1q0/lXofklyhtI7JmnxaPksLYrcGOqWlwpSlPmtt5J5MrZuqY3AH9fyRRGxvhgxQ106QDxBC28IyAWHvx1BH2mVlPGp9i28JyHBZ1R5QSSqiESCSVVROVOCaCiFZJAorSzE1w7QVIEikGKu21MiJs05DKH6txyDm7hXcRpmhfF7xWVzWOkkJcMQEZa4AVoMy6m46div772fjtLaOyO4jUKlurYdsUmJ7hIAcgW6AICSyWkytY+MzOa8VrjjbhzINQX7qLttF3EinTO/3B/Uqq9th3SPxRPDAdWkEivdQii4v+H833zP2n+pIxvjZ8yN+1BcK4S6QGh5uWEtscsRo9jajfSoP7Ctu7YCT71v7D/UgfJ+/fK3/b/ukHnn10vVaDTsb9WObjn71Y3fsg53nvYwdjXtHi7FVbH/0A770f7Y+alj8n7j/G/kHzR2FZY9i7KKYzEeLwf+5WkWy93t1EB5s+anb5Oz9//IE4eTr/AJ5/Y1HkZouO7xus/wD01ILssA+4/wCn8kR5Oh9+79jU7/h0379/7WfJLyBv0KwDfD4R/JLobCPSh8I/6U8eTpn37/BnyTv+HUf30n8n9KOwiP0IelF4M/pUc01locDocW7EMudGrqHk7i+9k/l+ScPJ5D97J4j5I7Cht16BuFsMUcrqEvMbSWimg0BXVYr8hawOlb0cmeJjQa93iKLVXNsvFZq4SXE1qXZnPJNtGyVnkk6R7SXZClTQ00qE+wz91B9smbIW4Y2ZMbrSupJ3lb9goobNZmxijAAO5TJAiigEk4RFBFNTDlCeFGE8KiPCcEGhOaEAAnI0RASBqVE4tQokYUSCIKCXQItRAQRS6ApIVSql0Z1UqptUkdA6qSalVHQPSTQUao6BJFCqSfQJJBFPohqhVCqRKYElMqgSgmSBqlYEkkwnYxPwhJJAPwIlqSSAYW0TCUkkgaUwlJJIyqkkkgEnIJJAUikkgyQSSQBRSSQRIJJJgkkkkAk0lJJMjKpIpJh//9k="/>
          <p:cNvSpPr>
            <a:spLocks noChangeAspect="1" noChangeArrowheads="1"/>
          </p:cNvSpPr>
          <p:nvPr/>
        </p:nvSpPr>
        <p:spPr bwMode="auto">
          <a:xfrm>
            <a:off x="155575" y="-1790700"/>
            <a:ext cx="35718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tablet.jpg"/>
          <p:cNvPicPr>
            <a:picLocks noChangeAspect="1"/>
          </p:cNvPicPr>
          <p:nvPr/>
        </p:nvPicPr>
        <p:blipFill>
          <a:blip r:embed="rId4" cstate="print"/>
          <a:srcRect l="8723" t="7172" r="5788" b="10711"/>
          <a:stretch>
            <a:fillRect/>
          </a:stretch>
        </p:blipFill>
        <p:spPr>
          <a:xfrm>
            <a:off x="4735137" y="1753600"/>
            <a:ext cx="2538730" cy="31777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13902" y="5541427"/>
            <a:ext cx="1981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ট্যাবলেট পিসি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68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33753" y="759398"/>
            <a:ext cx="10764129" cy="6028264"/>
            <a:chOff x="152400" y="143936"/>
            <a:chExt cx="9972822" cy="6028264"/>
          </a:xfrm>
        </p:grpSpPr>
        <p:cxnSp>
          <p:nvCxnSpPr>
            <p:cNvPr id="2" name="Straight Connector 1"/>
            <p:cNvCxnSpPr/>
            <p:nvPr/>
          </p:nvCxnSpPr>
          <p:spPr>
            <a:xfrm>
              <a:off x="991507" y="1263748"/>
              <a:ext cx="8989785" cy="0"/>
            </a:xfrm>
            <a:prstGeom prst="line">
              <a:avLst/>
            </a:prstGeom>
            <a:ln w="152400" cmpd="tri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2429377" y="143936"/>
              <a:ext cx="5724023" cy="76944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en-US" sz="4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যেভাবে</a:t>
              </a:r>
              <a:r>
                <a:rPr lang="en-US" sz="4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4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করে</a:t>
              </a:r>
              <a:endPara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851187" y="3078358"/>
              <a:ext cx="1304422" cy="615461"/>
              <a:chOff x="2429378" y="3084365"/>
              <a:chExt cx="1304422" cy="615461"/>
            </a:xfrm>
          </p:grpSpPr>
          <p:sp>
            <p:nvSpPr>
              <p:cNvPr id="5" name="Right Arrow 4"/>
              <p:cNvSpPr/>
              <p:nvPr/>
            </p:nvSpPr>
            <p:spPr>
              <a:xfrm>
                <a:off x="2429378" y="3084365"/>
                <a:ext cx="1304422" cy="615461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530777" y="3200400"/>
                <a:ext cx="10506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ইনপুট</a:t>
                </a:r>
                <a:endPara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7" name="Right Arrow 6"/>
            <p:cNvSpPr/>
            <p:nvPr/>
          </p:nvSpPr>
          <p:spPr>
            <a:xfrm>
              <a:off x="6517448" y="3036332"/>
              <a:ext cx="1219200" cy="533400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 flipH="1">
              <a:off x="6396111" y="4366787"/>
              <a:ext cx="1219200" cy="574431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738544" y="4460672"/>
              <a:ext cx="1219200" cy="573233"/>
              <a:chOff x="2514600" y="4455966"/>
              <a:chExt cx="1219200" cy="573233"/>
            </a:xfrm>
          </p:grpSpPr>
          <p:sp>
            <p:nvSpPr>
              <p:cNvPr id="10" name="Right Arrow 9"/>
              <p:cNvSpPr/>
              <p:nvPr/>
            </p:nvSpPr>
            <p:spPr>
              <a:xfrm flipH="1">
                <a:off x="2514600" y="4455966"/>
                <a:ext cx="1143000" cy="573233"/>
              </a:xfrm>
              <a:prstGeom prst="rightArrow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flipH="1">
                <a:off x="2590800" y="4583668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আউটপুট</a:t>
                </a:r>
                <a:endPara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08" t="28650"/>
            <a:stretch/>
          </p:blipFill>
          <p:spPr>
            <a:xfrm rot="1820595" flipH="1">
              <a:off x="823979" y="2227280"/>
              <a:ext cx="1478212" cy="161810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4114800"/>
              <a:ext cx="2286033" cy="2057400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301623" y="4228778"/>
              <a:ext cx="1905000" cy="1242764"/>
              <a:chOff x="5562600" y="2452007"/>
              <a:chExt cx="2738718" cy="1662793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562600" y="2452007"/>
                <a:ext cx="2738718" cy="16627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3600" y="2819400"/>
                <a:ext cx="2030492" cy="1295400"/>
              </a:xfrm>
              <a:prstGeom prst="rect">
                <a:avLst/>
              </a:prstGeom>
            </p:spPr>
          </p:pic>
        </p:grpSp>
        <p:sp>
          <p:nvSpPr>
            <p:cNvPr id="17" name="Rectangle 16"/>
            <p:cNvSpPr/>
            <p:nvPr/>
          </p:nvSpPr>
          <p:spPr>
            <a:xfrm>
              <a:off x="4488746" y="2897335"/>
              <a:ext cx="1600200" cy="2246165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27306" y="3693819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rPr>
                <a:t>মেমোরি</a:t>
              </a:r>
              <a:endParaRPr lang="en-US" sz="28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525022" y="2832347"/>
              <a:ext cx="1600200" cy="2246165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838292" y="366778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rPr>
                <a:t>প্রসেসর</a:t>
              </a:r>
              <a:endParaRPr lang="en-US" sz="28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669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3425817" y="263884"/>
            <a:ext cx="3409909" cy="830915"/>
          </a:xfrm>
          <a:prstGeom prst="wedgeRectCallout">
            <a:avLst>
              <a:gd name="adj1" fmla="val -16126"/>
              <a:gd name="adj2" fmla="val 48675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133600"/>
            <a:ext cx="7620000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কম্পিউটার 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 কাজ করে ।</a:t>
            </a:r>
            <a:endParaRPr lang="en-US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889" y="3441919"/>
            <a:ext cx="8410223" cy="13234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উত্তর: প্রথমে তথ্য গ্রহ</a:t>
            </a:r>
            <a:r>
              <a:rPr lang="bn-IN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করে তারপর প্রক্রিয়াকর</a:t>
            </a:r>
            <a:r>
              <a:rPr lang="bn-IN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ণের</a:t>
            </a:r>
            <a:r>
              <a:rPr lang="bn-BD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মাধ্যমে ফলাফল প্রধান করে।</a:t>
            </a:r>
            <a:endParaRPr lang="en-US" sz="4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94561" y="1586133"/>
            <a:ext cx="9017000" cy="0"/>
          </a:xfrm>
          <a:prstGeom prst="line">
            <a:avLst/>
          </a:prstGeom>
          <a:ln w="127000" cap="rnd" cmpd="dbl">
            <a:solidFill>
              <a:schemeClr val="tx1"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2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331</Words>
  <Application>Microsoft Office PowerPoint</Application>
  <PresentationFormat>Widescreen</PresentationFormat>
  <Paragraphs>71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Nikosh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G.M.Masum Billah</dc:creator>
  <cp:lastModifiedBy>G.M.Masum Billah</cp:lastModifiedBy>
  <cp:revision>93</cp:revision>
  <dcterms:created xsi:type="dcterms:W3CDTF">2019-11-08T01:50:19Z</dcterms:created>
  <dcterms:modified xsi:type="dcterms:W3CDTF">2019-11-08T15:23:49Z</dcterms:modified>
</cp:coreProperties>
</file>