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2332B-9F79-4DAA-836F-285989A96FF2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B67-5B22-4CA6-BC31-470C50D1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FA55-5171-4158-B323-92CAE3CB8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9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8D66-4A65-4825-B451-80FDD85ECC1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562E-0600-432E-AA7D-6D67968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" y="1244254"/>
            <a:ext cx="12155608" cy="561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9" y="518278"/>
            <a:ext cx="3042182" cy="1451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5587" y="2769893"/>
            <a:ext cx="446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8" y="536367"/>
            <a:ext cx="68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725" y="231523"/>
            <a:ext cx="972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সার্কভুক্ত আটটি দেশের নাম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 নেই।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4" y="1103671"/>
            <a:ext cx="5830837" cy="534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3715" y="1182171"/>
            <a:ext cx="31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6169" y="1777877"/>
            <a:ext cx="2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43" y="2291805"/>
            <a:ext cx="277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895" y="4290722"/>
            <a:ext cx="21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943" y="3016636"/>
            <a:ext cx="307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0840" y="3593534"/>
            <a:ext cx="1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8943" y="4903781"/>
            <a:ext cx="25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3715" y="5611259"/>
            <a:ext cx="254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765812" y="2033004"/>
            <a:ext cx="573206" cy="4223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76834" y="3413180"/>
            <a:ext cx="385868" cy="2497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335170" y="2812859"/>
            <a:ext cx="573206" cy="422367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799279" y="3868355"/>
            <a:ext cx="573206" cy="422367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69768" y="2938136"/>
            <a:ext cx="344429" cy="21305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078370" y="2812859"/>
            <a:ext cx="212511" cy="423681"/>
          </a:xfrm>
          <a:prstGeom prst="star5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92170" y="5868537"/>
            <a:ext cx="407109" cy="319588"/>
          </a:xfrm>
          <a:prstGeom prst="star5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72485" y="5550112"/>
            <a:ext cx="327546" cy="38019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1319" y="584025"/>
            <a:ext cx="40124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8992" y="1954340"/>
            <a:ext cx="2374710" cy="22218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196253"/>
            <a:ext cx="2126958" cy="2031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0708" y="2465113"/>
            <a:ext cx="7844336" cy="120032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সার্ক কত সালে গঠিত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প্রতিষ্ঠাকালীন সার্কভূক্ত সাতটি দেশের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4285" y="4715534"/>
            <a:ext cx="9452811" cy="1754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১৯৮৫ সালে গঠিত হয়।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প্রতিষ্ঠাকালীন সাতটি দেশের নাম হলঃ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নেপাল,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8DFAAF-70D0-4EF9-B50B-E1FCF76DACD2}"/>
              </a:ext>
            </a:extLst>
          </p:cNvPr>
          <p:cNvSpPr/>
          <p:nvPr/>
        </p:nvSpPr>
        <p:spPr>
          <a:xfrm>
            <a:off x="3944961" y="3903282"/>
            <a:ext cx="31970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8292" y="297423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2824" y="1002936"/>
            <a:ext cx="7656394" cy="4200000"/>
            <a:chOff x="1718305" y="1492773"/>
            <a:chExt cx="5152381" cy="42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305" y="1492773"/>
              <a:ext cx="5152381" cy="42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79928" y="1492774"/>
              <a:ext cx="240200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6143" y="4602771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6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4" y="5098542"/>
            <a:ext cx="588268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২০০৭ সালে আফগানিস্তান সার্কের সাথে যুক্ত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BEA36B-30AA-4B64-9327-D0DA530C4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" y="0"/>
            <a:ext cx="5882687" cy="487225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A2FD2973-9EA7-4D3E-9C55-DA4CB7AA5800}"/>
              </a:ext>
            </a:extLst>
          </p:cNvPr>
          <p:cNvSpPr/>
          <p:nvPr/>
        </p:nvSpPr>
        <p:spPr>
          <a:xfrm>
            <a:off x="1337960" y="419729"/>
            <a:ext cx="513347" cy="3850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46" y="5119407"/>
            <a:ext cx="5146933" cy="132343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মতো সার্কও একটি স্বাধীন উন্নয়নমূলক সংস্থা।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5032" y="89105"/>
            <a:ext cx="5687656" cy="4783146"/>
            <a:chOff x="4724400" y="304800"/>
            <a:chExt cx="4111978" cy="5643265"/>
          </a:xfrm>
        </p:grpSpPr>
        <p:pic>
          <p:nvPicPr>
            <p:cNvPr id="8" name="Picture 7" descr="SAARC_Logo.sjjjv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304800"/>
              <a:ext cx="4111978" cy="51816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5486400"/>
              <a:ext cx="3276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</a:rPr>
                <a:t>SARRC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2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1" y="688048"/>
            <a:ext cx="770021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কতটি?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সংস্থা?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610" y="4436002"/>
            <a:ext cx="7780421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৮ টি।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নাম আফগানিস্তান।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স্বাধীন উন্নয়নমূলক সংস্থা।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0CAA89-D19C-4DDB-A2C2-09A694279FE0}"/>
              </a:ext>
            </a:extLst>
          </p:cNvPr>
          <p:cNvSpPr/>
          <p:nvPr/>
        </p:nvSpPr>
        <p:spPr>
          <a:xfrm>
            <a:off x="298103" y="483006"/>
            <a:ext cx="274989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478FE4-DB98-4437-839B-90CFAD66E36D}"/>
              </a:ext>
            </a:extLst>
          </p:cNvPr>
          <p:cNvSpPr/>
          <p:nvPr/>
        </p:nvSpPr>
        <p:spPr>
          <a:xfrm>
            <a:off x="8446882" y="3112674"/>
            <a:ext cx="29610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2194936"/>
            <a:ext cx="2834289" cy="2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4077" y="1660172"/>
            <a:ext cx="7069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সামাজিক, অর্থনৈতিক ও সাংস্কৃতিক উন্নয়ন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038" y="932250"/>
            <a:ext cx="3001590" cy="2834532"/>
            <a:chOff x="436385" y="27296"/>
            <a:chExt cx="3046637" cy="4036596"/>
          </a:xfrm>
        </p:grpSpPr>
        <p:sp>
          <p:nvSpPr>
            <p:cNvPr id="2" name="Rounded Rectangle 1"/>
            <p:cNvSpPr/>
            <p:nvPr/>
          </p:nvSpPr>
          <p:spPr>
            <a:xfrm>
              <a:off x="436386" y="27296"/>
              <a:ext cx="3046636" cy="2073237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8" descr="imagv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85" y="2101755"/>
              <a:ext cx="3043793" cy="19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179927" y="255004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2038" y="3944202"/>
            <a:ext cx="3001591" cy="2752947"/>
            <a:chOff x="432038" y="3176078"/>
            <a:chExt cx="2601898" cy="3179878"/>
          </a:xfrm>
        </p:grpSpPr>
        <p:pic>
          <p:nvPicPr>
            <p:cNvPr id="17" name="Picture 16" descr="2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39" y="3176078"/>
              <a:ext cx="2601897" cy="1590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1_55ff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38" y="4803220"/>
              <a:ext cx="2601897" cy="1552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Rectangle 18"/>
          <p:cNvSpPr/>
          <p:nvPr/>
        </p:nvSpPr>
        <p:spPr>
          <a:xfrm>
            <a:off x="3986426" y="4578466"/>
            <a:ext cx="7177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দেশগুলোকে বিভিন্ন বিষয়ে আত্মনির্ভরশীল হতে সাহায্য করা।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3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671" y="444959"/>
            <a:ext cx="3192919" cy="3021572"/>
            <a:chOff x="477671" y="485903"/>
            <a:chExt cx="3411941" cy="5232510"/>
          </a:xfrm>
        </p:grpSpPr>
        <p:sp>
          <p:nvSpPr>
            <p:cNvPr id="2" name="Rounded Rectangle 1"/>
            <p:cNvSpPr/>
            <p:nvPr/>
          </p:nvSpPr>
          <p:spPr>
            <a:xfrm>
              <a:off x="477671" y="485903"/>
              <a:ext cx="3411941" cy="2707673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ounded Rectangle 2"/>
            <p:cNvSpPr/>
            <p:nvPr/>
          </p:nvSpPr>
          <p:spPr>
            <a:xfrm>
              <a:off x="477671" y="3248168"/>
              <a:ext cx="3411941" cy="2470245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4696081" y="998969"/>
            <a:ext cx="6918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2FA59E-9BAB-4048-8267-8CF14900C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r="17495"/>
          <a:stretch/>
        </p:blipFill>
        <p:spPr>
          <a:xfrm>
            <a:off x="477670" y="3720833"/>
            <a:ext cx="3192919" cy="2475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7467" y="4612873"/>
            <a:ext cx="76960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854" y="851034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 ভৌগোলিক সীমা মেনে চলা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296522" y="4145087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অভ্যন্তরীন বিষয়ে হস্তক্ষেপ না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342" y="3806883"/>
            <a:ext cx="4986694" cy="2498383"/>
            <a:chOff x="675051" y="3447198"/>
            <a:chExt cx="4442859" cy="2081731"/>
          </a:xfrm>
        </p:grpSpPr>
        <p:pic>
          <p:nvPicPr>
            <p:cNvPr id="6" name="Picture 5" descr="Gulshan-2vv-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45" y="3447198"/>
              <a:ext cx="2199565" cy="208173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f1362a6fc09e74ee81d4d0  cc882d62bde0-575e525393c2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51" y="3447198"/>
              <a:ext cx="2217915" cy="20622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37719" y="373356"/>
            <a:ext cx="4666050" cy="2902105"/>
            <a:chOff x="342678" y="400653"/>
            <a:chExt cx="4022093" cy="2352684"/>
          </a:xfrm>
        </p:grpSpPr>
        <p:pic>
          <p:nvPicPr>
            <p:cNvPr id="9" name="Picture 8" descr="zzzzzz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678" y="400653"/>
              <a:ext cx="1951584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imagzz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4262" y="400653"/>
              <a:ext cx="2070509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2681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578" y="582249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আন্তর্জাতিক সংস্থার সাথে সম্পর্ক তৈরি।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53000" y="2057400"/>
            <a:ext cx="2362200" cy="2438400"/>
            <a:chOff x="3352800" y="2057400"/>
            <a:chExt cx="2362200" cy="2438400"/>
          </a:xfrm>
        </p:grpSpPr>
        <p:pic>
          <p:nvPicPr>
            <p:cNvPr id="6" name="Picture 5" descr="SAARC_Logo.sjjjvg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2209800"/>
              <a:ext cx="1981200" cy="223102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3352800" y="2057400"/>
              <a:ext cx="2362200" cy="24384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4867" y="2133970"/>
            <a:ext cx="2582778" cy="2149642"/>
            <a:chOff x="312822" y="364958"/>
            <a:chExt cx="2582778" cy="2149642"/>
          </a:xfrm>
        </p:grpSpPr>
        <p:pic>
          <p:nvPicPr>
            <p:cNvPr id="3" name="Picture 2" descr="9d22f2d0f44742b03ff134747cf338ca6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457200"/>
              <a:ext cx="1981200" cy="1981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12822" y="364958"/>
              <a:ext cx="2582778" cy="21496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92771" y="2331866"/>
            <a:ext cx="2454442" cy="1925053"/>
            <a:chOff x="288758" y="3789946"/>
            <a:chExt cx="2454442" cy="1925053"/>
          </a:xfrm>
        </p:grpSpPr>
        <p:pic>
          <p:nvPicPr>
            <p:cNvPr id="4" name="Picture 3" descr="1000px-Emblem_of_the_Unitebbd_Nations.sv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3962400"/>
              <a:ext cx="1969918" cy="1676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88758" y="3789946"/>
              <a:ext cx="2454442" cy="19250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440800"/>
            <a:ext cx="2450432" cy="1752600"/>
            <a:chOff x="6160168" y="3950368"/>
            <a:chExt cx="2450432" cy="1752600"/>
          </a:xfrm>
        </p:grpSpPr>
        <p:pic>
          <p:nvPicPr>
            <p:cNvPr id="7" name="Picture 6" descr="indssex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4114800"/>
              <a:ext cx="2362200" cy="124206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160168" y="3950368"/>
              <a:ext cx="23622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85156" y="2141991"/>
            <a:ext cx="2362200" cy="2141621"/>
            <a:chOff x="6324600" y="304800"/>
            <a:chExt cx="2362200" cy="2141621"/>
          </a:xfrm>
        </p:grpSpPr>
        <p:pic>
          <p:nvPicPr>
            <p:cNvPr id="5" name="Picture 4" descr="iggmag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838200"/>
              <a:ext cx="1741170" cy="113538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6324600" y="304800"/>
              <a:ext cx="2362200" cy="21416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23776 0.242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75 -0.22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819" y="153289"/>
            <a:ext cx="3178126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9543" y="2583444"/>
            <a:ext cx="4660231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গঠনের উদ্দেশ্য সম্পর্কে লেখ।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48" y="2611759"/>
            <a:ext cx="525835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সম্পর্কে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48" y="3962247"/>
            <a:ext cx="5258358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দক্ষিণ এশিয় আঞ্চলিক সহযোগিতা মূলক সংস্থা। সদস্য দেশগুলোর অর্থনৈতিক,সামাজিক ও সাংস্কৃতিক অবস্থার উন্নয়ন করে। ভৌগোলিক সীমানা মেনে চলে এবং অন্য রাষ্ট্রের অ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ভ্য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বিষয়ে হস্ত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 করেনা। তাই সার্ক গঠনের প্রয়োজনীয়তা অপরিসীম।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260042" y="3288535"/>
            <a:ext cx="2254049" cy="900663"/>
          </a:xfrm>
          <a:prstGeom prst="downArrow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23103" y="1139731"/>
            <a:ext cx="1463842" cy="457200"/>
          </a:xfrm>
          <a:prstGeom prst="wedgeRoundRectCallout">
            <a:avLst>
              <a:gd name="adj1" fmla="val 67507"/>
              <a:gd name="adj2" fmla="val 260216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7">
            <a:extLst>
              <a:ext uri="{FF2B5EF4-FFF2-40B4-BE49-F238E27FC236}">
                <a16:creationId xmlns:a16="http://schemas.microsoft.com/office/drawing/2014/main" xmlns="" id="{55F29290-3BAC-4F9D-9E3D-DE952F7B13C9}"/>
              </a:ext>
            </a:extLst>
          </p:cNvPr>
          <p:cNvSpPr/>
          <p:nvPr/>
        </p:nvSpPr>
        <p:spPr>
          <a:xfrm>
            <a:off x="4212307" y="1018764"/>
            <a:ext cx="1219200" cy="457200"/>
          </a:xfrm>
          <a:prstGeom prst="wedgeRoundRectCallout">
            <a:avLst>
              <a:gd name="adj1" fmla="val -93525"/>
              <a:gd name="adj2" fmla="val 293269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9543" y="3962247"/>
            <a:ext cx="4660232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১।সদস্য দেশগুলোর অর্থনৈতিক,সামাজিক ও সাংস্কৃতিক অবস্থার উন্নয়ন।                                                                                ২।দেশগুলোকে বিভিন্ন বিষয়ে আত্মনির্ভরশীল হতে সাহায্য করে।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৩।দেশগুলোর স্বাধীনতা রক্ষা ও ভৌগোলিক সীমা মেনে চলা।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1" y="609031"/>
            <a:ext cx="2381222" cy="177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96" y="550998"/>
            <a:ext cx="2408773" cy="179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4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47436" y="170096"/>
            <a:ext cx="27795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032" y="1719617"/>
            <a:ext cx="1678673" cy="1975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640" y="3982559"/>
            <a:ext cx="5145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পঞ্চম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সার্ক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7054556" y="938278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767" y="4105670"/>
            <a:ext cx="5738191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98" y="1640383"/>
            <a:ext cx="1588328" cy="20551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Down Ribbon 17"/>
          <p:cNvSpPr/>
          <p:nvPr/>
        </p:nvSpPr>
        <p:spPr>
          <a:xfrm>
            <a:off x="319815" y="938278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193" y="14047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37" y="15571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6179" y="1537254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5" y="1289087"/>
            <a:ext cx="3960446" cy="4471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2836" y="5946256"/>
            <a:ext cx="100240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বাংলাদেশ ও বিশ্ব পরিচয় বইয়ের ৯৬ পৃষ্ঠা খুলে নিরবে পড়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759328-A1B5-4A4F-A347-7942B5373C59}"/>
              </a:ext>
            </a:extLst>
          </p:cNvPr>
          <p:cNvSpPr txBox="1"/>
          <p:nvPr/>
        </p:nvSpPr>
        <p:spPr>
          <a:xfrm>
            <a:off x="1012872" y="337625"/>
            <a:ext cx="1002409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46" y="1289087"/>
            <a:ext cx="3749728" cy="441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5904" y="352781"/>
            <a:ext cx="73697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যাচাই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706" y="2084542"/>
            <a:ext cx="1074078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গঠিত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১৯৭৫                             (খ) ১৯৮৫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১৯৮০                              (ঘ) ১৯৮৬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কত সালে সার্কের সদস্য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২০০৬                           (খ) ২০০৭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২০০৯                            (ঘ) ২০১০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32351"/>
            <a:ext cx="764274" cy="70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4639544"/>
            <a:ext cx="764274" cy="7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6848" y="742153"/>
            <a:ext cx="6550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3" y="3093447"/>
            <a:ext cx="1100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একটি......................... উন্নয়নমূলক সংস্থা।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রাষ্ট্রের.............................বিষয়ে হস্তক্ষেপ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519" y="2998741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513" y="3970610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0837" y="731639"/>
            <a:ext cx="5745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108" y="2081579"/>
            <a:ext cx="880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হয়েছিল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কেন গঠিত হয়েছিল?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উদ্দেশ্যসমূহ কিভাবে আমাদের  জীবনে সুফল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আনতে পারে সে সম্পর্কে ৩টি বাক্য উল্লেখ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266" y="711789"/>
            <a:ext cx="43263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7662" y="3536611"/>
            <a:ext cx="7110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কাজসমূহ কি কি তা লিখে আনবে?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8366" y="2002223"/>
            <a:ext cx="3889610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1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773696"/>
            <a:ext cx="9116704" cy="51281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5643793" y="5264092"/>
            <a:ext cx="522709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D709BF-D0EC-41C5-B69F-4365BFBBAB3B}"/>
              </a:ext>
            </a:extLst>
          </p:cNvPr>
          <p:cNvSpPr/>
          <p:nvPr/>
        </p:nvSpPr>
        <p:spPr>
          <a:xfrm>
            <a:off x="174181" y="39756"/>
            <a:ext cx="721864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8800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3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667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নিচের লোগো টি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ARC_Logo.sjjj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743" y="838200"/>
            <a:ext cx="7770329" cy="45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40" y="5643776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লোগো 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বলতে পারবে?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40" y="5510199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জাতিসংঘ ও এর অধীনস্ত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সংস্থা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227919"/>
            <a:ext cx="4904664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08" y="1269785"/>
            <a:ext cx="5495238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0871" y="327673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 করে লক্ষ্য করি।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8" y="4468279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দেশের পতাকা।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0207" y="4552012"/>
            <a:ext cx="513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নির্দিষ্ট অঞ্চলের মানচিত্র।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124" y="5432570"/>
            <a:ext cx="590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 ৮টি দেশ নিয়ে সার্ক গঠিত।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9821" y="2470245"/>
            <a:ext cx="3355071" cy="23060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180654" y="381330"/>
            <a:ext cx="4732824" cy="899925"/>
          </a:xfrm>
          <a:prstGeom prst="ribbon2">
            <a:avLst>
              <a:gd name="adj1" fmla="val 33333"/>
              <a:gd name="adj2" fmla="val 75000"/>
            </a:avLst>
          </a:prstGeom>
          <a:noFill/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" y="1281255"/>
            <a:ext cx="3338745" cy="540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92" y="1915403"/>
            <a:ext cx="3577108" cy="3415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84E7CF-6B7B-414A-8A60-A4ED573A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13" y="1424428"/>
            <a:ext cx="7551267" cy="49277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7529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8919" y="641443"/>
            <a:ext cx="39987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6" y="2701668"/>
            <a:ext cx="977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0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3702" y="382137"/>
            <a:ext cx="63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পর্যবেক্ষণ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94739"/>
            <a:ext cx="10058400" cy="294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057" y="4126003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সার্কঃ দক্ষিণ এশীয় আঞ্চলিক সহযোগিতা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2" y="4772334"/>
            <a:ext cx="1030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SAARC: South Asian Association for Regional Cooperation.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E10C08-0D01-46F0-9B70-3EAC25791DFD}"/>
              </a:ext>
            </a:extLst>
          </p:cNvPr>
          <p:cNvGrpSpPr/>
          <p:nvPr/>
        </p:nvGrpSpPr>
        <p:grpSpPr>
          <a:xfrm>
            <a:off x="4809136" y="2241991"/>
            <a:ext cx="2370810" cy="2374017"/>
            <a:chOff x="4496008" y="2301816"/>
            <a:chExt cx="2556463" cy="2237188"/>
          </a:xfrm>
        </p:grpSpPr>
        <p:pic>
          <p:nvPicPr>
            <p:cNvPr id="3" name="Picture 2" descr="SAARC_Logo.sjjjvg.png">
              <a:extLst>
                <a:ext uri="{FF2B5EF4-FFF2-40B4-BE49-F238E27FC236}">
                  <a16:creationId xmlns:a16="http://schemas.microsoft.com/office/drawing/2014/main" xmlns="" id="{69CA024F-FF48-4D5D-88AC-7C3A9843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6008" y="2301816"/>
              <a:ext cx="2556462" cy="1467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EE2614-5AFB-4528-B9C2-D97378D6424D}"/>
                </a:ext>
              </a:extLst>
            </p:cNvPr>
            <p:cNvSpPr txBox="1"/>
            <p:nvPr/>
          </p:nvSpPr>
          <p:spPr>
            <a:xfrm>
              <a:off x="4496009" y="3892673"/>
              <a:ext cx="2556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SAARC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5232541" y="2502306"/>
            <a:ext cx="1524000" cy="1371600"/>
            <a:chOff x="6629400" y="2667000"/>
            <a:chExt cx="1524000" cy="1371600"/>
          </a:xfrm>
        </p:grpSpPr>
        <p:sp>
          <p:nvSpPr>
            <p:cNvPr id="6" name="Oval 6"/>
            <p:cNvSpPr/>
            <p:nvPr/>
          </p:nvSpPr>
          <p:spPr>
            <a:xfrm>
              <a:off x="6629400" y="26670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নেপাল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:\Users\Rahim\Downloads\zzzzzz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819400"/>
              <a:ext cx="838200" cy="381000"/>
            </a:xfrm>
            <a:prstGeom prst="rect">
              <a:avLst/>
            </a:prstGeom>
            <a:noFill/>
          </p:spPr>
        </p:pic>
      </p:grpSp>
      <p:grpSp>
        <p:nvGrpSpPr>
          <p:cNvPr id="8" name="Group 32"/>
          <p:cNvGrpSpPr/>
          <p:nvPr/>
        </p:nvGrpSpPr>
        <p:grpSpPr>
          <a:xfrm>
            <a:off x="5274796" y="2540566"/>
            <a:ext cx="1524000" cy="1371600"/>
            <a:chOff x="2362200" y="4724400"/>
            <a:chExt cx="1524000" cy="1371600"/>
          </a:xfrm>
        </p:grpSpPr>
        <p:sp>
          <p:nvSpPr>
            <p:cNvPr id="9" name="Oval 4"/>
            <p:cNvSpPr/>
            <p:nvPr/>
          </p:nvSpPr>
          <p:spPr>
            <a:xfrm>
              <a:off x="2362200" y="47244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2" descr="C:\Users\Rahim\Downloads\zzzzzz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70937"/>
              <a:ext cx="838200" cy="386862"/>
            </a:xfrm>
            <a:prstGeom prst="rect">
              <a:avLst/>
            </a:prstGeom>
            <a:noFill/>
          </p:spPr>
        </p:pic>
      </p:grpSp>
      <p:grpSp>
        <p:nvGrpSpPr>
          <p:cNvPr id="11" name="Group 28"/>
          <p:cNvGrpSpPr/>
          <p:nvPr/>
        </p:nvGrpSpPr>
        <p:grpSpPr>
          <a:xfrm>
            <a:off x="5253668" y="2433195"/>
            <a:ext cx="1524000" cy="1509821"/>
            <a:chOff x="5163715" y="-1887968"/>
            <a:chExt cx="1524000" cy="1446143"/>
          </a:xfrm>
        </p:grpSpPr>
        <p:sp>
          <p:nvSpPr>
            <p:cNvPr id="12" name="Oval 8"/>
            <p:cNvSpPr/>
            <p:nvPr/>
          </p:nvSpPr>
          <p:spPr>
            <a:xfrm>
              <a:off x="5163715" y="-1887968"/>
              <a:ext cx="1524000" cy="144614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23" descr="C:\Users\Rahim\Downloads\zzzzzz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515" y="-1727403"/>
              <a:ext cx="914400" cy="375231"/>
            </a:xfrm>
            <a:prstGeom prst="rect">
              <a:avLst/>
            </a:prstGeom>
            <a:noFill/>
          </p:spPr>
        </p:pic>
      </p:grpSp>
      <p:grpSp>
        <p:nvGrpSpPr>
          <p:cNvPr id="14" name="Group 33"/>
          <p:cNvGrpSpPr/>
          <p:nvPr/>
        </p:nvGrpSpPr>
        <p:grpSpPr>
          <a:xfrm>
            <a:off x="5232542" y="2509071"/>
            <a:ext cx="1524000" cy="1371600"/>
            <a:chOff x="-679902" y="3426021"/>
            <a:chExt cx="1524000" cy="1371600"/>
          </a:xfrm>
        </p:grpSpPr>
        <p:sp>
          <p:nvSpPr>
            <p:cNvPr id="15" name="Oval 3"/>
            <p:cNvSpPr/>
            <p:nvPr/>
          </p:nvSpPr>
          <p:spPr>
            <a:xfrm>
              <a:off x="-679902" y="3426021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26" descr="C:\Users\Rahim\Downloads\zzzzzz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092" y="3572558"/>
              <a:ext cx="914400" cy="391886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994718-B9EC-49CA-84D9-E3A9ACC1779F}"/>
              </a:ext>
            </a:extLst>
          </p:cNvPr>
          <p:cNvGrpSpPr/>
          <p:nvPr/>
        </p:nvGrpSpPr>
        <p:grpSpPr>
          <a:xfrm>
            <a:off x="5274796" y="2526028"/>
            <a:ext cx="1524000" cy="1386138"/>
            <a:chOff x="9625262" y="390293"/>
            <a:chExt cx="1524000" cy="1386138"/>
          </a:xfrm>
        </p:grpSpPr>
        <p:sp>
          <p:nvSpPr>
            <p:cNvPr id="18" name="Oval 17"/>
            <p:cNvSpPr/>
            <p:nvPr/>
          </p:nvSpPr>
          <p:spPr>
            <a:xfrm>
              <a:off x="9625262" y="390293"/>
              <a:ext cx="1524000" cy="1386138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ভূটান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C:\Users\Rahim\Downloads\zzzzzz.jpg">
              <a:extLst>
                <a:ext uri="{FF2B5EF4-FFF2-40B4-BE49-F238E27FC236}">
                  <a16:creationId xmlns:a16="http://schemas.microsoft.com/office/drawing/2014/main" xmlns="" id="{1E4DD2D0-CEF0-4517-B214-5036C1204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66" y="556531"/>
              <a:ext cx="581165" cy="290619"/>
            </a:xfrm>
            <a:prstGeom prst="rect">
              <a:avLst/>
            </a:prstGeom>
            <a:no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6AEFBAE-AD8D-4A1D-B2A1-91FA593BD817}"/>
              </a:ext>
            </a:extLst>
          </p:cNvPr>
          <p:cNvGrpSpPr/>
          <p:nvPr/>
        </p:nvGrpSpPr>
        <p:grpSpPr>
          <a:xfrm>
            <a:off x="5508379" y="2772624"/>
            <a:ext cx="1239028" cy="1030495"/>
            <a:chOff x="458415" y="1987478"/>
            <a:chExt cx="1452912" cy="12358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2DADC51-EA37-4E35-BA3D-3769FA0D20D8}"/>
                </a:ext>
              </a:extLst>
            </p:cNvPr>
            <p:cNvSpPr/>
            <p:nvPr/>
          </p:nvSpPr>
          <p:spPr>
            <a:xfrm>
              <a:off x="458415" y="1987478"/>
              <a:ext cx="1452912" cy="123588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C:\Users\Rahim\Downloads\zzzzzz.jpg">
              <a:extLst>
                <a:ext uri="{FF2B5EF4-FFF2-40B4-BE49-F238E27FC236}">
                  <a16:creationId xmlns:a16="http://schemas.microsoft.com/office/drawing/2014/main" xmlns="" id="{588D2407-19C7-4534-B9F5-63C224B2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77556" y="2053300"/>
              <a:ext cx="549992" cy="410991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07AAA71-497A-4115-ADAA-082663661142}"/>
              </a:ext>
            </a:extLst>
          </p:cNvPr>
          <p:cNvGrpSpPr/>
          <p:nvPr/>
        </p:nvGrpSpPr>
        <p:grpSpPr>
          <a:xfrm>
            <a:off x="5232543" y="2509071"/>
            <a:ext cx="1524000" cy="1371600"/>
            <a:chOff x="8426615" y="1652394"/>
            <a:chExt cx="1524000" cy="1371600"/>
          </a:xfrm>
        </p:grpSpPr>
        <p:sp>
          <p:nvSpPr>
            <p:cNvPr id="24" name="Oval 23"/>
            <p:cNvSpPr/>
            <p:nvPr/>
          </p:nvSpPr>
          <p:spPr>
            <a:xfrm>
              <a:off x="8426615" y="1652394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9F235B6-163C-4C8F-B043-26DFB864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842389" y="1802087"/>
              <a:ext cx="692451" cy="41547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710974-F2EF-4E97-8652-AB1783FE1E92}"/>
              </a:ext>
            </a:extLst>
          </p:cNvPr>
          <p:cNvSpPr txBox="1"/>
          <p:nvPr/>
        </p:nvSpPr>
        <p:spPr>
          <a:xfrm>
            <a:off x="590843" y="5922498"/>
            <a:ext cx="10972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সালের ডিসেম্বর মা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ঘটিত হয়।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 হলো-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3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369 0.2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1446 0.30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708 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13997 -0.30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0391 -0.298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50" y="4106277"/>
            <a:ext cx="225698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 স্বাধীন উন্নয়নমূলক সংস্থা।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3771" y="4106277"/>
            <a:ext cx="248178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অঞ্চলের  দেশসমূহ  নিয়ে গঠিত।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072" y="4124189"/>
            <a:ext cx="22999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 ১৯৮৫ সালের ডিসেম্বর মাসে গঠিত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7235" y="4106277"/>
            <a:ext cx="22585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সার্কের সদস্য দেশের সংখ্যা ছিল ৭টি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6702" y="4124189"/>
            <a:ext cx="24334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আফগানিস্তান সার্কের সদস্য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269" y="1378420"/>
            <a:ext cx="2331487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941692"/>
            <a:ext cx="2930081" cy="2797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7678" y="203169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নজরে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3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689</Words>
  <Application>Microsoft Office PowerPoint</Application>
  <PresentationFormat>Widescreen</PresentationFormat>
  <Paragraphs>121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2</cp:revision>
  <dcterms:created xsi:type="dcterms:W3CDTF">2019-11-08T02:28:13Z</dcterms:created>
  <dcterms:modified xsi:type="dcterms:W3CDTF">2019-11-08T02:52:23Z</dcterms:modified>
</cp:coreProperties>
</file>