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5" r:id="rId2"/>
    <p:sldId id="309" r:id="rId3"/>
    <p:sldId id="273" r:id="rId4"/>
    <p:sldId id="313" r:id="rId5"/>
    <p:sldId id="318" r:id="rId6"/>
    <p:sldId id="291" r:id="rId7"/>
    <p:sldId id="263" r:id="rId8"/>
    <p:sldId id="264" r:id="rId9"/>
    <p:sldId id="265" r:id="rId10"/>
    <p:sldId id="306" r:id="rId11"/>
    <p:sldId id="278" r:id="rId12"/>
    <p:sldId id="292" r:id="rId13"/>
    <p:sldId id="294" r:id="rId14"/>
    <p:sldId id="307" r:id="rId15"/>
    <p:sldId id="315" r:id="rId16"/>
    <p:sldId id="305" r:id="rId17"/>
    <p:sldId id="302" r:id="rId18"/>
    <p:sldId id="268" r:id="rId19"/>
    <p:sldId id="269" r:id="rId20"/>
    <p:sldId id="284" r:id="rId21"/>
    <p:sldId id="299" r:id="rId22"/>
    <p:sldId id="317" r:id="rId23"/>
    <p:sldId id="31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003300"/>
    <a:srgbClr val="00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1" autoAdjust="0"/>
  </p:normalViewPr>
  <p:slideViewPr>
    <p:cSldViewPr>
      <p:cViewPr varScale="1">
        <p:scale>
          <a:sx n="63" d="100"/>
          <a:sy n="63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D4964-77C9-4A7F-9874-5B5C8DE6C500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0CBD7-3C4A-44B6-80DA-01F41944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12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9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51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2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58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70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3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0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6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 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1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ln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40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3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" y="1600200"/>
            <a:ext cx="8909588" cy="480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012" y="143470"/>
            <a:ext cx="8909588" cy="1323439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>
                <a:ln/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51557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1227" y="5540514"/>
            <a:ext cx="6425157" cy="830997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>
                <a:ln/>
                <a:latin typeface="NikoshBAN" pitchFamily="2" charset="0"/>
                <a:cs typeface="NikoshBAN" pitchFamily="2" charset="0"/>
              </a:rPr>
              <a:t>একা আহারের ব্যবস্থা কষ্টকর ছিল</a:t>
            </a:r>
            <a:endParaRPr lang="en-US" sz="4800" b="1" dirty="0">
              <a:ln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71432"/>
            <a:ext cx="6429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6" y="228600"/>
            <a:ext cx="8140504" cy="54643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567" y="5845314"/>
            <a:ext cx="8494633" cy="70788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একা আহারের ব্যবস্থা কষ্টকর ছিল তাই দলবদ্ধ হয়েছে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94082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8164" y="5692914"/>
            <a:ext cx="5460836" cy="830997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>
                <a:ln/>
                <a:latin typeface="NikoshBAN" pitchFamily="2" charset="0"/>
                <a:cs typeface="NikoshBAN" pitchFamily="2" charset="0"/>
              </a:rPr>
              <a:t>একা আত্মরক্ষা কষ্টকর ছিল  </a:t>
            </a:r>
            <a:endParaRPr lang="en-US" sz="4800" b="1" dirty="0">
              <a:ln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5"/>
          <a:stretch/>
        </p:blipFill>
        <p:spPr>
          <a:xfrm>
            <a:off x="1219200" y="228600"/>
            <a:ext cx="6553200" cy="530002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561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70" y="5906869"/>
            <a:ext cx="9026830" cy="64633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একা আত্মরক্ষা কষ্টকর ছিল তাই আত্মরক্ষার জন্য দলবদ্ধ হয়েছে </a:t>
            </a:r>
            <a:endParaRPr lang="en-US" sz="28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63" y="179924"/>
            <a:ext cx="6777644" cy="55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800761"/>
            <a:ext cx="4267200" cy="132343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b="1" dirty="0">
              <a:ln/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861137"/>
            <a:ext cx="670560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/>
                <a:latin typeface="NikoshBAN" pitchFamily="2" charset="0"/>
                <a:cs typeface="NikoshBAN" pitchFamily="2" charset="0"/>
              </a:rPr>
              <a:t>সমাজের সংজ্ঞা গঠন করো ।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8086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1514"/>
            <a:ext cx="7467600" cy="55734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5519" y="5766137"/>
            <a:ext cx="129234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ঐক্য</a:t>
            </a:r>
            <a:endParaRPr lang="en-US" b="1" dirty="0">
              <a:ln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42"/>
          <a:stretch/>
        </p:blipFill>
        <p:spPr>
          <a:xfrm>
            <a:off x="914400" y="0"/>
            <a:ext cx="5098473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tangle 4"/>
          <p:cNvSpPr/>
          <p:nvPr/>
        </p:nvSpPr>
        <p:spPr>
          <a:xfrm>
            <a:off x="6781800" y="2608170"/>
            <a:ext cx="1780742" cy="120032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বন্ধুত্ব </a:t>
            </a:r>
            <a:r>
              <a:rPr lang="bn-IN" sz="6000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r="5230"/>
          <a:stretch/>
        </p:blipFill>
        <p:spPr>
          <a:xfrm>
            <a:off x="152399" y="152400"/>
            <a:ext cx="8895773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1387" y="5486400"/>
            <a:ext cx="3140603" cy="120032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সংঘবদ্ধতা</a:t>
            </a:r>
            <a:r>
              <a:rPr lang="bn-IN" sz="2800" b="1" dirty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4281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46055"/>
            <a:ext cx="8610600" cy="255454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>
                <a:ln/>
                <a:latin typeface="NikoshBAN" pitchFamily="2" charset="0"/>
                <a:cs typeface="NikoshBAN" pitchFamily="2" charset="0"/>
              </a:rPr>
              <a:t>ঐক্য, বন্ধুত্ব ও সংঘবদ্ধতা হলো সমাজের মূল ভিত্তি </a:t>
            </a:r>
            <a:endParaRPr lang="bn-IN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820" y="838200"/>
            <a:ext cx="6211380" cy="132343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সমাজের বৈশিষ্ট্য</a:t>
            </a:r>
            <a:endParaRPr lang="en-US" sz="2800" b="1" dirty="0">
              <a:ln/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718137"/>
            <a:ext cx="743058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IN" sz="6000" b="1" dirty="0">
                <a:ln/>
                <a:latin typeface="NikoshBAN" pitchFamily="2" charset="0"/>
                <a:cs typeface="NikoshBAN" pitchFamily="2" charset="0"/>
              </a:rPr>
              <a:t>বহুলোকের সংঘবদ্ধ বসবাস ।</a:t>
            </a:r>
            <a:endParaRPr lang="en-US" sz="2800" b="1" dirty="0">
              <a:ln/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267200"/>
            <a:ext cx="880218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IN" sz="6000" b="1" dirty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সংঘবদ্ধতার পেছনে কোন উদ্দেশ্য ।  </a:t>
            </a:r>
            <a:r>
              <a:rPr lang="bn-IN" sz="2800" b="1" dirty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7835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-744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4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9624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 সহকারী শিক্ষক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495800"/>
            <a:ext cx="9144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4000" b="1" spc="150" dirty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কুড়ালিয়া নূরীয়া দাখিল মাদ্রাসা</a:t>
            </a:r>
          </a:p>
          <a:p>
            <a:pPr algn="ctr"/>
            <a:r>
              <a:rPr lang="bn-IN" sz="4400" b="1" cap="none" spc="150" dirty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বোরহানউদ্দিন,ভোলা</a:t>
            </a:r>
            <a:r>
              <a:rPr lang="bn-BD" sz="4400" b="1" cap="none" spc="150" dirty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cap="none" spc="150" dirty="0">
              <a:ln w="11430"/>
              <a:solidFill>
                <a:srgbClr val="AA06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56782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নম্বর</a:t>
            </a:r>
            <a:r>
              <a:rPr lang="en-US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</a:t>
            </a:r>
            <a:r>
              <a:rPr lang="bn-IN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৭১০৮১৪১৪০</a:t>
            </a:r>
            <a:r>
              <a:rPr lang="bn-BD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211669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 : </a:t>
            </a:r>
            <a:r>
              <a:rPr lang="en-US" sz="3600" b="1" spc="150" dirty="0" err="1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jalilkuralia</a:t>
            </a:r>
            <a:r>
              <a:rPr lang="en-US" sz="3600" b="1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3600" b="1" cap="none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.com</a:t>
            </a:r>
            <a:endParaRPr lang="en-US" sz="36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CB75C-5A35-4545-AAEB-42C15E3B8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92480"/>
            <a:ext cx="1894445" cy="2312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CFF7B0-DEDE-4D31-8BFC-E75DAE56E2CC}"/>
              </a:ext>
            </a:extLst>
          </p:cNvPr>
          <p:cNvSpPr txBox="1"/>
          <p:nvPr/>
        </p:nvSpPr>
        <p:spPr>
          <a:xfrm>
            <a:off x="1752600" y="34290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আবদুল জলিল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648361"/>
            <a:ext cx="47244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>
                <a:ln/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510915"/>
            <a:ext cx="8610600" cy="98488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5800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১। সমাজ গঠনের কারণ ব্যাখ্যা করো।  </a:t>
            </a:r>
            <a:endParaRPr lang="en-US" sz="5800" b="1" dirty="0">
              <a:ln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39804"/>
            <a:ext cx="31242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>
                <a:ln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86106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১। আদিম মানুষ দলবদ্ধভাবে কেন বসবাস করত?</a:t>
            </a:r>
            <a:endParaRPr lang="en-US" sz="4400" b="1" dirty="0">
              <a:ln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3200400"/>
            <a:ext cx="103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ঐক্য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5029200"/>
            <a:ext cx="1901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সংঘবদ্ধতা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5029200"/>
            <a:ext cx="1095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বন্ধুত্ব </a:t>
            </a:r>
          </a:p>
        </p:txBody>
      </p:sp>
      <p:sp>
        <p:nvSpPr>
          <p:cNvPr id="12" name="Flowchart: Extract 11"/>
          <p:cNvSpPr/>
          <p:nvPr/>
        </p:nvSpPr>
        <p:spPr>
          <a:xfrm>
            <a:off x="2743200" y="3733800"/>
            <a:ext cx="2443758" cy="1524000"/>
          </a:xfrm>
          <a:prstGeom prst="flowChartExtra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7600" y="41148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5715000"/>
            <a:ext cx="769620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৩। উপরের চিত্রে ‘</a:t>
            </a:r>
            <a:r>
              <a:rPr lang="bn-IN" sz="4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’ চিহ্নিত স্থানে কী হবে?</a:t>
            </a:r>
            <a:endParaRPr lang="en-US" sz="4000" b="1" dirty="0">
              <a:ln/>
              <a:solidFill>
                <a:srgbClr val="0000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2438400"/>
            <a:ext cx="79248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400" b="1" dirty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২। সমাজের বৈশিষ্ট্য কী কী?</a:t>
            </a:r>
            <a:endParaRPr lang="en-US" sz="4400" b="1" dirty="0">
              <a:ln/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2" grpId="0" animBg="1"/>
      <p:bldP spid="15" grpId="0"/>
      <p:bldP spid="17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810161"/>
            <a:ext cx="4724400" cy="1323439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>
                <a:ln/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700278"/>
            <a:ext cx="8610600" cy="2862322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/>
                <a:latin typeface="NikoshBAN" pitchFamily="2" charset="0"/>
                <a:cs typeface="NikoshBAN" pitchFamily="2" charset="0"/>
              </a:rPr>
              <a:t>‘বেঁচে থাকার প্রয়োজনেই মানুষ সমাজ গঠনের কাজ শুরু করেছিল’ – মন্তব্যটি বিশ্লেষণ করো।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0515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70" y="-152400"/>
            <a:ext cx="968207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2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505200"/>
            <a:ext cx="861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72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৬ষ্ঠ</a:t>
            </a:r>
            <a:r>
              <a:rPr lang="bn-BD" sz="7200" b="1" cap="none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4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1336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60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60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60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 ও বিশ্ব পরিচয়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609600"/>
            <a:ext cx="9067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72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অধ্যায়-১, পাঠ-১</a:t>
            </a:r>
            <a:endParaRPr lang="en-US" sz="72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0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35052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95800" y="228600"/>
            <a:ext cx="0" cy="6248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22" y="3733801"/>
            <a:ext cx="4391186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3"/>
          <a:stretch/>
        </p:blipFill>
        <p:spPr>
          <a:xfrm>
            <a:off x="152399" y="304800"/>
            <a:ext cx="4026805" cy="28647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" b="15221"/>
          <a:stretch/>
        </p:blipFill>
        <p:spPr>
          <a:xfrm>
            <a:off x="4659722" y="289559"/>
            <a:ext cx="4331878" cy="28647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2" b="3782"/>
          <a:stretch/>
        </p:blipFill>
        <p:spPr>
          <a:xfrm>
            <a:off x="228600" y="3733801"/>
            <a:ext cx="3950604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6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7120A-6010-4B45-92D7-72600EEDDE46}"/>
              </a:ext>
            </a:extLst>
          </p:cNvPr>
          <p:cNvSpPr/>
          <p:nvPr/>
        </p:nvSpPr>
        <p:spPr>
          <a:xfrm>
            <a:off x="762000" y="1525250"/>
            <a:ext cx="746760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8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ধারণা</a:t>
            </a:r>
            <a:endParaRPr lang="en-US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3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78004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547878"/>
            <a:ext cx="7924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cap="none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cap="none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cap="none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  <a:r>
              <a:rPr lang="en-US" sz="3600" b="1" cap="none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মূল ভিত্তিগুলো উল্লেখ করতে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বৈশিষ্ট্যগুলো বর্ণনা করতে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গঠনের কারণ ব্যাখ্যা করতে 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9760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629870"/>
            <a:ext cx="7584127" cy="92333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/>
                <a:latin typeface="NikoshBAN" pitchFamily="2" charset="0"/>
                <a:cs typeface="NikoshBAN" pitchFamily="2" charset="0"/>
              </a:rPr>
              <a:t>পিঁপড়েরা দলবদ্ধ হয়ে বসবাস করে </a:t>
            </a:r>
            <a:r>
              <a:rPr lang="bn-IN" sz="2800" b="1" dirty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42577"/>
            <a:ext cx="8077706" cy="53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38306"/>
            <a:ext cx="9066317" cy="4767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8509" y="5629870"/>
            <a:ext cx="7776489" cy="92333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/>
                <a:latin typeface="NikoshBAN" pitchFamily="2" charset="0"/>
                <a:cs typeface="NikoshBAN" pitchFamily="2" charset="0"/>
              </a:rPr>
              <a:t>মৌমাছিরা দলবদ্ধ হয়ে বসবাস করে </a:t>
            </a:r>
            <a:r>
              <a:rPr lang="bn-IN" sz="2800" b="1" dirty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49" y="5859959"/>
            <a:ext cx="8877751" cy="76944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মানুষও আদিকাল থেকে দলবদ্ধ হয়ে বসবাস করছে </a:t>
            </a:r>
            <a:endParaRPr lang="en-US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9" b="10096"/>
          <a:stretch/>
        </p:blipFill>
        <p:spPr>
          <a:xfrm>
            <a:off x="838200" y="169038"/>
            <a:ext cx="7391400" cy="54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233</Words>
  <Application>Microsoft Office PowerPoint</Application>
  <PresentationFormat>On-screen Show (4:3)</PresentationFormat>
  <Paragraphs>65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Khurshed Alam Akand</dc:creator>
  <cp:lastModifiedBy>User</cp:lastModifiedBy>
  <cp:revision>131</cp:revision>
  <dcterms:created xsi:type="dcterms:W3CDTF">2006-08-16T00:00:00Z</dcterms:created>
  <dcterms:modified xsi:type="dcterms:W3CDTF">2019-11-08T12:17:06Z</dcterms:modified>
</cp:coreProperties>
</file>